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4" r:id="rId6"/>
    <p:sldId id="260" r:id="rId7"/>
    <p:sldId id="281" r:id="rId8"/>
    <p:sldId id="282" r:id="rId9"/>
    <p:sldId id="261" r:id="rId10"/>
    <p:sldId id="262" r:id="rId11"/>
    <p:sldId id="263" r:id="rId12"/>
    <p:sldId id="264" r:id="rId13"/>
    <p:sldId id="279" r:id="rId14"/>
    <p:sldId id="286" r:id="rId15"/>
    <p:sldId id="288" r:id="rId16"/>
    <p:sldId id="272" r:id="rId17"/>
    <p:sldId id="269" r:id="rId18"/>
    <p:sldId id="289" r:id="rId19"/>
    <p:sldId id="290" r:id="rId20"/>
    <p:sldId id="283" r:id="rId21"/>
    <p:sldId id="291" r:id="rId22"/>
    <p:sldId id="292" r:id="rId23"/>
    <p:sldId id="287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5D8A"/>
    <a:srgbClr val="660033"/>
    <a:srgbClr val="333300"/>
    <a:srgbClr val="990000"/>
    <a:srgbClr val="006666"/>
    <a:srgbClr val="003366"/>
    <a:srgbClr val="0066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Estilo Claro 3 - Ênfas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16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io\AppData\Roaming\Microsoft\Excel\Qtde_Documentos_DEH_Diario%20(version%201)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27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RESUMO!$F$45</c:f>
              <c:strCache>
                <c:ptCount val="1"/>
                <c:pt idx="0">
                  <c:v>VALOR</c:v>
                </c:pt>
              </c:strCache>
            </c:strRef>
          </c:tx>
          <c:dPt>
            <c:idx val="0"/>
            <c:spPr>
              <a:solidFill>
                <a:srgbClr val="C000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1.8140462601793706E-3"/>
                  <c:y val="1.7204180661055966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/>
                </a:pPr>
                <a:endParaRPr lang="pt-BR"/>
              </a:p>
            </c:txPr>
            <c:showVal val="1"/>
          </c:dLbls>
          <c:cat>
            <c:strRef>
              <c:f>RESUMO!$E$46:$E$47</c:f>
              <c:strCache>
                <c:ptCount val="2"/>
                <c:pt idx="0">
                  <c:v>INVESTIMENTO - EQUIPE TÉCNICA</c:v>
                </c:pt>
                <c:pt idx="1">
                  <c:v>ECONOMIA CORREIOS</c:v>
                </c:pt>
              </c:strCache>
            </c:strRef>
          </c:cat>
          <c:val>
            <c:numRef>
              <c:f>RESUMO!$F$46:$F$47</c:f>
              <c:numCache>
                <c:formatCode>#,##0.00</c:formatCode>
                <c:ptCount val="2"/>
                <c:pt idx="0">
                  <c:v>1200000</c:v>
                </c:pt>
                <c:pt idx="1">
                  <c:v>3437020.8</c:v>
                </c:pt>
              </c:numCache>
            </c:numRef>
          </c:val>
        </c:ser>
        <c:gapWidth val="75"/>
        <c:overlap val="-25"/>
        <c:axId val="54860800"/>
        <c:axId val="57916800"/>
      </c:barChart>
      <c:catAx>
        <c:axId val="5486080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/>
            </a:pPr>
            <a:endParaRPr lang="pt-BR"/>
          </a:p>
        </c:txPr>
        <c:crossAx val="57916800"/>
        <c:crosses val="autoZero"/>
        <c:auto val="1"/>
        <c:lblAlgn val="ctr"/>
        <c:lblOffset val="100"/>
      </c:catAx>
      <c:valAx>
        <c:axId val="57916800"/>
        <c:scaling>
          <c:orientation val="minMax"/>
        </c:scaling>
        <c:axPos val="l"/>
        <c:majorGridlines/>
        <c:numFmt formatCode="#,##0.00" sourceLinked="1"/>
        <c:majorTickMark val="none"/>
        <c:tickLblPos val="nextTo"/>
        <c:txPr>
          <a:bodyPr/>
          <a:lstStyle/>
          <a:p>
            <a:pPr>
              <a:defRPr sz="1600"/>
            </a:pPr>
            <a:endParaRPr lang="pt-BR"/>
          </a:p>
        </c:txPr>
        <c:crossAx val="54860800"/>
        <c:crosses val="autoZero"/>
        <c:crossBetween val="between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8544-6C68-47DC-82F0-C72821FA2F94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6CBFA-AC43-43B6-8165-D52025BF2D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8544-6C68-47DC-82F0-C72821FA2F94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6CBFA-AC43-43B6-8165-D52025BF2D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8544-6C68-47DC-82F0-C72821FA2F94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6CBFA-AC43-43B6-8165-D52025BF2D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8544-6C68-47DC-82F0-C72821FA2F94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6CBFA-AC43-43B6-8165-D52025BF2D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8544-6C68-47DC-82F0-C72821FA2F94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6CBFA-AC43-43B6-8165-D52025BF2D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8544-6C68-47DC-82F0-C72821FA2F94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6CBFA-AC43-43B6-8165-D52025BF2D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8544-6C68-47DC-82F0-C72821FA2F94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6CBFA-AC43-43B6-8165-D52025BF2D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8544-6C68-47DC-82F0-C72821FA2F94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6CBFA-AC43-43B6-8165-D52025BF2D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8544-6C68-47DC-82F0-C72821FA2F94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6CBFA-AC43-43B6-8165-D52025BF2D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8544-6C68-47DC-82F0-C72821FA2F94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6CBFA-AC43-43B6-8165-D52025BF2D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8544-6C68-47DC-82F0-C72821FA2F94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6CBFA-AC43-43B6-8165-D52025BF2D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98544-6C68-47DC-82F0-C72821FA2F94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6CBFA-AC43-43B6-8165-D52025BF2D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claudio.andrade@sefaz.se.gov.br" TargetMode="External"/><Relationship Id="rId2" Type="http://schemas.openxmlformats.org/officeDocument/2006/relationships/hyperlink" Target="mailto:katia.buarque@sefaz.se.gov.b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530479"/>
            <a:ext cx="7772400" cy="1470025"/>
          </a:xfrm>
          <a:solidFill>
            <a:schemeClr val="tx2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chemeClr val="bg1"/>
                </a:solidFill>
              </a:rPr>
              <a:t>SISTEMA FAZENDÁRIO</a:t>
            </a:r>
            <a:endParaRPr lang="pt-BR" sz="4800" b="1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6143644"/>
            <a:ext cx="9144000" cy="357190"/>
          </a:xfrm>
        </p:spPr>
        <p:txBody>
          <a:bodyPr>
            <a:normAutofit lnSpcReduction="10000"/>
          </a:bodyPr>
          <a:lstStyle/>
          <a:p>
            <a:r>
              <a:rPr lang="pt-BR" sz="1800" b="1" dirty="0" smtClean="0">
                <a:solidFill>
                  <a:schemeClr val="tx2">
                    <a:lumMod val="50000"/>
                  </a:schemeClr>
                </a:solidFill>
              </a:rPr>
              <a:t>Setembro / 2015</a:t>
            </a:r>
            <a:endParaRPr lang="pt-BR" sz="1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85720" y="357166"/>
            <a:ext cx="8572560" cy="6143668"/>
          </a:xfrm>
          <a:prstGeom prst="rect">
            <a:avLst/>
          </a:prstGeom>
          <a:noFill/>
          <a:ln w="127000" cmpd="tri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 descr="logomarca SEFAZ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8" y="27272"/>
            <a:ext cx="3700246" cy="88386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1414"/>
            <a:ext cx="8229600" cy="1143000"/>
          </a:xfrm>
          <a:solidFill>
            <a:schemeClr val="tx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Conceitos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55788"/>
            <a:ext cx="8229600" cy="452596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BR" sz="2800" b="1" dirty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Processo Administrativo Fiscal (PAF</a:t>
            </a: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)</a:t>
            </a:r>
            <a:endParaRPr lang="pt-BR" sz="2800" i="1" dirty="0" smtClean="0">
              <a:solidFill>
                <a:schemeClr val="tx2">
                  <a:lumMod val="50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dirty="0" smtClean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Conjunto </a:t>
            </a:r>
            <a:r>
              <a:rPr lang="pt-BR" sz="2800" dirty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de atos que decorrem da relação jurídica estabelecida entre a Fazenda Pública Estadual e o sujeito passivo, para apuração de créditos de natureza tributária e não tributária, e para aplicação das respectivas penalidades. (Art. 2º da Lei nº 7.651/13).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55788"/>
            <a:ext cx="8229600" cy="4525962"/>
          </a:xfrm>
          <a:noFill/>
          <a:ln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BR" sz="2800" b="1" dirty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Domicílio Eletrônico Habilitado (</a:t>
            </a: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DEH)</a:t>
            </a:r>
            <a:endParaRPr lang="pt-BR" sz="2800" b="1" i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dirty="0" smtClean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Portal </a:t>
            </a:r>
            <a:r>
              <a:rPr lang="pt-BR" sz="2800" dirty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de serviços e comunicações eletrônicas da SEFAZ, disponível na Internet, </a:t>
            </a:r>
            <a:r>
              <a:rPr lang="pt-B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através de certificação digital, </a:t>
            </a:r>
            <a:r>
              <a:rPr lang="pt-BR" sz="2800" dirty="0" smtClean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que </a:t>
            </a:r>
            <a:r>
              <a:rPr lang="pt-BR" sz="2800" dirty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abrange um conjunto de informações de interesse do </a:t>
            </a:r>
            <a:r>
              <a:rPr lang="pt-BR" sz="2800" dirty="0" smtClean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contribuinte</a:t>
            </a:r>
            <a:r>
              <a:rPr lang="pt-B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pt-BR" sz="2800" dirty="0">
              <a:solidFill>
                <a:schemeClr val="tx2">
                  <a:lumMod val="50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endParaRPr lang="pt-BR" sz="2800" i="1" dirty="0">
              <a:solidFill>
                <a:schemeClr val="tx2">
                  <a:lumMod val="50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endParaRPr lang="pt-B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pt-B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pt-B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pt-B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1414"/>
            <a:ext cx="8229600" cy="1143000"/>
          </a:xfrm>
          <a:solidFill>
            <a:schemeClr val="tx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Conceitos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55788"/>
            <a:ext cx="8229600" cy="4525962"/>
          </a:xfrm>
          <a:noFill/>
          <a:ln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BR" sz="2800" b="1" dirty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Diário </a:t>
            </a: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Eletrônico</a:t>
            </a:r>
          </a:p>
          <a:p>
            <a:pPr algn="just">
              <a:lnSpc>
                <a:spcPct val="150000"/>
              </a:lnSpc>
            </a:pPr>
            <a:r>
              <a:rPr lang="pt-BR" sz="2800" dirty="0" smtClean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Ferramenta </a:t>
            </a:r>
            <a:r>
              <a:rPr lang="pt-BR" sz="2800" dirty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de publicação de atos administrativos e comunicações da SEFAZ, disponível na Internet, que abrange um conjunto de informações de interesse do contribuinte, com acesso público.</a:t>
            </a: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endParaRPr lang="pt-BR" sz="2800" i="1" dirty="0">
              <a:solidFill>
                <a:schemeClr val="tx2">
                  <a:lumMod val="50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endParaRPr lang="pt-B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pt-B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pt-B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pt-B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1414"/>
            <a:ext cx="8229600" cy="1143000"/>
          </a:xfrm>
          <a:solidFill>
            <a:schemeClr val="tx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Conceitos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14"/>
            <a:ext cx="8229600" cy="1143000"/>
          </a:xfrm>
          <a:solidFill>
            <a:schemeClr val="tx2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Programa de Virtualização PAF</a:t>
            </a:r>
            <a:endParaRPr lang="pt-BR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285720" y="1643050"/>
            <a:ext cx="8572560" cy="507207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Retângulo de cantos arredondados 16"/>
          <p:cNvSpPr/>
          <p:nvPr/>
        </p:nvSpPr>
        <p:spPr>
          <a:xfrm>
            <a:off x="572565" y="2000240"/>
            <a:ext cx="3852000" cy="100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100" dirty="0" smtClean="0">
                <a:solidFill>
                  <a:schemeClr val="tx2">
                    <a:lumMod val="50000"/>
                  </a:schemeClr>
                </a:solidFill>
              </a:rPr>
              <a:t>Portal Server Eletrônico</a:t>
            </a:r>
          </a:p>
          <a:p>
            <a:pPr algn="ctr"/>
            <a:r>
              <a:rPr lang="pt-B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Certificado Digital, padrão ICP - Brasil</a:t>
            </a:r>
            <a:endParaRPr lang="pt-BR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Retângulo de cantos arredondados 17"/>
          <p:cNvSpPr/>
          <p:nvPr/>
        </p:nvSpPr>
        <p:spPr>
          <a:xfrm>
            <a:off x="4720054" y="2000240"/>
            <a:ext cx="3852000" cy="100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100" dirty="0" smtClean="0">
                <a:solidFill>
                  <a:schemeClr val="tx2">
                    <a:lumMod val="50000"/>
                  </a:schemeClr>
                </a:solidFill>
              </a:rPr>
              <a:t>Domicilio / Diário Eletrônico</a:t>
            </a:r>
            <a:endParaRPr lang="pt-BR" sz="21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Retângulo de cantos arredondados 18"/>
          <p:cNvSpPr/>
          <p:nvPr/>
        </p:nvSpPr>
        <p:spPr>
          <a:xfrm>
            <a:off x="571472" y="3103492"/>
            <a:ext cx="3852000" cy="100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100" dirty="0" smtClean="0">
                <a:solidFill>
                  <a:schemeClr val="tx2">
                    <a:lumMod val="50000"/>
                  </a:schemeClr>
                </a:solidFill>
              </a:rPr>
              <a:t>Auditoria Fiscal</a:t>
            </a:r>
            <a:endParaRPr lang="pt-BR" sz="21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" name="Retângulo de cantos arredondados 19"/>
          <p:cNvSpPr/>
          <p:nvPr/>
        </p:nvSpPr>
        <p:spPr>
          <a:xfrm>
            <a:off x="4720054" y="3103200"/>
            <a:ext cx="3852000" cy="100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100" dirty="0" smtClean="0">
                <a:solidFill>
                  <a:schemeClr val="tx2">
                    <a:lumMod val="50000"/>
                  </a:schemeClr>
                </a:solidFill>
              </a:rPr>
              <a:t>Agenda Eletrônica</a:t>
            </a:r>
            <a:endParaRPr lang="pt-BR" sz="21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" name="Retângulo de cantos arredondados 20"/>
          <p:cNvSpPr/>
          <p:nvPr/>
        </p:nvSpPr>
        <p:spPr>
          <a:xfrm>
            <a:off x="4720950" y="4201200"/>
            <a:ext cx="3852000" cy="100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100" dirty="0" smtClean="0">
                <a:solidFill>
                  <a:schemeClr val="tx2">
                    <a:lumMod val="50000"/>
                  </a:schemeClr>
                </a:solidFill>
              </a:rPr>
              <a:t>Virtualização da Inscrição na Dívida Ativa – ICMS, IPVA, ITCMD</a:t>
            </a:r>
            <a:endParaRPr lang="pt-BR" sz="21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" name="Retângulo de cantos arredondados 21"/>
          <p:cNvSpPr/>
          <p:nvPr/>
        </p:nvSpPr>
        <p:spPr>
          <a:xfrm>
            <a:off x="571472" y="5304818"/>
            <a:ext cx="3852000" cy="100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100" dirty="0" smtClean="0">
                <a:solidFill>
                  <a:schemeClr val="tx2">
                    <a:lumMod val="50000"/>
                  </a:schemeClr>
                </a:solidFill>
              </a:rPr>
              <a:t>Inscrição na Dívida Ativa dos Créditos não Tributários</a:t>
            </a:r>
            <a:endParaRPr lang="pt-BR" sz="21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" name="Retângulo de cantos arredondados 22"/>
          <p:cNvSpPr/>
          <p:nvPr/>
        </p:nvSpPr>
        <p:spPr>
          <a:xfrm>
            <a:off x="4720950" y="5306400"/>
            <a:ext cx="3852000" cy="10001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100" dirty="0" smtClean="0">
                <a:solidFill>
                  <a:schemeClr val="tx2">
                    <a:lumMod val="50000"/>
                  </a:schemeClr>
                </a:solidFill>
              </a:rPr>
              <a:t>Integração SEFAZ/PGE/TJ</a:t>
            </a:r>
            <a:endParaRPr lang="pt-BR" sz="21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" name="Retângulo de cantos arredondados 23"/>
          <p:cNvSpPr/>
          <p:nvPr/>
        </p:nvSpPr>
        <p:spPr>
          <a:xfrm>
            <a:off x="571472" y="4201566"/>
            <a:ext cx="3852000" cy="100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100" dirty="0" smtClean="0">
                <a:solidFill>
                  <a:schemeClr val="tx2">
                    <a:lumMod val="50000"/>
                  </a:schemeClr>
                </a:solidFill>
              </a:rPr>
              <a:t>PAF Eletrônico</a:t>
            </a:r>
            <a:endParaRPr lang="pt-BR" sz="21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ângulo de cantos arredondados 19"/>
          <p:cNvSpPr/>
          <p:nvPr/>
        </p:nvSpPr>
        <p:spPr>
          <a:xfrm>
            <a:off x="2724750" y="571480"/>
            <a:ext cx="6321340" cy="4746566"/>
          </a:xfrm>
          <a:prstGeom prst="round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 anchorCtr="0"/>
          <a:lstStyle/>
          <a:p>
            <a:pPr algn="ctr"/>
            <a:r>
              <a:rPr lang="pt-BR" sz="2000" b="1" dirty="0" smtClean="0">
                <a:solidFill>
                  <a:srgbClr val="002060"/>
                </a:solidFill>
              </a:rPr>
              <a:t>PORTAL SERVER ELETRÔNICO</a:t>
            </a:r>
            <a:endParaRPr lang="pt-BR" sz="2000" b="1" dirty="0">
              <a:solidFill>
                <a:srgbClr val="002060"/>
              </a:solidFill>
            </a:endParaRPr>
          </a:p>
        </p:txBody>
      </p:sp>
      <p:sp>
        <p:nvSpPr>
          <p:cNvPr id="55" name="Retângulo de cantos arredondados 54"/>
          <p:cNvSpPr/>
          <p:nvPr/>
        </p:nvSpPr>
        <p:spPr>
          <a:xfrm>
            <a:off x="2857488" y="1285860"/>
            <a:ext cx="6066471" cy="3929090"/>
          </a:xfrm>
          <a:prstGeom prst="roundRect">
            <a:avLst/>
          </a:prstGeom>
          <a:solidFill>
            <a:schemeClr val="tx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pt-BR" sz="2000" b="1" dirty="0" smtClean="0">
                <a:solidFill>
                  <a:schemeClr val="bg1">
                    <a:lumMod val="95000"/>
                  </a:schemeClr>
                </a:solidFill>
              </a:rPr>
              <a:t>SISTEMA FAZENDÁRIO</a:t>
            </a:r>
            <a:endParaRPr lang="pt-BR" sz="2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Retângulo de cantos arredondados 20"/>
          <p:cNvSpPr/>
          <p:nvPr/>
        </p:nvSpPr>
        <p:spPr>
          <a:xfrm>
            <a:off x="3000364" y="3205310"/>
            <a:ext cx="1500198" cy="684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</a:rPr>
              <a:t>Auditoria Fiscal</a:t>
            </a:r>
            <a:endParaRPr lang="pt-BR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1" name="Retângulo de cantos arredondados 30"/>
          <p:cNvSpPr/>
          <p:nvPr/>
        </p:nvSpPr>
        <p:spPr>
          <a:xfrm>
            <a:off x="4961639" y="2102058"/>
            <a:ext cx="2044431" cy="684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</a:rPr>
              <a:t>Domicílio ou Diário Eletrônico</a:t>
            </a:r>
            <a:endParaRPr lang="pt-BR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" name="Retângulo de cantos arredondados 40"/>
          <p:cNvSpPr/>
          <p:nvPr/>
        </p:nvSpPr>
        <p:spPr>
          <a:xfrm>
            <a:off x="4898276" y="3204008"/>
            <a:ext cx="2179390" cy="684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</a:rPr>
              <a:t>Acompanhamento de Processos</a:t>
            </a:r>
            <a:endParaRPr lang="pt-BR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9" name="Retângulo de cantos arredondados 58"/>
          <p:cNvSpPr/>
          <p:nvPr/>
        </p:nvSpPr>
        <p:spPr>
          <a:xfrm>
            <a:off x="7495199" y="3201434"/>
            <a:ext cx="1285884" cy="684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</a:rPr>
              <a:t>Agenda Eletrônica</a:t>
            </a:r>
            <a:endParaRPr lang="pt-BR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8" name="Retângulo de cantos arredondados 97"/>
          <p:cNvSpPr/>
          <p:nvPr/>
        </p:nvSpPr>
        <p:spPr>
          <a:xfrm>
            <a:off x="4929957" y="4316636"/>
            <a:ext cx="2123062" cy="684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</a:rPr>
              <a:t>Arrecadação Estadual</a:t>
            </a:r>
            <a:endParaRPr lang="pt-BR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47" name="Conector angulado 146"/>
          <p:cNvCxnSpPr>
            <a:stCxn id="41" idx="3"/>
            <a:endCxn id="59" idx="1"/>
          </p:cNvCxnSpPr>
          <p:nvPr/>
        </p:nvCxnSpPr>
        <p:spPr>
          <a:xfrm flipV="1">
            <a:off x="7077666" y="3543434"/>
            <a:ext cx="417533" cy="2574"/>
          </a:xfrm>
          <a:prstGeom prst="bentConnector3">
            <a:avLst>
              <a:gd name="adj1" fmla="val 50000"/>
            </a:avLst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tângulo 49"/>
          <p:cNvSpPr/>
          <p:nvPr/>
        </p:nvSpPr>
        <p:spPr>
          <a:xfrm>
            <a:off x="71406" y="142852"/>
            <a:ext cx="2320594" cy="40005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385D8A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pt-BR" dirty="0" smtClean="0">
                <a:solidFill>
                  <a:srgbClr val="002060"/>
                </a:solidFill>
              </a:rPr>
              <a:t>Termo de Fiscalização</a:t>
            </a:r>
          </a:p>
          <a:p>
            <a:r>
              <a:rPr lang="pt-BR" dirty="0" smtClean="0">
                <a:solidFill>
                  <a:srgbClr val="002060"/>
                </a:solidFill>
              </a:rPr>
              <a:t>Notificação</a:t>
            </a:r>
          </a:p>
          <a:p>
            <a:r>
              <a:rPr lang="pt-BR" dirty="0" smtClean="0">
                <a:solidFill>
                  <a:srgbClr val="002060"/>
                </a:solidFill>
              </a:rPr>
              <a:t>Auto de Infração</a:t>
            </a:r>
          </a:p>
          <a:p>
            <a:r>
              <a:rPr lang="pt-BR" dirty="0" smtClean="0">
                <a:solidFill>
                  <a:srgbClr val="002060"/>
                </a:solidFill>
              </a:rPr>
              <a:t>Sustentação</a:t>
            </a:r>
          </a:p>
          <a:p>
            <a:r>
              <a:rPr lang="pt-BR" dirty="0" smtClean="0">
                <a:solidFill>
                  <a:srgbClr val="002060"/>
                </a:solidFill>
              </a:rPr>
              <a:t>Contrarrazão</a:t>
            </a:r>
          </a:p>
          <a:p>
            <a:r>
              <a:rPr lang="pt-BR" dirty="0" smtClean="0">
                <a:solidFill>
                  <a:srgbClr val="002060"/>
                </a:solidFill>
              </a:rPr>
              <a:t>Recurso</a:t>
            </a:r>
          </a:p>
          <a:p>
            <a:r>
              <a:rPr lang="pt-BR" dirty="0" smtClean="0">
                <a:solidFill>
                  <a:srgbClr val="002060"/>
                </a:solidFill>
              </a:rPr>
              <a:t>Requerimento</a:t>
            </a:r>
          </a:p>
          <a:p>
            <a:r>
              <a:rPr lang="pt-BR" dirty="0" smtClean="0">
                <a:solidFill>
                  <a:srgbClr val="002060"/>
                </a:solidFill>
              </a:rPr>
              <a:t>Pautas</a:t>
            </a:r>
          </a:p>
          <a:p>
            <a:r>
              <a:rPr lang="pt-BR" dirty="0" smtClean="0">
                <a:solidFill>
                  <a:srgbClr val="002060"/>
                </a:solidFill>
              </a:rPr>
              <a:t>Resultado Julgamento</a:t>
            </a:r>
          </a:p>
          <a:p>
            <a:r>
              <a:rPr lang="pt-BR" dirty="0" smtClean="0">
                <a:solidFill>
                  <a:srgbClr val="002060"/>
                </a:solidFill>
              </a:rPr>
              <a:t>Petições</a:t>
            </a:r>
          </a:p>
          <a:p>
            <a:r>
              <a:rPr lang="pt-BR" dirty="0" smtClean="0">
                <a:solidFill>
                  <a:srgbClr val="002060"/>
                </a:solidFill>
              </a:rPr>
              <a:t>Certidões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51" name="Retângulo 50"/>
          <p:cNvSpPr/>
          <p:nvPr/>
        </p:nvSpPr>
        <p:spPr>
          <a:xfrm>
            <a:off x="64156" y="142852"/>
            <a:ext cx="2322000" cy="881741"/>
          </a:xfrm>
          <a:prstGeom prst="rect">
            <a:avLst/>
          </a:prstGeom>
          <a:solidFill>
            <a:srgbClr val="385D8A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AUDITOR / JULGADOR/ PROCURADOR</a:t>
            </a:r>
            <a:endParaRPr lang="pt-BR" b="1" dirty="0"/>
          </a:p>
        </p:txBody>
      </p:sp>
      <p:sp>
        <p:nvSpPr>
          <p:cNvPr id="57" name="Retângulo 56"/>
          <p:cNvSpPr/>
          <p:nvPr/>
        </p:nvSpPr>
        <p:spPr>
          <a:xfrm>
            <a:off x="66644" y="4500570"/>
            <a:ext cx="2321964" cy="22860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385D8A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pt-BR" dirty="0" smtClean="0">
                <a:solidFill>
                  <a:srgbClr val="002060"/>
                </a:solidFill>
              </a:rPr>
              <a:t>Ciência</a:t>
            </a:r>
          </a:p>
          <a:p>
            <a:r>
              <a:rPr lang="pt-BR" dirty="0" smtClean="0">
                <a:solidFill>
                  <a:srgbClr val="002060"/>
                </a:solidFill>
              </a:rPr>
              <a:t>Defesa</a:t>
            </a:r>
          </a:p>
          <a:p>
            <a:r>
              <a:rPr lang="pt-BR" dirty="0" smtClean="0">
                <a:solidFill>
                  <a:srgbClr val="002060"/>
                </a:solidFill>
              </a:rPr>
              <a:t>Requerimento</a:t>
            </a:r>
          </a:p>
          <a:p>
            <a:r>
              <a:rPr lang="pt-BR" dirty="0" smtClean="0">
                <a:solidFill>
                  <a:srgbClr val="002060"/>
                </a:solidFill>
              </a:rPr>
              <a:t>Pagamento</a:t>
            </a:r>
          </a:p>
          <a:p>
            <a:r>
              <a:rPr lang="pt-BR" dirty="0" smtClean="0">
                <a:solidFill>
                  <a:srgbClr val="002060"/>
                </a:solidFill>
              </a:rPr>
              <a:t>Parcelamento</a:t>
            </a:r>
          </a:p>
          <a:p>
            <a:r>
              <a:rPr lang="pt-BR" dirty="0" smtClean="0">
                <a:solidFill>
                  <a:srgbClr val="002060"/>
                </a:solidFill>
              </a:rPr>
              <a:t>Recurso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58" name="Retângulo 57"/>
          <p:cNvSpPr/>
          <p:nvPr/>
        </p:nvSpPr>
        <p:spPr>
          <a:xfrm>
            <a:off x="66644" y="4500570"/>
            <a:ext cx="2322000" cy="571504"/>
          </a:xfrm>
          <a:prstGeom prst="rect">
            <a:avLst/>
          </a:prstGeom>
          <a:solidFill>
            <a:srgbClr val="385D8A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CONTRIBUINTE</a:t>
            </a:r>
            <a:endParaRPr lang="pt-BR" b="1" dirty="0"/>
          </a:p>
        </p:txBody>
      </p:sp>
      <p:cxnSp>
        <p:nvCxnSpPr>
          <p:cNvPr id="79" name="Conector angulado 78"/>
          <p:cNvCxnSpPr>
            <a:stCxn id="50" idx="3"/>
            <a:endCxn id="20" idx="1"/>
          </p:cNvCxnSpPr>
          <p:nvPr/>
        </p:nvCxnSpPr>
        <p:spPr>
          <a:xfrm>
            <a:off x="2392000" y="2143116"/>
            <a:ext cx="332750" cy="801647"/>
          </a:xfrm>
          <a:prstGeom prst="bentConnector3">
            <a:avLst>
              <a:gd name="adj1" fmla="val 50000"/>
            </a:avLst>
          </a:prstGeom>
          <a:ln w="25400">
            <a:solidFill>
              <a:schemeClr val="tx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angulado 80"/>
          <p:cNvCxnSpPr>
            <a:stCxn id="57" idx="3"/>
            <a:endCxn id="20" idx="1"/>
          </p:cNvCxnSpPr>
          <p:nvPr/>
        </p:nvCxnSpPr>
        <p:spPr>
          <a:xfrm flipV="1">
            <a:off x="2388608" y="2944763"/>
            <a:ext cx="336142" cy="2698815"/>
          </a:xfrm>
          <a:prstGeom prst="bentConnector3">
            <a:avLst>
              <a:gd name="adj1" fmla="val 50000"/>
            </a:avLst>
          </a:prstGeom>
          <a:ln w="25400">
            <a:solidFill>
              <a:schemeClr val="tx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Forma 84"/>
          <p:cNvCxnSpPr>
            <a:stCxn id="21" idx="0"/>
            <a:endCxn id="31" idx="1"/>
          </p:cNvCxnSpPr>
          <p:nvPr/>
        </p:nvCxnSpPr>
        <p:spPr>
          <a:xfrm rot="5400000" flipH="1" flipV="1">
            <a:off x="3975425" y="2219096"/>
            <a:ext cx="761252" cy="1211176"/>
          </a:xfrm>
          <a:prstGeom prst="bentConnector2">
            <a:avLst/>
          </a:prstGeom>
          <a:ln w="25400">
            <a:solidFill>
              <a:schemeClr val="bg1">
                <a:lumMod val="9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Forma 86"/>
          <p:cNvCxnSpPr>
            <a:stCxn id="21" idx="2"/>
            <a:endCxn id="98" idx="1"/>
          </p:cNvCxnSpPr>
          <p:nvPr/>
        </p:nvCxnSpPr>
        <p:spPr>
          <a:xfrm rot="16200000" flipH="1">
            <a:off x="3955547" y="3684226"/>
            <a:ext cx="769326" cy="1179494"/>
          </a:xfrm>
          <a:prstGeom prst="bentConnector2">
            <a:avLst/>
          </a:prstGeom>
          <a:ln w="25400">
            <a:solidFill>
              <a:schemeClr val="bg1">
                <a:lumMod val="9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angulado 88"/>
          <p:cNvCxnSpPr>
            <a:stCxn id="41" idx="1"/>
            <a:endCxn id="21" idx="3"/>
          </p:cNvCxnSpPr>
          <p:nvPr/>
        </p:nvCxnSpPr>
        <p:spPr>
          <a:xfrm rot="10800000" flipV="1">
            <a:off x="4500562" y="3546008"/>
            <a:ext cx="397714" cy="1302"/>
          </a:xfrm>
          <a:prstGeom prst="bentConnector3">
            <a:avLst>
              <a:gd name="adj1" fmla="val 50000"/>
            </a:avLst>
          </a:prstGeom>
          <a:ln w="25400">
            <a:solidFill>
              <a:schemeClr val="bg1">
                <a:lumMod val="9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angulado 90"/>
          <p:cNvCxnSpPr>
            <a:stCxn id="41" idx="2"/>
            <a:endCxn id="98" idx="0"/>
          </p:cNvCxnSpPr>
          <p:nvPr/>
        </p:nvCxnSpPr>
        <p:spPr>
          <a:xfrm rot="16200000" flipH="1">
            <a:off x="5775415" y="4100563"/>
            <a:ext cx="428628" cy="3517"/>
          </a:xfrm>
          <a:prstGeom prst="bentConnector3">
            <a:avLst>
              <a:gd name="adj1" fmla="val 50000"/>
            </a:avLst>
          </a:prstGeom>
          <a:ln w="25400">
            <a:solidFill>
              <a:schemeClr val="bg1">
                <a:lumMod val="9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angulado 93"/>
          <p:cNvCxnSpPr>
            <a:stCxn id="31" idx="2"/>
            <a:endCxn id="41" idx="0"/>
          </p:cNvCxnSpPr>
          <p:nvPr/>
        </p:nvCxnSpPr>
        <p:spPr>
          <a:xfrm rot="16200000" flipH="1">
            <a:off x="5776938" y="2992975"/>
            <a:ext cx="417950" cy="4116"/>
          </a:xfrm>
          <a:prstGeom prst="bentConnector3">
            <a:avLst>
              <a:gd name="adj1" fmla="val 50000"/>
            </a:avLst>
          </a:prstGeom>
          <a:ln w="25400">
            <a:solidFill>
              <a:schemeClr val="bg1">
                <a:lumMod val="9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tângulo 109"/>
          <p:cNvSpPr/>
          <p:nvPr/>
        </p:nvSpPr>
        <p:spPr>
          <a:xfrm>
            <a:off x="7093156" y="5514350"/>
            <a:ext cx="1907970" cy="10579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385D8A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pt-BR" dirty="0" smtClean="0">
                <a:solidFill>
                  <a:srgbClr val="002060"/>
                </a:solidFill>
              </a:rPr>
              <a:t>Processo Judicial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111" name="Retângulo 110"/>
          <p:cNvSpPr/>
          <p:nvPr/>
        </p:nvSpPr>
        <p:spPr>
          <a:xfrm>
            <a:off x="7093156" y="5514350"/>
            <a:ext cx="1908000" cy="571504"/>
          </a:xfrm>
          <a:prstGeom prst="rect">
            <a:avLst/>
          </a:prstGeom>
          <a:solidFill>
            <a:srgbClr val="385D8A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TRIBUNAL DE JUSTIÇA</a:t>
            </a:r>
            <a:endParaRPr lang="pt-BR" b="1" dirty="0"/>
          </a:p>
        </p:txBody>
      </p:sp>
      <p:cxnSp>
        <p:nvCxnSpPr>
          <p:cNvPr id="113" name="Forma 112"/>
          <p:cNvCxnSpPr>
            <a:stCxn id="20" idx="2"/>
            <a:endCxn id="110" idx="1"/>
          </p:cNvCxnSpPr>
          <p:nvPr/>
        </p:nvCxnSpPr>
        <p:spPr>
          <a:xfrm rot="16200000" flipH="1">
            <a:off x="6126656" y="5076810"/>
            <a:ext cx="725265" cy="1207736"/>
          </a:xfrm>
          <a:prstGeom prst="bentConnector2">
            <a:avLst/>
          </a:prstGeom>
          <a:ln w="25400">
            <a:solidFill>
              <a:schemeClr val="accent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14"/>
            <a:ext cx="8229600" cy="1143000"/>
          </a:xfrm>
          <a:solidFill>
            <a:schemeClr val="tx2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Inscrição na Dívida – Outros Órgãos</a:t>
            </a:r>
            <a:endParaRPr lang="pt-BR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tângulo de cantos arredondados 19"/>
          <p:cNvSpPr/>
          <p:nvPr/>
        </p:nvSpPr>
        <p:spPr>
          <a:xfrm>
            <a:off x="2446723" y="1682830"/>
            <a:ext cx="4276142" cy="4746566"/>
          </a:xfrm>
          <a:prstGeom prst="round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 anchorCtr="0"/>
          <a:lstStyle/>
          <a:p>
            <a:pPr algn="ctr"/>
            <a:r>
              <a:rPr lang="pt-BR" sz="2000" b="1" dirty="0" smtClean="0">
                <a:solidFill>
                  <a:srgbClr val="002060"/>
                </a:solidFill>
              </a:rPr>
              <a:t>PORTAL SERVER ELETRÔNICO</a:t>
            </a:r>
            <a:endParaRPr lang="pt-BR" sz="2000" b="1" dirty="0">
              <a:solidFill>
                <a:srgbClr val="002060"/>
              </a:solidFill>
            </a:endParaRPr>
          </a:p>
        </p:txBody>
      </p:sp>
      <p:sp>
        <p:nvSpPr>
          <p:cNvPr id="55" name="Retângulo de cantos arredondados 54"/>
          <p:cNvSpPr/>
          <p:nvPr/>
        </p:nvSpPr>
        <p:spPr>
          <a:xfrm>
            <a:off x="2579462" y="2397210"/>
            <a:ext cx="4040461" cy="3929090"/>
          </a:xfrm>
          <a:prstGeom prst="roundRect">
            <a:avLst/>
          </a:prstGeom>
          <a:solidFill>
            <a:schemeClr val="tx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pt-BR" sz="2000" b="1" dirty="0" smtClean="0">
                <a:solidFill>
                  <a:schemeClr val="bg1">
                    <a:lumMod val="95000"/>
                  </a:schemeClr>
                </a:solidFill>
              </a:rPr>
              <a:t>SISTEMA FAZENDÁRIO</a:t>
            </a:r>
            <a:endParaRPr lang="pt-BR" sz="2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1" name="Retângulo de cantos arredondados 30"/>
          <p:cNvSpPr/>
          <p:nvPr/>
        </p:nvSpPr>
        <p:spPr>
          <a:xfrm>
            <a:off x="2714262" y="3071810"/>
            <a:ext cx="2044431" cy="684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</a:rPr>
              <a:t>Domicílio ou Diário Eletrônico</a:t>
            </a:r>
            <a:endParaRPr lang="pt-BR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" name="Retângulo de cantos arredondados 40"/>
          <p:cNvSpPr/>
          <p:nvPr/>
        </p:nvSpPr>
        <p:spPr>
          <a:xfrm>
            <a:off x="2650899" y="4173760"/>
            <a:ext cx="2179390" cy="684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</a:rPr>
              <a:t>Acompanhamento de Processos</a:t>
            </a:r>
            <a:endParaRPr lang="pt-BR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9" name="Retângulo de cantos arredondados 58"/>
          <p:cNvSpPr/>
          <p:nvPr/>
        </p:nvSpPr>
        <p:spPr>
          <a:xfrm>
            <a:off x="5247822" y="4171186"/>
            <a:ext cx="1285884" cy="684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</a:rPr>
              <a:t>Agenda Eletrônica</a:t>
            </a:r>
            <a:endParaRPr lang="pt-BR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8" name="Retângulo de cantos arredondados 97"/>
          <p:cNvSpPr/>
          <p:nvPr/>
        </p:nvSpPr>
        <p:spPr>
          <a:xfrm>
            <a:off x="2682580" y="5286388"/>
            <a:ext cx="2123062" cy="684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</a:rPr>
              <a:t>Arrecadação Estadual</a:t>
            </a:r>
            <a:endParaRPr lang="pt-BR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47" name="Conector angulado 146"/>
          <p:cNvCxnSpPr>
            <a:stCxn id="41" idx="3"/>
            <a:endCxn id="59" idx="1"/>
          </p:cNvCxnSpPr>
          <p:nvPr/>
        </p:nvCxnSpPr>
        <p:spPr>
          <a:xfrm flipV="1">
            <a:off x="4830289" y="4513186"/>
            <a:ext cx="417533" cy="2574"/>
          </a:xfrm>
          <a:prstGeom prst="bentConnector3">
            <a:avLst>
              <a:gd name="adj1" fmla="val 50000"/>
            </a:avLst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upo 24"/>
          <p:cNvGrpSpPr/>
          <p:nvPr/>
        </p:nvGrpSpPr>
        <p:grpSpPr>
          <a:xfrm>
            <a:off x="155945" y="3442648"/>
            <a:ext cx="1908000" cy="1214446"/>
            <a:chOff x="66644" y="3286124"/>
            <a:chExt cx="2322000" cy="1214446"/>
          </a:xfrm>
        </p:grpSpPr>
        <p:sp>
          <p:nvSpPr>
            <p:cNvPr id="57" name="Retângulo 56"/>
            <p:cNvSpPr/>
            <p:nvPr/>
          </p:nvSpPr>
          <p:spPr>
            <a:xfrm>
              <a:off x="66644" y="3286124"/>
              <a:ext cx="2321964" cy="121444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385D8A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r>
                <a:rPr lang="pt-BR" dirty="0" smtClean="0">
                  <a:solidFill>
                    <a:srgbClr val="002060"/>
                  </a:solidFill>
                </a:rPr>
                <a:t>Inscrição na Dívida Ativa</a:t>
              </a:r>
              <a:endParaRPr lang="pt-BR" dirty="0">
                <a:solidFill>
                  <a:srgbClr val="002060"/>
                </a:solidFill>
              </a:endParaRPr>
            </a:p>
          </p:txBody>
        </p:sp>
        <p:sp>
          <p:nvSpPr>
            <p:cNvPr id="58" name="Retângulo 57"/>
            <p:cNvSpPr/>
            <p:nvPr/>
          </p:nvSpPr>
          <p:spPr>
            <a:xfrm>
              <a:off x="66644" y="3286124"/>
              <a:ext cx="2322000" cy="571504"/>
            </a:xfrm>
            <a:prstGeom prst="rect">
              <a:avLst/>
            </a:prstGeom>
            <a:solidFill>
              <a:srgbClr val="385D8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 smtClean="0"/>
                <a:t>OUTRO ÓRGÃO</a:t>
              </a:r>
              <a:endParaRPr lang="pt-BR" b="1" dirty="0"/>
            </a:p>
          </p:txBody>
        </p:sp>
      </p:grpSp>
      <p:cxnSp>
        <p:nvCxnSpPr>
          <p:cNvPr id="91" name="Conector angulado 90"/>
          <p:cNvCxnSpPr>
            <a:stCxn id="41" idx="2"/>
            <a:endCxn id="98" idx="0"/>
          </p:cNvCxnSpPr>
          <p:nvPr/>
        </p:nvCxnSpPr>
        <p:spPr>
          <a:xfrm rot="16200000" flipH="1">
            <a:off x="3528038" y="5070315"/>
            <a:ext cx="428628" cy="3517"/>
          </a:xfrm>
          <a:prstGeom prst="bentConnector3">
            <a:avLst>
              <a:gd name="adj1" fmla="val 50000"/>
            </a:avLst>
          </a:prstGeom>
          <a:ln w="25400">
            <a:solidFill>
              <a:schemeClr val="bg1">
                <a:lumMod val="9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angulado 93"/>
          <p:cNvCxnSpPr>
            <a:stCxn id="31" idx="2"/>
            <a:endCxn id="41" idx="0"/>
          </p:cNvCxnSpPr>
          <p:nvPr/>
        </p:nvCxnSpPr>
        <p:spPr>
          <a:xfrm rot="16200000" flipH="1">
            <a:off x="3529561" y="3962727"/>
            <a:ext cx="417950" cy="4116"/>
          </a:xfrm>
          <a:prstGeom prst="bentConnector3">
            <a:avLst>
              <a:gd name="adj1" fmla="val 50000"/>
            </a:avLst>
          </a:prstGeom>
          <a:ln w="25400">
            <a:solidFill>
              <a:schemeClr val="bg1">
                <a:lumMod val="9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angulado 31"/>
          <p:cNvCxnSpPr>
            <a:stCxn id="57" idx="3"/>
            <a:endCxn id="20" idx="1"/>
          </p:cNvCxnSpPr>
          <p:nvPr/>
        </p:nvCxnSpPr>
        <p:spPr>
          <a:xfrm>
            <a:off x="2063915" y="4049871"/>
            <a:ext cx="382808" cy="6242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angulado 41"/>
          <p:cNvCxnSpPr>
            <a:stCxn id="20" idx="3"/>
          </p:cNvCxnSpPr>
          <p:nvPr/>
        </p:nvCxnSpPr>
        <p:spPr>
          <a:xfrm>
            <a:off x="6722865" y="4056113"/>
            <a:ext cx="357190" cy="4208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tângulo 20"/>
          <p:cNvSpPr/>
          <p:nvPr/>
        </p:nvSpPr>
        <p:spPr>
          <a:xfrm>
            <a:off x="7072330" y="3571876"/>
            <a:ext cx="1907970" cy="10579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385D8A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pt-BR" dirty="0" smtClean="0">
                <a:solidFill>
                  <a:srgbClr val="002060"/>
                </a:solidFill>
              </a:rPr>
              <a:t>Processo Judicial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7072330" y="3571876"/>
            <a:ext cx="1908000" cy="571504"/>
          </a:xfrm>
          <a:prstGeom prst="rect">
            <a:avLst/>
          </a:prstGeom>
          <a:solidFill>
            <a:srgbClr val="385D8A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TRIBUNAL DE JUSTIÇA</a:t>
            </a:r>
            <a:endParaRPr lang="pt-BR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500174"/>
            <a:ext cx="4038600" cy="5257800"/>
          </a:xfrm>
          <a:solidFill>
            <a:schemeClr val="bg1">
              <a:lumMod val="95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Potencializar a qualidade e a efetividade das ações de controle e gestão do processo tributário e não tributário;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Diminuir a burocracia de forma a tornar o processo mais ágil;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Reduzir custos operacionais e eliminar o uso de papel;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Cumprir efetivamente  os prazos estabelecidos no PAF;</a:t>
            </a:r>
            <a:endParaRPr lang="pt-BR" sz="2000" dirty="0" smtClean="0">
              <a:solidFill>
                <a:schemeClr val="tx2">
                  <a:lumMod val="50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pt-B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500174"/>
            <a:ext cx="4039200" cy="5257800"/>
          </a:xfrm>
          <a:solidFill>
            <a:schemeClr val="bg1">
              <a:lumMod val="95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 startAt="5"/>
            </a:pPr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Agilizar a consulta e o acesso aos documentos;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5"/>
            </a:pPr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Garantir segurança na identificação</a:t>
            </a: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autenticidade </a:t>
            </a: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 </a:t>
            </a:r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integridade </a:t>
            </a: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das </a:t>
            </a:r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comunicações, com utilização de certificação digital; </a:t>
            </a:r>
            <a:endParaRPr lang="pt-B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 startAt="5"/>
            </a:pPr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Disponibilizar informações </a:t>
            </a: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de interesse do contribuinte </a:t>
            </a:r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por </a:t>
            </a: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intermédio do DEH ou Diário Eletrônico.</a:t>
            </a:r>
          </a:p>
          <a:p>
            <a:pPr marL="457200" indent="-457200">
              <a:buFont typeface="+mj-lt"/>
              <a:buAutoNum type="arabicPeriod" startAt="5"/>
            </a:pPr>
            <a:endParaRPr lang="pt-B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2"/>
          <p:cNvSpPr txBox="1">
            <a:spLocks noRot="1" noChangeArrowheads="1"/>
          </p:cNvSpPr>
          <p:nvPr/>
        </p:nvSpPr>
        <p:spPr>
          <a:xfrm>
            <a:off x="457200" y="71414"/>
            <a:ext cx="8229600" cy="1143000"/>
          </a:xfrm>
          <a:prstGeom prst="rect">
            <a:avLst/>
          </a:prstGeom>
          <a:solidFill>
            <a:schemeClr val="tx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400" b="1" dirty="0" smtClean="0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Benefícios da Virtualização</a:t>
            </a:r>
            <a:endParaRPr kumimoji="0" lang="pt-BR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98663"/>
            <a:ext cx="8229600" cy="452596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Contribuintes inscritos no Cadastro de Contribuintes do Estado de Sergipe nas condições de ativo e inapto, exceto o contribuinte cadastrado como Micro Empresa Individual.</a:t>
            </a:r>
          </a:p>
          <a:p>
            <a:pPr algn="just">
              <a:lnSpc>
                <a:spcPct val="150000"/>
              </a:lnSpc>
            </a:pPr>
            <a:endParaRPr lang="pt-BR" sz="2800" dirty="0">
              <a:solidFill>
                <a:schemeClr val="tx2">
                  <a:lumMod val="50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1414"/>
            <a:ext cx="8229600" cy="1143000"/>
          </a:xfrm>
          <a:solidFill>
            <a:schemeClr val="tx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Obrigatoriedade</a:t>
            </a:r>
            <a:endParaRPr lang="pt-BR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1414"/>
            <a:ext cx="8229600" cy="1143000"/>
          </a:xfrm>
          <a:solidFill>
            <a:schemeClr val="tx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Linha do Tempo</a:t>
            </a:r>
            <a:endParaRPr lang="pt-BR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55" name="Grupo 54"/>
          <p:cNvGrpSpPr/>
          <p:nvPr/>
        </p:nvGrpSpPr>
        <p:grpSpPr>
          <a:xfrm>
            <a:off x="1571604" y="1871012"/>
            <a:ext cx="6000792" cy="4154888"/>
            <a:chOff x="1571604" y="1871012"/>
            <a:chExt cx="6000792" cy="4154888"/>
          </a:xfrm>
        </p:grpSpPr>
        <p:cxnSp>
          <p:nvCxnSpPr>
            <p:cNvPr id="8" name="Conector reto 7"/>
            <p:cNvCxnSpPr/>
            <p:nvPr/>
          </p:nvCxnSpPr>
          <p:spPr>
            <a:xfrm flipV="1">
              <a:off x="1799566" y="3250405"/>
              <a:ext cx="5550236" cy="1214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Elipse 8"/>
            <p:cNvSpPr/>
            <p:nvPr/>
          </p:nvSpPr>
          <p:spPr>
            <a:xfrm>
              <a:off x="1656690" y="3078727"/>
              <a:ext cx="357190" cy="35719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Elipse 9"/>
            <p:cNvSpPr/>
            <p:nvPr/>
          </p:nvSpPr>
          <p:spPr>
            <a:xfrm>
              <a:off x="2442508" y="3075529"/>
              <a:ext cx="357190" cy="35719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1571604" y="3548299"/>
              <a:ext cx="492443" cy="2477601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pt-BR" sz="2000" dirty="0" smtClean="0"/>
                <a:t>PUBLICAÇÃO DO AUTO</a:t>
              </a:r>
              <a:endParaRPr lang="pt-BR" sz="2000" dirty="0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1928794" y="2893215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10 d</a:t>
              </a:r>
              <a:endParaRPr lang="pt-BR" dirty="0"/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2354224" y="3548299"/>
              <a:ext cx="492443" cy="932307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pt-BR" sz="2000" dirty="0" smtClean="0"/>
                <a:t>CIÊNCIA</a:t>
              </a:r>
              <a:endParaRPr lang="pt-BR" sz="2000" dirty="0"/>
            </a:p>
          </p:txBody>
        </p:sp>
        <p:sp>
          <p:nvSpPr>
            <p:cNvPr id="14" name="Elipse 13"/>
            <p:cNvSpPr/>
            <p:nvPr/>
          </p:nvSpPr>
          <p:spPr>
            <a:xfrm>
              <a:off x="3664577" y="3075529"/>
              <a:ext cx="357190" cy="35719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2728260" y="2879567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30 d</a:t>
              </a:r>
              <a:endParaRPr lang="pt-BR" dirty="0"/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3587114" y="3548299"/>
              <a:ext cx="492443" cy="881460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pt-BR" sz="2000" dirty="0" smtClean="0"/>
                <a:t>DEFESA</a:t>
              </a:r>
              <a:endParaRPr lang="pt-BR" sz="2000" dirty="0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3993814" y="2893215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30 d</a:t>
              </a:r>
              <a:endParaRPr lang="pt-BR" dirty="0"/>
            </a:p>
          </p:txBody>
        </p:sp>
        <p:sp>
          <p:nvSpPr>
            <p:cNvPr id="18" name="Elipse 17"/>
            <p:cNvSpPr/>
            <p:nvPr/>
          </p:nvSpPr>
          <p:spPr>
            <a:xfrm>
              <a:off x="5002226" y="3078727"/>
              <a:ext cx="357190" cy="35719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CaixaDeTexto 18"/>
            <p:cNvSpPr txBox="1"/>
            <p:nvPr/>
          </p:nvSpPr>
          <p:spPr>
            <a:xfrm>
              <a:off x="4944436" y="3548299"/>
              <a:ext cx="492443" cy="1612686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pt-BR" sz="2000" dirty="0" smtClean="0"/>
                <a:t>SUSTENTAÇÃO</a:t>
              </a:r>
              <a:endParaRPr lang="pt-BR" sz="2000" dirty="0"/>
            </a:p>
          </p:txBody>
        </p:sp>
        <p:sp>
          <p:nvSpPr>
            <p:cNvPr id="20" name="Elipse 19"/>
            <p:cNvSpPr/>
            <p:nvPr/>
          </p:nvSpPr>
          <p:spPr>
            <a:xfrm>
              <a:off x="6294135" y="3061881"/>
              <a:ext cx="357190" cy="35719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CaixaDeTexto 20"/>
            <p:cNvSpPr txBox="1"/>
            <p:nvPr/>
          </p:nvSpPr>
          <p:spPr>
            <a:xfrm>
              <a:off x="6230320" y="3548299"/>
              <a:ext cx="492443" cy="1549142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pt-BR" sz="2000" dirty="0" smtClean="0"/>
                <a:t>JULGAMENTO</a:t>
              </a:r>
              <a:endParaRPr lang="pt-BR" sz="2000" dirty="0"/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5230188" y="2878061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30 d</a:t>
              </a:r>
              <a:endParaRPr lang="pt-BR" dirty="0"/>
            </a:p>
          </p:txBody>
        </p:sp>
        <p:sp>
          <p:nvSpPr>
            <p:cNvPr id="23" name="Elipse 22"/>
            <p:cNvSpPr/>
            <p:nvPr/>
          </p:nvSpPr>
          <p:spPr>
            <a:xfrm>
              <a:off x="7159957" y="3075529"/>
              <a:ext cx="357190" cy="35719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6643045" y="2893215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10 d</a:t>
              </a:r>
              <a:endParaRPr lang="pt-BR" dirty="0"/>
            </a:p>
          </p:txBody>
        </p:sp>
        <p:sp>
          <p:nvSpPr>
            <p:cNvPr id="25" name="CaixaDeTexto 24"/>
            <p:cNvSpPr txBox="1"/>
            <p:nvPr/>
          </p:nvSpPr>
          <p:spPr>
            <a:xfrm>
              <a:off x="7071673" y="3548299"/>
              <a:ext cx="492443" cy="932307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pt-BR" sz="2000" dirty="0" smtClean="0"/>
                <a:t>CIÊNCIA</a:t>
              </a:r>
              <a:endParaRPr lang="pt-BR" sz="2000" dirty="0"/>
            </a:p>
          </p:txBody>
        </p:sp>
        <p:sp>
          <p:nvSpPr>
            <p:cNvPr id="52" name="Chave esquerda 51"/>
            <p:cNvSpPr/>
            <p:nvPr/>
          </p:nvSpPr>
          <p:spPr>
            <a:xfrm rot="5400000">
              <a:off x="4286248" y="-357214"/>
              <a:ext cx="642942" cy="5929354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4" name="CaixaDeTexto 53"/>
            <p:cNvSpPr txBox="1"/>
            <p:nvPr/>
          </p:nvSpPr>
          <p:spPr>
            <a:xfrm>
              <a:off x="4262881" y="1871012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110 </a:t>
              </a:r>
              <a:r>
                <a:rPr lang="pt-BR" dirty="0" smtClean="0"/>
                <a:t>d</a:t>
              </a:r>
              <a:endParaRPr lang="pt-BR" dirty="0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1414"/>
            <a:ext cx="8229600" cy="1143000"/>
          </a:xfrm>
          <a:solidFill>
            <a:schemeClr val="tx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Linha do Tempo</a:t>
            </a:r>
            <a:endParaRPr lang="pt-BR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59" name="Grupo 58"/>
          <p:cNvGrpSpPr/>
          <p:nvPr/>
        </p:nvGrpSpPr>
        <p:grpSpPr>
          <a:xfrm>
            <a:off x="258182" y="1757053"/>
            <a:ext cx="8627637" cy="4386591"/>
            <a:chOff x="-32" y="1500174"/>
            <a:chExt cx="8627637" cy="4386591"/>
          </a:xfrm>
        </p:grpSpPr>
        <p:cxnSp>
          <p:nvCxnSpPr>
            <p:cNvPr id="8" name="Conector reto 7"/>
            <p:cNvCxnSpPr/>
            <p:nvPr/>
          </p:nvCxnSpPr>
          <p:spPr>
            <a:xfrm>
              <a:off x="227930" y="2857496"/>
              <a:ext cx="8130284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Elipse 8"/>
            <p:cNvSpPr/>
            <p:nvPr/>
          </p:nvSpPr>
          <p:spPr>
            <a:xfrm>
              <a:off x="85054" y="2673676"/>
              <a:ext cx="357190" cy="35719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-32" y="3143248"/>
              <a:ext cx="492443" cy="2477601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pt-BR" sz="2000" dirty="0" smtClean="0"/>
                <a:t>PUBLICAÇÃO DO AUTO</a:t>
              </a:r>
              <a:endParaRPr lang="pt-BR" sz="2000" dirty="0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357158" y="2488164"/>
              <a:ext cx="710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110 </a:t>
              </a:r>
              <a:r>
                <a:rPr lang="pt-BR" dirty="0" smtClean="0"/>
                <a:t>d</a:t>
              </a:r>
              <a:endParaRPr lang="pt-BR" dirty="0"/>
            </a:p>
          </p:txBody>
        </p:sp>
        <p:sp>
          <p:nvSpPr>
            <p:cNvPr id="26" name="Elipse 25"/>
            <p:cNvSpPr/>
            <p:nvPr/>
          </p:nvSpPr>
          <p:spPr>
            <a:xfrm>
              <a:off x="1992609" y="2670478"/>
              <a:ext cx="357190" cy="35719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7" name="CaixaDeTexto 26"/>
            <p:cNvSpPr txBox="1"/>
            <p:nvPr/>
          </p:nvSpPr>
          <p:spPr>
            <a:xfrm>
              <a:off x="1928794" y="3143248"/>
              <a:ext cx="492443" cy="1079783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pt-BR" sz="2000" dirty="0" smtClean="0"/>
                <a:t>RECURSO</a:t>
              </a:r>
              <a:endParaRPr lang="pt-BR" sz="2000" dirty="0"/>
            </a:p>
          </p:txBody>
        </p:sp>
        <p:sp>
          <p:nvSpPr>
            <p:cNvPr id="29" name="Elipse 28"/>
            <p:cNvSpPr/>
            <p:nvPr/>
          </p:nvSpPr>
          <p:spPr>
            <a:xfrm>
              <a:off x="2778427" y="2670478"/>
              <a:ext cx="357190" cy="35719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0" name="CaixaDeTexto 29"/>
            <p:cNvSpPr txBox="1"/>
            <p:nvPr/>
          </p:nvSpPr>
          <p:spPr>
            <a:xfrm>
              <a:off x="2714612" y="3129600"/>
              <a:ext cx="492443" cy="1837939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pt-BR" sz="2000" dirty="0" smtClean="0"/>
                <a:t>CONTRARRAZÃO</a:t>
              </a:r>
              <a:endParaRPr lang="pt-BR" sz="2000" dirty="0"/>
            </a:p>
          </p:txBody>
        </p:sp>
        <p:sp>
          <p:nvSpPr>
            <p:cNvPr id="31" name="CaixaDeTexto 30"/>
            <p:cNvSpPr txBox="1"/>
            <p:nvPr/>
          </p:nvSpPr>
          <p:spPr>
            <a:xfrm>
              <a:off x="2242785" y="2501812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15 d</a:t>
              </a:r>
              <a:endParaRPr lang="pt-BR" dirty="0"/>
            </a:p>
          </p:txBody>
        </p:sp>
        <p:sp>
          <p:nvSpPr>
            <p:cNvPr id="32" name="Elipse 31"/>
            <p:cNvSpPr/>
            <p:nvPr/>
          </p:nvSpPr>
          <p:spPr>
            <a:xfrm>
              <a:off x="4009719" y="2656830"/>
              <a:ext cx="357190" cy="35719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3" name="CaixaDeTexto 32"/>
            <p:cNvSpPr txBox="1"/>
            <p:nvPr/>
          </p:nvSpPr>
          <p:spPr>
            <a:xfrm>
              <a:off x="3929058" y="3129600"/>
              <a:ext cx="492443" cy="2757165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pt-BR" sz="2000" dirty="0" smtClean="0"/>
                <a:t>JULGAMENTO CONSELHO</a:t>
              </a:r>
              <a:endParaRPr lang="pt-BR" sz="2000" dirty="0"/>
            </a:p>
          </p:txBody>
        </p:sp>
        <p:sp>
          <p:nvSpPr>
            <p:cNvPr id="34" name="CaixaDeTexto 33"/>
            <p:cNvSpPr txBox="1"/>
            <p:nvPr/>
          </p:nvSpPr>
          <p:spPr>
            <a:xfrm>
              <a:off x="3192750" y="2500306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60 </a:t>
              </a:r>
              <a:r>
                <a:rPr lang="pt-BR" dirty="0" smtClean="0"/>
                <a:t>d</a:t>
              </a:r>
              <a:endParaRPr lang="pt-BR" dirty="0"/>
            </a:p>
          </p:txBody>
        </p:sp>
        <p:sp>
          <p:nvSpPr>
            <p:cNvPr id="35" name="Elipse 34"/>
            <p:cNvSpPr/>
            <p:nvPr/>
          </p:nvSpPr>
          <p:spPr>
            <a:xfrm>
              <a:off x="4740288" y="2670478"/>
              <a:ext cx="357190" cy="35719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6" name="CaixaDeTexto 35"/>
            <p:cNvSpPr txBox="1"/>
            <p:nvPr/>
          </p:nvSpPr>
          <p:spPr>
            <a:xfrm>
              <a:off x="4652004" y="3156896"/>
              <a:ext cx="492443" cy="932307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pt-BR" sz="2000" dirty="0" smtClean="0"/>
                <a:t>CIÊNCIA</a:t>
              </a:r>
              <a:endParaRPr lang="pt-BR" sz="2000" dirty="0"/>
            </a:p>
          </p:txBody>
        </p:sp>
        <p:sp>
          <p:nvSpPr>
            <p:cNvPr id="37" name="Elipse 36"/>
            <p:cNvSpPr/>
            <p:nvPr/>
          </p:nvSpPr>
          <p:spPr>
            <a:xfrm>
              <a:off x="5506719" y="2670478"/>
              <a:ext cx="357190" cy="35719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8" name="CaixaDeTexto 37"/>
            <p:cNvSpPr txBox="1"/>
            <p:nvPr/>
          </p:nvSpPr>
          <p:spPr>
            <a:xfrm>
              <a:off x="5429256" y="3156896"/>
              <a:ext cx="492443" cy="2090572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pt-BR" sz="2000" dirty="0" smtClean="0"/>
                <a:t>RECURSO ESPECIAL</a:t>
              </a:r>
              <a:endParaRPr lang="pt-BR" sz="2000" dirty="0"/>
            </a:p>
          </p:txBody>
        </p:sp>
        <p:sp>
          <p:nvSpPr>
            <p:cNvPr id="39" name="CaixaDeTexto 38"/>
            <p:cNvSpPr txBox="1"/>
            <p:nvPr/>
          </p:nvSpPr>
          <p:spPr>
            <a:xfrm>
              <a:off x="4986980" y="2510756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15 d</a:t>
              </a:r>
              <a:endParaRPr lang="pt-BR" dirty="0"/>
            </a:p>
          </p:txBody>
        </p:sp>
        <p:sp>
          <p:nvSpPr>
            <p:cNvPr id="40" name="Elipse 39"/>
            <p:cNvSpPr/>
            <p:nvPr/>
          </p:nvSpPr>
          <p:spPr>
            <a:xfrm>
              <a:off x="6256018" y="2656830"/>
              <a:ext cx="357190" cy="35719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1" name="CaixaDeTexto 40"/>
            <p:cNvSpPr txBox="1"/>
            <p:nvPr/>
          </p:nvSpPr>
          <p:spPr>
            <a:xfrm>
              <a:off x="6192203" y="3143248"/>
              <a:ext cx="492443" cy="1837939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pt-BR" sz="2000" dirty="0" smtClean="0"/>
                <a:t>CONTRARRAZÃO</a:t>
              </a:r>
              <a:endParaRPr lang="pt-BR" sz="2000" dirty="0"/>
            </a:p>
          </p:txBody>
        </p:sp>
        <p:sp>
          <p:nvSpPr>
            <p:cNvPr id="42" name="CaixaDeTexto 41"/>
            <p:cNvSpPr txBox="1"/>
            <p:nvPr/>
          </p:nvSpPr>
          <p:spPr>
            <a:xfrm>
              <a:off x="5742304" y="2500306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15 d</a:t>
              </a:r>
              <a:endParaRPr lang="pt-BR" dirty="0"/>
            </a:p>
          </p:txBody>
        </p:sp>
        <p:sp>
          <p:nvSpPr>
            <p:cNvPr id="43" name="Elipse 42"/>
            <p:cNvSpPr/>
            <p:nvPr/>
          </p:nvSpPr>
          <p:spPr>
            <a:xfrm>
              <a:off x="7416357" y="2656830"/>
              <a:ext cx="357190" cy="35719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4" name="CaixaDeTexto 43"/>
            <p:cNvSpPr txBox="1"/>
            <p:nvPr/>
          </p:nvSpPr>
          <p:spPr>
            <a:xfrm>
              <a:off x="7352542" y="3143248"/>
              <a:ext cx="492443" cy="2307363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pt-BR" sz="2000" dirty="0" smtClean="0"/>
                <a:t>JULGAMENTO PLENO</a:t>
              </a:r>
              <a:endParaRPr lang="pt-BR" sz="2000" dirty="0"/>
            </a:p>
          </p:txBody>
        </p:sp>
        <p:sp>
          <p:nvSpPr>
            <p:cNvPr id="45" name="CaixaDeTexto 44"/>
            <p:cNvSpPr txBox="1"/>
            <p:nvPr/>
          </p:nvSpPr>
          <p:spPr>
            <a:xfrm>
              <a:off x="6737354" y="2532306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6</a:t>
              </a:r>
              <a:r>
                <a:rPr lang="pt-BR" dirty="0" smtClean="0"/>
                <a:t>0 </a:t>
              </a:r>
              <a:r>
                <a:rPr lang="pt-BR" dirty="0" smtClean="0"/>
                <a:t>d</a:t>
              </a:r>
              <a:endParaRPr lang="pt-BR" dirty="0"/>
            </a:p>
          </p:txBody>
        </p:sp>
        <p:sp>
          <p:nvSpPr>
            <p:cNvPr id="46" name="CaixaDeTexto 45"/>
            <p:cNvSpPr txBox="1"/>
            <p:nvPr/>
          </p:nvSpPr>
          <p:spPr>
            <a:xfrm>
              <a:off x="4231656" y="2488164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10 d</a:t>
              </a:r>
              <a:endParaRPr lang="pt-BR" dirty="0"/>
            </a:p>
          </p:txBody>
        </p:sp>
        <p:sp>
          <p:nvSpPr>
            <p:cNvPr id="47" name="Elipse 46"/>
            <p:cNvSpPr/>
            <p:nvPr/>
          </p:nvSpPr>
          <p:spPr>
            <a:xfrm>
              <a:off x="8223446" y="2666865"/>
              <a:ext cx="357190" cy="35719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8" name="CaixaDeTexto 47"/>
            <p:cNvSpPr txBox="1"/>
            <p:nvPr/>
          </p:nvSpPr>
          <p:spPr>
            <a:xfrm>
              <a:off x="8135162" y="3139635"/>
              <a:ext cx="492443" cy="932307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pt-BR" sz="2000" dirty="0" smtClean="0"/>
                <a:t>CIÊNCIA</a:t>
              </a:r>
              <a:endParaRPr lang="pt-BR" sz="2000" dirty="0"/>
            </a:p>
          </p:txBody>
        </p:sp>
        <p:sp>
          <p:nvSpPr>
            <p:cNvPr id="49" name="CaixaDeTexto 48"/>
            <p:cNvSpPr txBox="1"/>
            <p:nvPr/>
          </p:nvSpPr>
          <p:spPr>
            <a:xfrm>
              <a:off x="7739283" y="2513954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10 d</a:t>
              </a:r>
              <a:endParaRPr lang="pt-BR" dirty="0"/>
            </a:p>
          </p:txBody>
        </p:sp>
        <p:sp>
          <p:nvSpPr>
            <p:cNvPr id="50" name="Elipse 49"/>
            <p:cNvSpPr/>
            <p:nvPr/>
          </p:nvSpPr>
          <p:spPr>
            <a:xfrm>
              <a:off x="1214414" y="2670478"/>
              <a:ext cx="357190" cy="35719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1" name="CaixaDeTexto 50"/>
            <p:cNvSpPr txBox="1"/>
            <p:nvPr/>
          </p:nvSpPr>
          <p:spPr>
            <a:xfrm>
              <a:off x="911816" y="3115952"/>
              <a:ext cx="492443" cy="932307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pt-BR" sz="2000" dirty="0" smtClean="0"/>
                <a:t>CIÊNCIA</a:t>
              </a:r>
              <a:endParaRPr lang="pt-BR" sz="2000" dirty="0"/>
            </a:p>
          </p:txBody>
        </p:sp>
        <p:sp>
          <p:nvSpPr>
            <p:cNvPr id="52" name="CaixaDeTexto 51"/>
            <p:cNvSpPr txBox="1"/>
            <p:nvPr/>
          </p:nvSpPr>
          <p:spPr>
            <a:xfrm>
              <a:off x="1469672" y="2500306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15 d</a:t>
              </a:r>
              <a:endParaRPr lang="pt-BR" dirty="0"/>
            </a:p>
          </p:txBody>
        </p:sp>
        <p:sp>
          <p:nvSpPr>
            <p:cNvPr id="55" name="Chave esquerda 54"/>
            <p:cNvSpPr/>
            <p:nvPr/>
          </p:nvSpPr>
          <p:spPr>
            <a:xfrm rot="5400000">
              <a:off x="2786050" y="357166"/>
              <a:ext cx="642942" cy="3643338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6" name="CaixaDeTexto 55"/>
            <p:cNvSpPr txBox="1"/>
            <p:nvPr/>
          </p:nvSpPr>
          <p:spPr>
            <a:xfrm>
              <a:off x="2786050" y="1500174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100 </a:t>
              </a:r>
              <a:r>
                <a:rPr lang="pt-BR" dirty="0" smtClean="0"/>
                <a:t>d</a:t>
              </a:r>
              <a:endParaRPr lang="pt-BR" dirty="0"/>
            </a:p>
          </p:txBody>
        </p:sp>
        <p:sp>
          <p:nvSpPr>
            <p:cNvPr id="57" name="Chave esquerda 56"/>
            <p:cNvSpPr/>
            <p:nvPr/>
          </p:nvSpPr>
          <p:spPr>
            <a:xfrm rot="5400000">
              <a:off x="6465107" y="392885"/>
              <a:ext cx="642942" cy="357190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8" name="CaixaDeTexto 57"/>
            <p:cNvSpPr txBox="1"/>
            <p:nvPr/>
          </p:nvSpPr>
          <p:spPr>
            <a:xfrm>
              <a:off x="6398894" y="1500174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100 </a:t>
              </a:r>
              <a:r>
                <a:rPr lang="pt-BR" dirty="0" smtClean="0"/>
                <a:t>d</a:t>
              </a:r>
              <a:endParaRPr lang="pt-BR" dirty="0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</a:rPr>
              <a:t>Objetivo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525963"/>
          </a:xfrm>
        </p:spPr>
        <p:txBody>
          <a:bodyPr>
            <a:normAutofit/>
          </a:bodyPr>
          <a:lstStyle/>
          <a:p>
            <a:pPr marL="609600" indent="-609600">
              <a:spcBef>
                <a:spcPct val="0"/>
              </a:spcBef>
            </a:pPr>
            <a:r>
              <a:rPr lang="pt-BR" sz="2800" dirty="0" smtClean="0">
                <a:solidFill>
                  <a:schemeClr val="tx2">
                    <a:lumMod val="50000"/>
                  </a:schemeClr>
                </a:solidFill>
              </a:rPr>
              <a:t>Servir de ferramenta para possibilitar a SEFAZ oferecer um melhor atendimento ao seu cliente externo e interno</a:t>
            </a:r>
          </a:p>
          <a:p>
            <a:pPr marL="609600" indent="-609600">
              <a:spcBef>
                <a:spcPct val="0"/>
              </a:spcBef>
            </a:pPr>
            <a:endParaRPr lang="pt-BR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609600" indent="-609600">
              <a:lnSpc>
                <a:spcPct val="90000"/>
              </a:lnSpc>
              <a:spcBef>
                <a:spcPct val="0"/>
              </a:spcBef>
            </a:pPr>
            <a:r>
              <a:rPr lang="pt-BR" sz="2800" dirty="0" smtClean="0">
                <a:solidFill>
                  <a:schemeClr val="tx2">
                    <a:lumMod val="50000"/>
                  </a:schemeClr>
                </a:solidFill>
              </a:rPr>
              <a:t>Integrar e garantir a qualidade da informação, para atender as necessidades da SEFAZ </a:t>
            </a:r>
          </a:p>
          <a:p>
            <a:pPr marL="609600" indent="-609600">
              <a:lnSpc>
                <a:spcPct val="90000"/>
              </a:lnSpc>
              <a:spcBef>
                <a:spcPct val="0"/>
              </a:spcBef>
            </a:pPr>
            <a:endParaRPr lang="pt-BR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609600" indent="-609600">
              <a:lnSpc>
                <a:spcPct val="90000"/>
              </a:lnSpc>
              <a:spcBef>
                <a:spcPct val="0"/>
              </a:spcBef>
            </a:pPr>
            <a:r>
              <a:rPr lang="pt-BR" sz="2800" dirty="0" smtClean="0">
                <a:solidFill>
                  <a:schemeClr val="tx2">
                    <a:lumMod val="50000"/>
                  </a:schemeClr>
                </a:solidFill>
              </a:rPr>
              <a:t>Disponibilizar serviços de forma fácil e segura através da Internet e Intranet</a:t>
            </a:r>
            <a:endParaRPr lang="pt-BR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1414"/>
            <a:ext cx="8229600" cy="1143000"/>
          </a:xfrm>
          <a:solidFill>
            <a:schemeClr val="tx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 fontScale="90000"/>
          </a:bodyPr>
          <a:lstStyle/>
          <a:p>
            <a:pPr lvl="0"/>
            <a:r>
              <a:rPr lang="pt-BR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Economia com Correios</a:t>
            </a:r>
            <a:br>
              <a:rPr lang="pt-BR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pt-BR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(Jan/2014 a Ago/2015)</a:t>
            </a:r>
            <a:endParaRPr lang="pt-BR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07141" y="1882316"/>
          <a:ext cx="8929718" cy="4547080"/>
        </p:xfrm>
        <a:graphic>
          <a:graphicData uri="http://schemas.openxmlformats.org/drawingml/2006/table">
            <a:tbl>
              <a:tblPr/>
              <a:tblGrid>
                <a:gridCol w="4743915"/>
                <a:gridCol w="1353026"/>
                <a:gridCol w="1236644"/>
                <a:gridCol w="1596133"/>
              </a:tblGrid>
              <a:tr h="120366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rgbClr val="F2F2F2"/>
                          </a:solidFill>
                          <a:latin typeface="Calibri"/>
                        </a:rPr>
                        <a:t>DOCUMENTO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D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 smtClean="0">
                          <a:solidFill>
                            <a:srgbClr val="F2F2F2"/>
                          </a:solidFill>
                          <a:latin typeface="Calibri"/>
                        </a:rPr>
                        <a:t>QUANT-IDADE</a:t>
                      </a:r>
                      <a:endParaRPr lang="pt-BR" sz="2200" b="1" i="0" u="none" strike="noStrike" dirty="0">
                        <a:solidFill>
                          <a:srgbClr val="F2F2F2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D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rgbClr val="F2F2F2"/>
                          </a:solidFill>
                          <a:latin typeface="Calibri"/>
                        </a:rPr>
                        <a:t>VALOR UNITÁRIO (R$)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D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>
                          <a:solidFill>
                            <a:srgbClr val="F2F2F2"/>
                          </a:solidFill>
                          <a:latin typeface="Calibri"/>
                        </a:rPr>
                        <a:t>VALOR TOTAL (R$)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D8A"/>
                    </a:solidFill>
                  </a:tcPr>
                </a:tc>
              </a:tr>
              <a:tr h="40975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AUTO DE INFRAÇÃO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114.880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10,50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0" i="0" u="none" strike="noStrike" dirty="0">
                          <a:solidFill>
                            <a:srgbClr val="0F253F"/>
                          </a:solidFill>
                          <a:latin typeface="Calibri"/>
                        </a:rPr>
                        <a:t>1.206.240,00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75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CERTIDÃO DE JULGAMENTO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634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8,60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0" i="0" u="none" strike="noStrike" dirty="0">
                          <a:solidFill>
                            <a:srgbClr val="0F253F"/>
                          </a:solidFill>
                          <a:latin typeface="Calibri"/>
                        </a:rPr>
                        <a:t>5.452,40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75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DECISÃO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2.492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8,60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0" i="0" u="none" strike="noStrike" dirty="0">
                          <a:solidFill>
                            <a:srgbClr val="0F253F"/>
                          </a:solidFill>
                          <a:latin typeface="Calibri"/>
                        </a:rPr>
                        <a:t>21.431,20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75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INSTRUÇÃO DE REABERTURA DE PRAZO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112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8,60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0" i="0" u="none" strike="noStrike" dirty="0">
                          <a:solidFill>
                            <a:srgbClr val="0F253F"/>
                          </a:solidFill>
                          <a:latin typeface="Calibri"/>
                        </a:rPr>
                        <a:t>963,20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75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NOTIFICAÇÃO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207.514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10,50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0" i="0" u="none" strike="noStrike" dirty="0">
                          <a:solidFill>
                            <a:srgbClr val="0F253F"/>
                          </a:solidFill>
                          <a:latin typeface="Calibri"/>
                        </a:rPr>
                        <a:t>2.178.897,00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757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TERMO EXCLUSAO DO SIMPLES NACIONAL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0" i="0" u="none" strike="noStrike" dirty="0" smtClean="0">
                          <a:solidFill>
                            <a:srgbClr val="0F253F"/>
                          </a:solidFill>
                          <a:latin typeface="Calibri"/>
                        </a:rPr>
                        <a:t>2.795</a:t>
                      </a:r>
                      <a:endParaRPr lang="pt-BR" sz="2200" b="0" i="0" u="none" strike="noStrike" dirty="0">
                        <a:solidFill>
                          <a:srgbClr val="0F253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8,60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0" i="0" u="none" strike="noStrike" dirty="0">
                          <a:solidFill>
                            <a:srgbClr val="0F253F"/>
                          </a:solidFill>
                          <a:latin typeface="Calibri"/>
                        </a:rPr>
                        <a:t>24.037,00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07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2200" b="1" i="0" u="none" strike="noStrike" dirty="0" smtClean="0">
                          <a:solidFill>
                            <a:srgbClr val="F2F2F2"/>
                          </a:solidFill>
                          <a:latin typeface="Calibri"/>
                        </a:rPr>
                        <a:t>TOTAL</a:t>
                      </a:r>
                      <a:endParaRPr lang="pt-BR" sz="2200" b="1" i="0" u="none" strike="noStrike" dirty="0">
                        <a:solidFill>
                          <a:srgbClr val="F2F2F2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D8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2200" b="1" i="0" u="none" strike="noStrike" dirty="0">
                        <a:solidFill>
                          <a:srgbClr val="F2F2F2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D8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2200" b="1" i="0" u="none" strike="noStrike" dirty="0">
                        <a:solidFill>
                          <a:srgbClr val="F2F2F2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D8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200" b="1" i="0" u="none" strike="noStrike" dirty="0">
                          <a:solidFill>
                            <a:srgbClr val="F2F2F2"/>
                          </a:solidFill>
                          <a:latin typeface="Calibri"/>
                        </a:rPr>
                        <a:t>3.437.020,80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D8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1414"/>
            <a:ext cx="8229600" cy="1143000"/>
          </a:xfrm>
          <a:solidFill>
            <a:schemeClr val="tx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pPr lvl="0"/>
            <a:r>
              <a:rPr lang="pt-BR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Comunicados DEH</a:t>
            </a:r>
            <a:endParaRPr lang="pt-BR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78629" y="2071675"/>
          <a:ext cx="7786743" cy="3500465"/>
        </p:xfrm>
        <a:graphic>
          <a:graphicData uri="http://schemas.openxmlformats.org/drawingml/2006/table">
            <a:tbl>
              <a:tblPr/>
              <a:tblGrid>
                <a:gridCol w="5840057"/>
                <a:gridCol w="1946686"/>
              </a:tblGrid>
              <a:tr h="7000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F2F2F2"/>
                          </a:solidFill>
                          <a:latin typeface="Calibri"/>
                        </a:rPr>
                        <a:t>DOCUMENTO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D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F2F2F2"/>
                          </a:solidFill>
                          <a:latin typeface="Calibri"/>
                        </a:rPr>
                        <a:t>QUANTIDADE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D8A"/>
                    </a:solidFill>
                  </a:tcPr>
                </a:tc>
              </a:tr>
              <a:tr h="700093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CONTA CORRENTE FISCAL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F253F"/>
                          </a:solidFill>
                          <a:latin typeface="Calibri"/>
                        </a:rPr>
                        <a:t>24.524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093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PARCELAMENTO ANTECIPACAO 2014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F253F"/>
                          </a:solidFill>
                          <a:latin typeface="Calibri"/>
                        </a:rPr>
                        <a:t>33.478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093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REFIS 2014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F253F"/>
                          </a:solidFill>
                          <a:latin typeface="Calibri"/>
                        </a:rPr>
                        <a:t>15.798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0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F2F2F2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D8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1" i="0" u="none" strike="noStrike" dirty="0" smtClean="0">
                          <a:solidFill>
                            <a:srgbClr val="F2F2F2"/>
                          </a:solidFill>
                          <a:latin typeface="Calibri"/>
                        </a:rPr>
                        <a:t>73.800</a:t>
                      </a:r>
                      <a:endParaRPr lang="pt-BR" sz="2400" b="1" i="0" u="none" strike="noStrike" dirty="0">
                        <a:solidFill>
                          <a:srgbClr val="F2F2F2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5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D8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1414"/>
            <a:ext cx="8229600" cy="1143000"/>
          </a:xfrm>
          <a:solidFill>
            <a:schemeClr val="tx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pPr lvl="0"/>
            <a:r>
              <a:rPr lang="pt-BR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Investimento X Economia</a:t>
            </a:r>
            <a:endParaRPr lang="pt-BR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Gráfico 7"/>
          <p:cNvGraphicFramePr/>
          <p:nvPr/>
        </p:nvGraphicFramePr>
        <p:xfrm>
          <a:off x="857224" y="1785926"/>
          <a:ext cx="7429552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98663"/>
            <a:ext cx="8229600" cy="452596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endParaRPr lang="pt-BR" sz="2800" dirty="0" smtClean="0">
              <a:solidFill>
                <a:schemeClr val="tx2">
                  <a:lumMod val="50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50000"/>
              </a:lnSpc>
              <a:buNone/>
            </a:pPr>
            <a:endParaRPr lang="pt-BR" sz="2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50000"/>
              </a:lnSpc>
              <a:buNone/>
            </a:pPr>
            <a:endParaRPr lang="pt-BR" sz="2800" dirty="0">
              <a:solidFill>
                <a:schemeClr val="tx2">
                  <a:lumMod val="50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1414"/>
            <a:ext cx="8229600" cy="1143000"/>
          </a:xfrm>
          <a:solidFill>
            <a:schemeClr val="tx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Obrigado!</a:t>
            </a:r>
            <a:endParaRPr lang="pt-BR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571472" y="2214554"/>
          <a:ext cx="7929618" cy="32147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57652"/>
                <a:gridCol w="4071966"/>
              </a:tblGrid>
              <a:tr h="3214710">
                <a:tc>
                  <a:txBody>
                    <a:bodyPr/>
                    <a:lstStyle/>
                    <a:p>
                      <a:r>
                        <a:rPr lang="pt-BR" sz="2000" b="1" dirty="0" smtClean="0">
                          <a:solidFill>
                            <a:srgbClr val="002060"/>
                          </a:solidFill>
                        </a:rPr>
                        <a:t>KÁTIA MARIA RIBEIRO BUARQUE</a:t>
                      </a:r>
                    </a:p>
                    <a:p>
                      <a:pPr algn="l"/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Auditora Fiscal de Tributos Estaduais</a:t>
                      </a:r>
                    </a:p>
                    <a:p>
                      <a:pPr algn="l"/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Assessora</a:t>
                      </a:r>
                      <a:r>
                        <a:rPr lang="pt-BR" baseline="0" dirty="0" smtClean="0">
                          <a:solidFill>
                            <a:srgbClr val="002060"/>
                          </a:solidFill>
                        </a:rPr>
                        <a:t> de Recuperação de Créditos</a:t>
                      </a:r>
                      <a:endParaRPr lang="pt-BR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t-BR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pt-BR" dirty="0" smtClean="0">
                          <a:solidFill>
                            <a:srgbClr val="002060"/>
                          </a:solidFill>
                          <a:hlinkClick r:id="rId2"/>
                        </a:rPr>
                        <a:t>katia.buarque@sefaz.se.gov.br</a:t>
                      </a:r>
                      <a:endParaRPr lang="pt-BR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pt-BR" b="0" dirty="0" smtClean="0">
                          <a:solidFill>
                            <a:srgbClr val="002060"/>
                          </a:solidFill>
                        </a:rPr>
                        <a:t>(79) 3216-7387</a:t>
                      </a:r>
                      <a:endParaRPr lang="pt-BR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000" b="1" dirty="0" smtClean="0">
                          <a:solidFill>
                            <a:srgbClr val="002060"/>
                          </a:solidFill>
                        </a:rPr>
                        <a:t>CLÁUDIO</a:t>
                      </a:r>
                      <a:r>
                        <a:rPr lang="pt-BR" sz="2000" b="1" baseline="0" dirty="0" smtClean="0">
                          <a:solidFill>
                            <a:srgbClr val="002060"/>
                          </a:solidFill>
                        </a:rPr>
                        <a:t> CAVALCANTI DE ANDRADE</a:t>
                      </a:r>
                    </a:p>
                    <a:p>
                      <a:r>
                        <a:rPr lang="pt-BR" baseline="0" dirty="0" smtClean="0">
                          <a:solidFill>
                            <a:srgbClr val="002060"/>
                          </a:solidFill>
                        </a:rPr>
                        <a:t>Gerente de Projetos</a:t>
                      </a:r>
                    </a:p>
                    <a:p>
                      <a:r>
                        <a:rPr lang="pt-BR" baseline="0" dirty="0" smtClean="0">
                          <a:solidFill>
                            <a:srgbClr val="002060"/>
                          </a:solidFill>
                        </a:rPr>
                        <a:t>Coordenador da Área de Projetos</a:t>
                      </a:r>
                    </a:p>
                    <a:p>
                      <a:endParaRPr lang="pt-BR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pt-BR" baseline="0" dirty="0" smtClean="0">
                          <a:solidFill>
                            <a:srgbClr val="002060"/>
                          </a:solidFill>
                          <a:hlinkClick r:id="rId3"/>
                        </a:rPr>
                        <a:t>claudio.andrade@sefaz.se.gov.br</a:t>
                      </a:r>
                      <a:endParaRPr lang="pt-BR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pt-BR" b="0" baseline="0" dirty="0" smtClean="0">
                          <a:solidFill>
                            <a:srgbClr val="002060"/>
                          </a:solidFill>
                        </a:rPr>
                        <a:t>(79) 3216-7262</a:t>
                      </a:r>
                      <a:endParaRPr lang="pt-BR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</a:rPr>
              <a:t>Parceria de Sucesso</a:t>
            </a:r>
            <a:endParaRPr lang="pt-BR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436684" y="4613265"/>
          <a:ext cx="3810000" cy="1357312"/>
        </p:xfrm>
        <a:graphic>
          <a:graphicData uri="http://schemas.openxmlformats.org/presentationml/2006/ole">
            <p:oleObj spid="_x0000_s1026" name="Visio" r:id="rId3" imgW="5208422" imgH="1855622" progId="Visio.Drawing.11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71934" y="2000240"/>
          <a:ext cx="3989387" cy="1246187"/>
        </p:xfrm>
        <a:graphic>
          <a:graphicData uri="http://schemas.openxmlformats.org/presentationml/2006/ole">
            <p:oleObj spid="_x0000_s1027" name="Visio" r:id="rId4" imgW="3989222" imgH="1246022" progId="Visio.Drawing.11">
              <p:embed/>
            </p:oleObj>
          </a:graphicData>
        </a:graphic>
      </p:graphicFrame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6729409" y="3317865"/>
            <a:ext cx="971550" cy="1008062"/>
          </a:xfrm>
          <a:custGeom>
            <a:avLst/>
            <a:gdLst>
              <a:gd name="G0" fmla="+- 9257 0 0"/>
              <a:gd name="G1" fmla="+- 18514 0 0"/>
              <a:gd name="G2" fmla="+- 6171 0 0"/>
              <a:gd name="G3" fmla="*/ 9257 1 2"/>
              <a:gd name="G4" fmla="+- G3 10800 0"/>
              <a:gd name="G5" fmla="+- 21600 9257 18514"/>
              <a:gd name="G6" fmla="+- 18514 6171 0"/>
              <a:gd name="G7" fmla="*/ G6 1 2"/>
              <a:gd name="G8" fmla="*/ 18514 2 1"/>
              <a:gd name="G9" fmla="+- G8 0 21600"/>
              <a:gd name="G10" fmla="+- G5 0 G4"/>
              <a:gd name="G11" fmla="+- 9257 0 G4"/>
              <a:gd name="G12" fmla="*/ G2 G10 G11"/>
              <a:gd name="T0" fmla="*/ 15429 w 21600"/>
              <a:gd name="T1" fmla="*/ 0 h 21600"/>
              <a:gd name="T2" fmla="*/ 9257 w 21600"/>
              <a:gd name="T3" fmla="*/ 6171 h 21600"/>
              <a:gd name="T4" fmla="*/ 6171 w 21600"/>
              <a:gd name="T5" fmla="*/ 9257 h 21600"/>
              <a:gd name="T6" fmla="*/ 0 w 21600"/>
              <a:gd name="T7" fmla="*/ 15429 h 21600"/>
              <a:gd name="T8" fmla="*/ 6171 w 21600"/>
              <a:gd name="T9" fmla="*/ 21600 h 21600"/>
              <a:gd name="T10" fmla="*/ 12343 w 21600"/>
              <a:gd name="T11" fmla="*/ 18514 h 21600"/>
              <a:gd name="T12" fmla="*/ 18514 w 21600"/>
              <a:gd name="T13" fmla="*/ 12343 h 21600"/>
              <a:gd name="T14" fmla="*/ 21600 w 21600"/>
              <a:gd name="T15" fmla="*/ 6171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G12 w 21600"/>
              <a:gd name="T25" fmla="*/ G5 h 21600"/>
              <a:gd name="T26" fmla="*/ G1 w 21600"/>
              <a:gd name="T27" fmla="*/ G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6171"/>
                </a:lnTo>
                <a:lnTo>
                  <a:pt x="12343" y="6171"/>
                </a:lnTo>
                <a:lnTo>
                  <a:pt x="12343" y="12343"/>
                </a:lnTo>
                <a:lnTo>
                  <a:pt x="6171" y="12343"/>
                </a:lnTo>
                <a:lnTo>
                  <a:pt x="6171" y="9257"/>
                </a:lnTo>
                <a:lnTo>
                  <a:pt x="0" y="15429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5468934" y="4613265"/>
            <a:ext cx="1008062" cy="936625"/>
          </a:xfrm>
          <a:custGeom>
            <a:avLst/>
            <a:gdLst>
              <a:gd name="G0" fmla="+- 9257 0 0"/>
              <a:gd name="G1" fmla="+- 18514 0 0"/>
              <a:gd name="G2" fmla="+- 6171 0 0"/>
              <a:gd name="G3" fmla="*/ 9257 1 2"/>
              <a:gd name="G4" fmla="+- G3 10800 0"/>
              <a:gd name="G5" fmla="+- 21600 9257 18514"/>
              <a:gd name="G6" fmla="+- 18514 6171 0"/>
              <a:gd name="G7" fmla="*/ G6 1 2"/>
              <a:gd name="G8" fmla="*/ 18514 2 1"/>
              <a:gd name="G9" fmla="+- G8 0 21600"/>
              <a:gd name="G10" fmla="+- G5 0 G4"/>
              <a:gd name="G11" fmla="+- 9257 0 G4"/>
              <a:gd name="G12" fmla="*/ G2 G10 G11"/>
              <a:gd name="T0" fmla="*/ 15429 w 21600"/>
              <a:gd name="T1" fmla="*/ 0 h 21600"/>
              <a:gd name="T2" fmla="*/ 9257 w 21600"/>
              <a:gd name="T3" fmla="*/ 6171 h 21600"/>
              <a:gd name="T4" fmla="*/ 6171 w 21600"/>
              <a:gd name="T5" fmla="*/ 9257 h 21600"/>
              <a:gd name="T6" fmla="*/ 0 w 21600"/>
              <a:gd name="T7" fmla="*/ 15429 h 21600"/>
              <a:gd name="T8" fmla="*/ 6171 w 21600"/>
              <a:gd name="T9" fmla="*/ 21600 h 21600"/>
              <a:gd name="T10" fmla="*/ 12343 w 21600"/>
              <a:gd name="T11" fmla="*/ 18514 h 21600"/>
              <a:gd name="T12" fmla="*/ 18514 w 21600"/>
              <a:gd name="T13" fmla="*/ 12343 h 21600"/>
              <a:gd name="T14" fmla="*/ 21600 w 21600"/>
              <a:gd name="T15" fmla="*/ 6171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G12 w 21600"/>
              <a:gd name="T25" fmla="*/ G5 h 21600"/>
              <a:gd name="T26" fmla="*/ G1 w 21600"/>
              <a:gd name="T27" fmla="*/ G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6171"/>
                </a:lnTo>
                <a:lnTo>
                  <a:pt x="12343" y="6171"/>
                </a:lnTo>
                <a:lnTo>
                  <a:pt x="12343" y="12343"/>
                </a:lnTo>
                <a:lnTo>
                  <a:pt x="6171" y="12343"/>
                </a:lnTo>
                <a:lnTo>
                  <a:pt x="6171" y="9257"/>
                </a:lnTo>
                <a:lnTo>
                  <a:pt x="0" y="15429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509834" y="3376602"/>
          <a:ext cx="4111625" cy="1093788"/>
        </p:xfrm>
        <a:graphic>
          <a:graphicData uri="http://schemas.openxmlformats.org/presentationml/2006/ole">
            <p:oleObj spid="_x0000_s1028" name="Visio" r:id="rId5" imgW="4111142" imgH="1093622" progId="Visio.Drawing.11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</a:rPr>
              <a:t>Módulos e Acessos</a:t>
            </a:r>
            <a:endParaRPr lang="pt-BR" b="1" dirty="0">
              <a:solidFill>
                <a:schemeClr val="bg1"/>
              </a:solidFill>
            </a:endParaRPr>
          </a:p>
        </p:txBody>
      </p:sp>
      <p:pic>
        <p:nvPicPr>
          <p:cNvPr id="9" name="Picture 4" descr="j04100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800" y="4797425"/>
            <a:ext cx="925490" cy="1390941"/>
          </a:xfrm>
          <a:prstGeom prst="rect">
            <a:avLst/>
          </a:prstGeom>
          <a:noFill/>
        </p:spPr>
      </p:pic>
      <p:pic>
        <p:nvPicPr>
          <p:cNvPr id="10" name="Picture 5" descr="j0409407"/>
          <p:cNvPicPr>
            <a:picLocks noChangeAspect="1" noChangeArrowheads="1"/>
          </p:cNvPicPr>
          <p:nvPr/>
        </p:nvPicPr>
        <p:blipFill>
          <a:blip r:embed="rId3" cstate="print"/>
          <a:srcRect r="23383"/>
          <a:stretch>
            <a:fillRect/>
          </a:stretch>
        </p:blipFill>
        <p:spPr bwMode="auto">
          <a:xfrm>
            <a:off x="431799" y="2630488"/>
            <a:ext cx="939923" cy="1226770"/>
          </a:xfrm>
          <a:prstGeom prst="rect">
            <a:avLst/>
          </a:prstGeom>
          <a:noFill/>
        </p:spPr>
      </p:pic>
      <p:sp>
        <p:nvSpPr>
          <p:cNvPr id="11" name="Freeform 9"/>
          <p:cNvSpPr>
            <a:spLocks/>
          </p:cNvSpPr>
          <p:nvPr/>
        </p:nvSpPr>
        <p:spPr bwMode="auto">
          <a:xfrm>
            <a:off x="1768470" y="5373688"/>
            <a:ext cx="2160588" cy="142875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631" y="0"/>
              </a:cxn>
              <a:cxn ang="0">
                <a:pos x="597" y="83"/>
              </a:cxn>
              <a:cxn ang="0">
                <a:pos x="1174" y="106"/>
              </a:cxn>
              <a:cxn ang="0">
                <a:pos x="542" y="114"/>
              </a:cxn>
              <a:cxn ang="0">
                <a:pos x="578" y="32"/>
              </a:cxn>
              <a:cxn ang="0">
                <a:pos x="0" y="8"/>
              </a:cxn>
            </a:cxnLst>
            <a:rect l="0" t="0" r="r" b="b"/>
            <a:pathLst>
              <a:path w="1174" h="114">
                <a:moveTo>
                  <a:pt x="0" y="8"/>
                </a:moveTo>
                <a:lnTo>
                  <a:pt x="631" y="0"/>
                </a:lnTo>
                <a:lnTo>
                  <a:pt x="597" y="83"/>
                </a:lnTo>
                <a:lnTo>
                  <a:pt x="1174" y="106"/>
                </a:lnTo>
                <a:lnTo>
                  <a:pt x="542" y="114"/>
                </a:lnTo>
                <a:lnTo>
                  <a:pt x="578" y="32"/>
                </a:lnTo>
                <a:lnTo>
                  <a:pt x="0" y="8"/>
                </a:lnTo>
              </a:path>
            </a:pathLst>
          </a:cu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371720" y="3517900"/>
            <a:ext cx="1196975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/>
              <a:t>INTERNET</a:t>
            </a:r>
          </a:p>
        </p:txBody>
      </p:sp>
      <p:sp>
        <p:nvSpPr>
          <p:cNvPr id="14" name="Freeform 8"/>
          <p:cNvSpPr>
            <a:spLocks/>
          </p:cNvSpPr>
          <p:nvPr/>
        </p:nvSpPr>
        <p:spPr bwMode="auto">
          <a:xfrm>
            <a:off x="1912933" y="3351213"/>
            <a:ext cx="2016125" cy="149225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631" y="0"/>
              </a:cxn>
              <a:cxn ang="0">
                <a:pos x="597" y="83"/>
              </a:cxn>
              <a:cxn ang="0">
                <a:pos x="1174" y="106"/>
              </a:cxn>
              <a:cxn ang="0">
                <a:pos x="542" y="114"/>
              </a:cxn>
              <a:cxn ang="0">
                <a:pos x="578" y="32"/>
              </a:cxn>
              <a:cxn ang="0">
                <a:pos x="0" y="8"/>
              </a:cxn>
            </a:cxnLst>
            <a:rect l="0" t="0" r="r" b="b"/>
            <a:pathLst>
              <a:path w="1174" h="114">
                <a:moveTo>
                  <a:pt x="0" y="8"/>
                </a:moveTo>
                <a:lnTo>
                  <a:pt x="631" y="0"/>
                </a:lnTo>
                <a:lnTo>
                  <a:pt x="597" y="83"/>
                </a:lnTo>
                <a:lnTo>
                  <a:pt x="1174" y="106"/>
                </a:lnTo>
                <a:lnTo>
                  <a:pt x="542" y="114"/>
                </a:lnTo>
                <a:lnTo>
                  <a:pt x="578" y="32"/>
                </a:lnTo>
                <a:lnTo>
                  <a:pt x="0" y="8"/>
                </a:lnTo>
              </a:path>
            </a:pathLst>
          </a:cu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pic>
        <p:nvPicPr>
          <p:cNvPr id="15" name="Imagem 14" descr="Sistema Fazendári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4810" y="1928802"/>
            <a:ext cx="4505331" cy="4576769"/>
          </a:xfrm>
          <a:prstGeom prst="rect">
            <a:avLst/>
          </a:prstGeom>
        </p:spPr>
      </p:pic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2363780" y="5572140"/>
            <a:ext cx="1208088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 dirty="0"/>
              <a:t>INTRANET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357158" y="3714752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USUÁRIO EXTERNO</a:t>
            </a:r>
            <a:endParaRPr lang="pt-BR" sz="1600" b="1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357158" y="6130373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USUÁRIO INTERNO</a:t>
            </a:r>
            <a:endParaRPr lang="pt-BR" sz="16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</a:rPr>
              <a:t>Plataforma de Desenvolvimento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000232" y="2357430"/>
            <a:ext cx="489897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3600" dirty="0" smtClean="0">
                <a:solidFill>
                  <a:srgbClr val="002060"/>
                </a:solidFill>
              </a:rPr>
              <a:t> Banco de Dados Oracle</a:t>
            </a:r>
          </a:p>
          <a:p>
            <a:endParaRPr lang="pt-BR" sz="3600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t-BR" sz="3600" dirty="0" smtClean="0">
                <a:solidFill>
                  <a:srgbClr val="002060"/>
                </a:solidFill>
              </a:rPr>
              <a:t> Plataforma JAVA</a:t>
            </a:r>
          </a:p>
          <a:p>
            <a:endParaRPr lang="pt-BR" sz="3600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t-BR" sz="3600" dirty="0" smtClean="0">
                <a:solidFill>
                  <a:srgbClr val="002060"/>
                </a:solidFill>
              </a:rPr>
              <a:t> Framework: </a:t>
            </a:r>
            <a:r>
              <a:rPr lang="pt-BR" sz="3600" dirty="0" err="1" smtClean="0">
                <a:solidFill>
                  <a:srgbClr val="002060"/>
                </a:solidFill>
              </a:rPr>
              <a:t>iWorkPlace</a:t>
            </a:r>
            <a:endParaRPr lang="pt-BR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500306"/>
            <a:ext cx="8229600" cy="1428760"/>
          </a:xfrm>
          <a:solidFill>
            <a:schemeClr val="tx2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Autofit/>
          </a:bodyPr>
          <a:lstStyle/>
          <a:p>
            <a:pPr algn="ctr">
              <a:buFont typeface="Wingdings" pitchFamily="2" charset="2"/>
              <a:buNone/>
            </a:pPr>
            <a:r>
              <a:rPr lang="pt-BR" sz="4400" b="1" dirty="0" smtClean="0"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  <a:t> VIRTUALIZAÇÃO </a:t>
            </a:r>
            <a:r>
              <a:rPr lang="pt-BR" sz="4400" b="1" dirty="0"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  <a:t>DO PROCESSO ADMINISTRATIVO FISCAL</a:t>
            </a:r>
          </a:p>
        </p:txBody>
      </p:sp>
      <p:sp>
        <p:nvSpPr>
          <p:cNvPr id="3" name="Retângulo 2"/>
          <p:cNvSpPr/>
          <p:nvPr/>
        </p:nvSpPr>
        <p:spPr>
          <a:xfrm>
            <a:off x="285720" y="357166"/>
            <a:ext cx="8572560" cy="6143668"/>
          </a:xfrm>
          <a:prstGeom prst="rect">
            <a:avLst/>
          </a:prstGeom>
          <a:noFill/>
          <a:ln w="127000" cmpd="tri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1414"/>
            <a:ext cx="8229600" cy="1143000"/>
          </a:xfrm>
          <a:solidFill>
            <a:schemeClr val="tx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Equipe de Trabalho</a:t>
            </a:r>
            <a:endParaRPr lang="pt-BR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428596" y="1897400"/>
          <a:ext cx="8215371" cy="438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1636"/>
                <a:gridCol w="3643338"/>
                <a:gridCol w="2000264"/>
                <a:gridCol w="10001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ÁREA</a:t>
                      </a:r>
                      <a:endParaRPr lang="pt-BR" sz="24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CARGO/FUNÇÃO</a:t>
                      </a:r>
                      <a:endParaRPr lang="pt-BR" sz="24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QUANTIDADE</a:t>
                      </a:r>
                      <a:endParaRPr lang="pt-BR" sz="24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TOTAL</a:t>
                      </a:r>
                      <a:endParaRPr lang="pt-BR" sz="24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NEGÓCIOS</a:t>
                      </a:r>
                      <a:endParaRPr lang="pt-BR" sz="2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GESTOR DE SISTEMAS (Auditor)</a:t>
                      </a:r>
                      <a:endParaRPr lang="pt-BR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pt-BR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EQUIPE DE APOIO (Auditores)</a:t>
                      </a:r>
                      <a:endParaRPr lang="pt-BR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pt-BR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pt-BR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TÉCNICA</a:t>
                      </a:r>
                      <a:endParaRPr lang="pt-BR" sz="2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GERENTE DE PROJETOS</a:t>
                      </a:r>
                      <a:endParaRPr lang="pt-BR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pt-BR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ANALISTAS</a:t>
                      </a:r>
                      <a:r>
                        <a:rPr lang="pt-BR" sz="24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DE PROCESSOS</a:t>
                      </a:r>
                      <a:endParaRPr lang="pt-BR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pt-BR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ANALISTAS</a:t>
                      </a:r>
                      <a:r>
                        <a:rPr lang="pt-BR" sz="24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DE SISTEMAS</a:t>
                      </a:r>
                      <a:endParaRPr lang="pt-BR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pt-BR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PROGRAMADORES</a:t>
                      </a:r>
                      <a:endParaRPr lang="pt-BR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pt-BR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pt-BR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TOTAL GERAL</a:t>
                      </a:r>
                      <a:endParaRPr lang="pt-BR" sz="24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17</a:t>
                      </a:r>
                      <a:endParaRPr lang="pt-BR" sz="24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1414"/>
            <a:ext cx="8229600" cy="1143000"/>
          </a:xfrm>
          <a:solidFill>
            <a:schemeClr val="tx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Investimentos</a:t>
            </a:r>
            <a:endParaRPr lang="pt-BR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Espaço Reservado para Conteúdo 4"/>
          <p:cNvGraphicFramePr>
            <a:graphicFrameLocks/>
          </p:cNvGraphicFramePr>
          <p:nvPr/>
        </p:nvGraphicFramePr>
        <p:xfrm>
          <a:off x="464315" y="2734638"/>
          <a:ext cx="821537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3404"/>
                <a:gridCol w="1535917"/>
                <a:gridCol w="2536049"/>
              </a:tblGrid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pt-BR" sz="2400" b="1" dirty="0" smtClean="0">
                          <a:solidFill>
                            <a:srgbClr val="002060"/>
                          </a:solidFill>
                        </a:rPr>
                        <a:t>TEMPO</a:t>
                      </a:r>
                      <a:r>
                        <a:rPr lang="pt-BR" sz="2400" b="1" baseline="0" dirty="0" smtClean="0">
                          <a:solidFill>
                            <a:srgbClr val="002060"/>
                          </a:solidFill>
                        </a:rPr>
                        <a:t> DE EXECUÇÃO DO PROJETO</a:t>
                      </a:r>
                      <a:endParaRPr lang="pt-BR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rgbClr val="002060"/>
                          </a:solidFill>
                        </a:rPr>
                        <a:t>15 MESES</a:t>
                      </a:r>
                      <a:endParaRPr lang="pt-BR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pt-BR" sz="2400" b="1" dirty="0" smtClean="0">
                          <a:solidFill>
                            <a:srgbClr val="002060"/>
                          </a:solidFill>
                        </a:rPr>
                        <a:t>INVESTIMENTO</a:t>
                      </a:r>
                      <a:r>
                        <a:rPr lang="pt-BR" sz="2400" b="1" baseline="0" dirty="0" smtClean="0">
                          <a:solidFill>
                            <a:srgbClr val="002060"/>
                          </a:solidFill>
                        </a:rPr>
                        <a:t> DO PROJETO COM EQUIPE TÉCNICA</a:t>
                      </a:r>
                      <a:endParaRPr lang="pt-BR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rgbClr val="002060"/>
                          </a:solidFill>
                        </a:rPr>
                        <a:t>R$ 1.200.000,00</a:t>
                      </a:r>
                      <a:endParaRPr lang="pt-BR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pt-BR" sz="2400" b="1" dirty="0" smtClean="0">
                          <a:solidFill>
                            <a:srgbClr val="002060"/>
                          </a:solidFill>
                        </a:rPr>
                        <a:t>OUTROS</a:t>
                      </a:r>
                      <a:r>
                        <a:rPr lang="pt-BR" sz="2400" b="1" baseline="0" dirty="0" smtClean="0">
                          <a:solidFill>
                            <a:srgbClr val="002060"/>
                          </a:solidFill>
                        </a:rPr>
                        <a:t> INVESTIMENTOS</a:t>
                      </a:r>
                      <a:endParaRPr lang="pt-BR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pt-BR" sz="2400" dirty="0" smtClean="0">
                          <a:solidFill>
                            <a:srgbClr val="002060"/>
                          </a:solidFill>
                        </a:rPr>
                        <a:t>SCANNERS</a:t>
                      </a:r>
                      <a:endParaRPr lang="pt-BR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pt-BR" sz="2400" dirty="0" smtClean="0">
                          <a:solidFill>
                            <a:srgbClr val="002060"/>
                          </a:solidFill>
                        </a:rPr>
                        <a:t>CERTIFICADOS DIGITAIS</a:t>
                      </a:r>
                      <a:endParaRPr lang="pt-BR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14"/>
            <a:ext cx="8229600" cy="1143000"/>
          </a:xfrm>
          <a:solidFill>
            <a:schemeClr val="tx2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Normatização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27225"/>
            <a:ext cx="8229600" cy="4525963"/>
          </a:xfrm>
          <a:noFill/>
          <a:ln/>
        </p:spPr>
        <p:txBody>
          <a:bodyPr>
            <a:normAutofit/>
          </a:bodyPr>
          <a:lstStyle/>
          <a:p>
            <a:pPr algn="just"/>
            <a:r>
              <a:rPr lang="pt-BR" sz="2800" dirty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Lei Estadual nº 7.651, de 31 de maio de 2013(PAF);</a:t>
            </a:r>
          </a:p>
          <a:p>
            <a:pPr algn="just"/>
            <a:endParaRPr lang="pt-BR" sz="2800" dirty="0">
              <a:solidFill>
                <a:schemeClr val="tx2">
                  <a:lumMod val="50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pt-BR" sz="2800" dirty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Regulamento Decreto nº 29.803, de 29 de abril de 2014(PAF);</a:t>
            </a:r>
          </a:p>
          <a:p>
            <a:pPr algn="just"/>
            <a:endParaRPr lang="pt-BR" sz="2800" dirty="0">
              <a:solidFill>
                <a:schemeClr val="tx2">
                  <a:lumMod val="50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pt-BR" sz="2800" dirty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Lei nº 7.650/13  e Decreto nº 29.720/14 (DEH).</a:t>
            </a:r>
          </a:p>
          <a:p>
            <a:endParaRPr lang="pt-BR" sz="2800" dirty="0">
              <a:solidFill>
                <a:schemeClr val="tx2">
                  <a:lumMod val="50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2278</TotalTime>
  <Words>727</Words>
  <Application>Microsoft Office PowerPoint</Application>
  <PresentationFormat>Apresentação na tela (4:3)</PresentationFormat>
  <Paragraphs>225</Paragraphs>
  <Slides>23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5" baseType="lpstr">
      <vt:lpstr>Tema do Office</vt:lpstr>
      <vt:lpstr>Visio</vt:lpstr>
      <vt:lpstr>SISTEMA FAZENDÁRIO</vt:lpstr>
      <vt:lpstr>Objetivo</vt:lpstr>
      <vt:lpstr>Parceria de Sucesso</vt:lpstr>
      <vt:lpstr>Módulos e Acessos</vt:lpstr>
      <vt:lpstr>Plataforma de Desenvolvimento</vt:lpstr>
      <vt:lpstr>Slide 6</vt:lpstr>
      <vt:lpstr>Equipe de Trabalho</vt:lpstr>
      <vt:lpstr>Investimentos</vt:lpstr>
      <vt:lpstr>Normatização</vt:lpstr>
      <vt:lpstr>Conceitos</vt:lpstr>
      <vt:lpstr>Conceitos</vt:lpstr>
      <vt:lpstr>Conceitos</vt:lpstr>
      <vt:lpstr>Programa de Virtualização PAF</vt:lpstr>
      <vt:lpstr>Slide 14</vt:lpstr>
      <vt:lpstr>Inscrição na Dívida – Outros Órgãos</vt:lpstr>
      <vt:lpstr>Slide 16</vt:lpstr>
      <vt:lpstr>Obrigatoriedade</vt:lpstr>
      <vt:lpstr>Linha do Tempo</vt:lpstr>
      <vt:lpstr>Linha do Tempo</vt:lpstr>
      <vt:lpstr>Economia com Correios (Jan/2014 a Ago/2015)</vt:lpstr>
      <vt:lpstr>Comunicados DEH</vt:lpstr>
      <vt:lpstr>Investimento X Economia</vt:lpstr>
      <vt:lpstr>Obrigado!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 DE ESTADO DA FAZENDA DE SERGIPE</dc:title>
  <dc:creator>Claudio Calvacanti Andrade</dc:creator>
  <cp:lastModifiedBy>Claudio Calvacanti Andrade</cp:lastModifiedBy>
  <cp:revision>156</cp:revision>
  <dcterms:created xsi:type="dcterms:W3CDTF">2015-03-16T18:02:31Z</dcterms:created>
  <dcterms:modified xsi:type="dcterms:W3CDTF">2015-09-10T12:43:20Z</dcterms:modified>
</cp:coreProperties>
</file>