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0" r:id="rId3"/>
    <p:sldId id="261" r:id="rId4"/>
    <p:sldId id="264" r:id="rId5"/>
    <p:sldId id="270" r:id="rId6"/>
    <p:sldId id="265" r:id="rId7"/>
    <p:sldId id="266" r:id="rId8"/>
    <p:sldId id="267" r:id="rId9"/>
    <p:sldId id="271" r:id="rId10"/>
    <p:sldId id="257" r:id="rId11"/>
    <p:sldId id="269" r:id="rId12"/>
    <p:sldId id="272" r:id="rId13"/>
    <p:sldId id="258" r:id="rId14"/>
    <p:sldId id="259" r:id="rId15"/>
    <p:sldId id="273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FF4B90-5A3F-42EC-BC44-8D4EA9234777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DD6DF1-333E-4D0B-9EE6-C1F3C5E9F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sefaz.ma.gov.br/portalsefaz/jsp/pagina/pagina.jsf?codigo=250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855" y="4509120"/>
            <a:ext cx="8606625" cy="1296144"/>
          </a:xfrm>
        </p:spPr>
        <p:txBody>
          <a:bodyPr>
            <a:noAutofit/>
          </a:bodyPr>
          <a:lstStyle/>
          <a:p>
            <a:pPr algn="r"/>
            <a: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Iolanda Mª G. M. de C. Barbosa</a:t>
            </a:r>
          </a:p>
          <a:p>
            <a:pPr algn="r"/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Coordenadora Geral Adjunta do GDFAZ</a:t>
            </a:r>
          </a:p>
          <a:p>
            <a:pPr algn="r"/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Secretaria de Estado da Fazenda do Maranhão - SEFAZ/MA</a:t>
            </a:r>
            <a:endParaRPr lang="pt-B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2" name="Picture 7" descr="capa_an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4977871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78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8" t="14657" r="64229" b="10223"/>
          <a:stretch/>
        </p:blipFill>
        <p:spPr>
          <a:xfrm>
            <a:off x="107503" y="908720"/>
            <a:ext cx="6321621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ixaDeTexto 5"/>
          <p:cNvSpPr txBox="1"/>
          <p:nvPr/>
        </p:nvSpPr>
        <p:spPr>
          <a:xfrm>
            <a:off x="251520" y="116632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 Seminário Nacional de Gestão de Pessoas das Administrações Fazendárias Estaduais</a:t>
            </a:r>
            <a:endParaRPr lang="pt-BR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1520" y="5916099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Local: </a:t>
            </a:r>
            <a:r>
              <a:rPr lang="pt-BR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ESAF Brasília, 25 e 26 de novembro de 2015</a:t>
            </a:r>
            <a:endParaRPr lang="pt-BR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860032" y="479715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Realização: GDFAZ e ESAF</a:t>
            </a:r>
            <a:endParaRPr lang="pt-BR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Objetivo</a:t>
            </a:r>
          </a:p>
          <a:p>
            <a:pPr marL="0" indent="0" algn="just">
              <a:buNone/>
            </a:pPr>
            <a:r>
              <a:rPr lang="pt-BR" sz="2800" dirty="0" smtClean="0">
                <a:latin typeface="Calibri" pitchFamily="34" charset="0"/>
              </a:rPr>
              <a:t>Promover </a:t>
            </a:r>
            <a:r>
              <a:rPr lang="pt-BR" sz="2800" dirty="0">
                <a:latin typeface="Calibri" pitchFamily="34" charset="0"/>
              </a:rPr>
              <a:t>a integração e a troca de informações, geração de conhecimento e compartilhamento das boas práticas e realizações das áreas de gestão de pessoas das secretarias de estado da fazenda, finanças, receita e tributação dos estados e do Distrito Federal. </a:t>
            </a:r>
            <a:endParaRPr lang="pt-BR" sz="2800" dirty="0" smtClean="0">
              <a:latin typeface="Calibri" pitchFamily="34" charset="0"/>
            </a:endParaRPr>
          </a:p>
          <a:p>
            <a:pPr algn="just"/>
            <a:endParaRPr lang="pt-BR" dirty="0">
              <a:latin typeface="Calibri" pitchFamily="34" charset="0"/>
            </a:endParaRPr>
          </a:p>
          <a:p>
            <a:pPr algn="just"/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Número de vagas</a:t>
            </a:r>
          </a:p>
          <a:p>
            <a:pPr marL="0" indent="0" algn="just">
              <a:buNone/>
            </a:pPr>
            <a:r>
              <a:rPr lang="pt-BR" dirty="0" smtClean="0">
                <a:latin typeface="Calibri" pitchFamily="34" charset="0"/>
              </a:rPr>
              <a:t>340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 Seminário Nacional de Gestão de Pessoas das Administrações Fazendárias Estaduais</a:t>
            </a:r>
            <a:endParaRPr lang="pt-BR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9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53400" cy="482453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pt-BR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Público-alvo</a:t>
            </a:r>
          </a:p>
          <a:p>
            <a:pPr marL="0" indent="0" algn="just">
              <a:buNone/>
            </a:pPr>
            <a:endParaRPr lang="pt-BR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320040" lvl="1" indent="0" algn="just">
              <a:buNone/>
            </a:pPr>
            <a:r>
              <a:rPr lang="pt-BR" dirty="0">
                <a:latin typeface="Calibri" pitchFamily="34" charset="0"/>
              </a:rPr>
              <a:t>Secretários de Fazenda, Finanças, Receita e Tributação dos Estados e do Distrito Federal; gestores e servidores da área de Gestão de Pessoas das Secretarias de Fazenda dos Estados e Distrito Federal; representantes da </a:t>
            </a:r>
            <a:r>
              <a:rPr lang="pt-BR" dirty="0" smtClean="0">
                <a:latin typeface="Calibri" pitchFamily="34" charset="0"/>
              </a:rPr>
              <a:t>ESAF; </a:t>
            </a:r>
            <a:r>
              <a:rPr lang="pt-BR" dirty="0">
                <a:latin typeface="Calibri" pitchFamily="34" charset="0"/>
              </a:rPr>
              <a:t>representantes dos grupos temáticos do </a:t>
            </a:r>
            <a:r>
              <a:rPr lang="pt-BR" dirty="0" smtClean="0">
                <a:latin typeface="Calibri" pitchFamily="34" charset="0"/>
              </a:rPr>
              <a:t>CONFAZ: GDFAZ, COGEF, ENCAT, GEFIN </a:t>
            </a:r>
            <a:r>
              <a:rPr lang="pt-BR" dirty="0">
                <a:latin typeface="Calibri" pitchFamily="34" charset="0"/>
              </a:rPr>
              <a:t>e Fórum dos Estados; representantes da Associação Brasileira de Treinamento e Desenvolvimento (ABTD); representantes do Conselho Nacional de Secretários de Estado da Administração </a:t>
            </a:r>
            <a:r>
              <a:rPr lang="pt-BR" dirty="0" smtClean="0">
                <a:latin typeface="Calibri" pitchFamily="34" charset="0"/>
              </a:rPr>
              <a:t>(CONSAD); </a:t>
            </a:r>
            <a:r>
              <a:rPr lang="pt-BR" dirty="0">
                <a:latin typeface="Calibri" pitchFamily="34" charset="0"/>
              </a:rPr>
              <a:t>representantes do </a:t>
            </a:r>
            <a:r>
              <a:rPr lang="pt-BR" dirty="0" smtClean="0">
                <a:latin typeface="Calibri" pitchFamily="34" charset="0"/>
              </a:rPr>
              <a:t>BID; </a:t>
            </a:r>
            <a:r>
              <a:rPr lang="pt-BR" dirty="0">
                <a:latin typeface="Calibri" pitchFamily="34" charset="0"/>
              </a:rPr>
              <a:t>servidores de órgãos federais, estaduais e do Distrito Federal.</a:t>
            </a:r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 Seminário Nacional de Gestão de Pessoas das Administrações Fazendárias Estaduais</a:t>
            </a:r>
            <a:endParaRPr lang="pt-BR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17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3275856" y="44624"/>
            <a:ext cx="2455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Programação</a:t>
            </a:r>
            <a:endParaRPr lang="pt-BR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07504" y="843091"/>
            <a:ext cx="44999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alibri" pitchFamily="34" charset="0"/>
              </a:rPr>
              <a:t>Palestras:</a:t>
            </a:r>
            <a:endParaRPr lang="pt-BR" sz="2000" dirty="0" smtClean="0">
              <a:latin typeface="Calibri" pitchFamily="34" charset="0"/>
            </a:endParaRPr>
          </a:p>
          <a:p>
            <a:endParaRPr lang="pt-BR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Foco: o </a:t>
            </a:r>
            <a:r>
              <a:rPr lang="pt-BR" b="1" dirty="0">
                <a:solidFill>
                  <a:srgbClr val="C00000"/>
                </a:solidFill>
                <a:latin typeface="Calibri" pitchFamily="34" charset="0"/>
              </a:rPr>
              <a:t>Segredo do </a:t>
            </a:r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Sucesso </a:t>
            </a:r>
            <a:endParaRPr lang="pt-BR" b="1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pt-BR" b="1" dirty="0" smtClean="0">
                <a:latin typeface="Calibri" pitchFamily="34" charset="0"/>
              </a:rPr>
              <a:t>Palestrante</a:t>
            </a:r>
            <a:r>
              <a:rPr lang="pt-BR" dirty="0" smtClean="0">
                <a:latin typeface="Calibri" pitchFamily="34" charset="0"/>
              </a:rPr>
              <a:t>: </a:t>
            </a:r>
            <a:r>
              <a:rPr lang="pt-BR" dirty="0" err="1" smtClean="0">
                <a:latin typeface="Calibri" pitchFamily="34" charset="0"/>
              </a:rPr>
              <a:t>Nicandro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>
                <a:latin typeface="Calibri" pitchFamily="34" charset="0"/>
              </a:rPr>
              <a:t>Ernesto de Campos Neto - (SEFIN/RO)</a:t>
            </a:r>
          </a:p>
          <a:p>
            <a:endParaRPr lang="pt-BR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Apresentação </a:t>
            </a:r>
            <a:r>
              <a:rPr lang="pt-BR" b="1" dirty="0">
                <a:solidFill>
                  <a:srgbClr val="C00000"/>
                </a:solidFill>
                <a:latin typeface="Calibri" pitchFamily="34" charset="0"/>
              </a:rPr>
              <a:t>da </a:t>
            </a:r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ESAF </a:t>
            </a:r>
            <a:r>
              <a:rPr lang="pt-BR" b="1" dirty="0">
                <a:solidFill>
                  <a:srgbClr val="C00000"/>
                </a:solidFill>
                <a:latin typeface="Calibri" pitchFamily="34" charset="0"/>
              </a:rPr>
              <a:t>e do </a:t>
            </a:r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GDFAZ</a:t>
            </a:r>
            <a:r>
              <a:rPr lang="pt-BR" b="1" dirty="0" smtClean="0">
                <a:solidFill>
                  <a:srgbClr val="FF0000"/>
                </a:solidFill>
                <a:latin typeface="Calibri" pitchFamily="34" charset="0"/>
              </a:rPr>
              <a:t>.</a:t>
            </a:r>
            <a:endParaRPr lang="pt-BR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pt-BR" b="1" dirty="0" smtClean="0">
                <a:latin typeface="Calibri" pitchFamily="34" charset="0"/>
              </a:rPr>
              <a:t>Apresentadores</a:t>
            </a:r>
            <a:r>
              <a:rPr lang="pt-BR" dirty="0">
                <a:latin typeface="Calibri" pitchFamily="34" charset="0"/>
              </a:rPr>
              <a:t>: Paulo </a:t>
            </a:r>
            <a:r>
              <a:rPr lang="pt-BR" dirty="0" err="1">
                <a:latin typeface="Calibri" pitchFamily="34" charset="0"/>
              </a:rPr>
              <a:t>Mauger</a:t>
            </a:r>
            <a:r>
              <a:rPr lang="pt-BR" dirty="0">
                <a:latin typeface="Calibri" pitchFamily="34" charset="0"/>
              </a:rPr>
              <a:t> (ESAF) e Carlos </a:t>
            </a:r>
            <a:r>
              <a:rPr lang="pt-BR" dirty="0" err="1">
                <a:latin typeface="Calibri" pitchFamily="34" charset="0"/>
              </a:rPr>
              <a:t>Dell'Agnelo</a:t>
            </a:r>
            <a:r>
              <a:rPr lang="pt-BR" dirty="0">
                <a:latin typeface="Calibri" pitchFamily="34" charset="0"/>
              </a:rPr>
              <a:t> (GDFAZ</a:t>
            </a:r>
            <a:r>
              <a:rPr lang="pt-BR" dirty="0" smtClean="0">
                <a:latin typeface="Calibri" pitchFamily="34" charset="0"/>
              </a:rPr>
              <a:t>)</a:t>
            </a:r>
            <a:endParaRPr lang="pt-BR" dirty="0">
              <a:latin typeface="Calibri" pitchFamily="34" charset="0"/>
            </a:endParaRPr>
          </a:p>
          <a:p>
            <a:endParaRPr lang="pt-BR" b="1" dirty="0" smtClean="0">
              <a:latin typeface="Calibri" pitchFamily="34" charset="0"/>
            </a:endParaRPr>
          </a:p>
          <a:p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Histórico </a:t>
            </a:r>
            <a:r>
              <a:rPr lang="pt-BR" b="1" dirty="0">
                <a:solidFill>
                  <a:srgbClr val="C00000"/>
                </a:solidFill>
                <a:latin typeface="Calibri" pitchFamily="34" charset="0"/>
              </a:rPr>
              <a:t>da Gestão de </a:t>
            </a:r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Pessoas</a:t>
            </a:r>
            <a:endParaRPr lang="pt-BR" b="1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pt-BR" b="1" dirty="0" smtClean="0">
                <a:latin typeface="Calibri" pitchFamily="34" charset="0"/>
              </a:rPr>
              <a:t>Palestrante</a:t>
            </a:r>
            <a:r>
              <a:rPr lang="pt-BR" dirty="0">
                <a:latin typeface="Calibri" pitchFamily="34" charset="0"/>
              </a:rPr>
              <a:t>: João Carlos Gonçalves Cavalcanti - (TJ-PE)</a:t>
            </a:r>
          </a:p>
          <a:p>
            <a:r>
              <a:rPr lang="pt-BR" b="1" dirty="0">
                <a:latin typeface="Calibri" pitchFamily="34" charset="0"/>
              </a:rPr>
              <a:t>Moderadora</a:t>
            </a:r>
            <a:r>
              <a:rPr lang="pt-BR" dirty="0">
                <a:latin typeface="Calibri" pitchFamily="34" charset="0"/>
              </a:rPr>
              <a:t>: Maria Juraci Alves Câmara - (SEFAZ-PI</a:t>
            </a:r>
            <a:r>
              <a:rPr lang="pt-BR" dirty="0" smtClean="0">
                <a:latin typeface="Calibri" pitchFamily="34" charset="0"/>
              </a:rPr>
              <a:t>)</a:t>
            </a:r>
          </a:p>
          <a:p>
            <a:endParaRPr lang="pt-BR" dirty="0" smtClean="0">
              <a:latin typeface="Calibri" pitchFamily="34" charset="0"/>
            </a:endParaRPr>
          </a:p>
          <a:p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Planejamento Estratégico de Gestão de Pessoas</a:t>
            </a:r>
          </a:p>
          <a:p>
            <a:r>
              <a:rPr lang="pt-BR" b="1" dirty="0" smtClean="0">
                <a:latin typeface="Calibri" pitchFamily="34" charset="0"/>
              </a:rPr>
              <a:t>Palestrante: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 err="1" smtClean="0">
                <a:latin typeface="Calibri" pitchFamily="34" charset="0"/>
              </a:rPr>
              <a:t>Fabyola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 err="1" smtClean="0">
                <a:latin typeface="Calibri" pitchFamily="34" charset="0"/>
              </a:rPr>
              <a:t>Simonassi</a:t>
            </a:r>
            <a:endParaRPr lang="pt-BR" dirty="0" smtClean="0">
              <a:latin typeface="Calibri" pitchFamily="34" charset="0"/>
            </a:endParaRPr>
          </a:p>
          <a:p>
            <a:r>
              <a:rPr lang="pt-BR" b="1" dirty="0" smtClean="0">
                <a:latin typeface="Calibri" pitchFamily="34" charset="0"/>
              </a:rPr>
              <a:t>Moderador:</a:t>
            </a:r>
            <a:r>
              <a:rPr lang="pt-BR" dirty="0" smtClean="0">
                <a:latin typeface="Calibri" pitchFamily="34" charset="0"/>
              </a:rPr>
              <a:t> João Carlos Gonçalves Cavalcanti - (TJ-PE)</a:t>
            </a:r>
          </a:p>
          <a:p>
            <a:endParaRPr lang="pt-BR" dirty="0"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572000" y="836712"/>
            <a:ext cx="4572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As </a:t>
            </a:r>
            <a:r>
              <a:rPr lang="pt-BR" b="1" dirty="0">
                <a:solidFill>
                  <a:srgbClr val="C00000"/>
                </a:solidFill>
                <a:latin typeface="Calibri" pitchFamily="34" charset="0"/>
              </a:rPr>
              <a:t>principais </a:t>
            </a:r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Vertentes </a:t>
            </a:r>
            <a:r>
              <a:rPr lang="pt-BR" b="1" dirty="0">
                <a:solidFill>
                  <a:srgbClr val="C00000"/>
                </a:solidFill>
                <a:latin typeface="Calibri" pitchFamily="34" charset="0"/>
              </a:rPr>
              <a:t>da Gestão de </a:t>
            </a:r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Pessoas</a:t>
            </a:r>
            <a:endParaRPr lang="pt-BR" b="1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pt-BR" b="1" dirty="0" smtClean="0">
                <a:latin typeface="Calibri" pitchFamily="34" charset="0"/>
              </a:rPr>
              <a:t>Palestrante</a:t>
            </a:r>
            <a:r>
              <a:rPr lang="pt-BR" dirty="0">
                <a:latin typeface="Calibri" pitchFamily="34" charset="0"/>
              </a:rPr>
              <a:t>: Pedro Paulo </a:t>
            </a:r>
            <a:r>
              <a:rPr lang="pt-BR" dirty="0" err="1" smtClean="0">
                <a:latin typeface="Calibri" pitchFamily="34" charset="0"/>
              </a:rPr>
              <a:t>Carbone</a:t>
            </a:r>
            <a:endParaRPr lang="pt-BR" dirty="0">
              <a:latin typeface="Calibri" pitchFamily="34" charset="0"/>
            </a:endParaRPr>
          </a:p>
          <a:p>
            <a:r>
              <a:rPr lang="pt-BR" b="1" dirty="0">
                <a:latin typeface="Calibri" pitchFamily="34" charset="0"/>
              </a:rPr>
              <a:t>Moderadora:</a:t>
            </a:r>
            <a:r>
              <a:rPr lang="pt-BR" dirty="0">
                <a:latin typeface="Calibri" pitchFamily="34" charset="0"/>
              </a:rPr>
              <a:t> Maria Julia </a:t>
            </a:r>
            <a:r>
              <a:rPr lang="pt-BR" dirty="0" err="1" smtClean="0">
                <a:latin typeface="Calibri" pitchFamily="34" charset="0"/>
              </a:rPr>
              <a:t>Pantoja</a:t>
            </a:r>
            <a:endParaRPr lang="pt-BR" dirty="0" smtClean="0">
              <a:latin typeface="Calibri" pitchFamily="34" charset="0"/>
            </a:endParaRPr>
          </a:p>
          <a:p>
            <a:endParaRPr lang="pt-BR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pt-BR" b="1" dirty="0" smtClean="0">
                <a:solidFill>
                  <a:srgbClr val="C00000"/>
                </a:solidFill>
                <a:latin typeface="Calibri" pitchFamily="34" charset="0"/>
              </a:rPr>
              <a:t>Inovações e Tendências na Área de Gestão de Pessoas, com ênfase nas Administrações Fazendárias.</a:t>
            </a:r>
          </a:p>
          <a:p>
            <a:r>
              <a:rPr lang="pt-BR" b="1" dirty="0" smtClean="0">
                <a:latin typeface="Calibri" pitchFamily="34" charset="0"/>
              </a:rPr>
              <a:t>Palestrante</a:t>
            </a:r>
            <a:r>
              <a:rPr lang="pt-BR" dirty="0" smtClean="0">
                <a:latin typeface="Calibri" pitchFamily="34" charset="0"/>
              </a:rPr>
              <a:t>: Maria Júlia </a:t>
            </a:r>
            <a:r>
              <a:rPr lang="pt-BR" dirty="0" err="1" smtClean="0">
                <a:latin typeface="Calibri" pitchFamily="34" charset="0"/>
              </a:rPr>
              <a:t>Pantoja</a:t>
            </a:r>
            <a:r>
              <a:rPr lang="pt-BR" dirty="0" smtClean="0">
                <a:latin typeface="Calibri" pitchFamily="34" charset="0"/>
              </a:rPr>
              <a:t> (UNB-DF)</a:t>
            </a:r>
          </a:p>
          <a:p>
            <a:r>
              <a:rPr lang="pt-BR" b="1" dirty="0" smtClean="0">
                <a:latin typeface="Calibri" pitchFamily="34" charset="0"/>
              </a:rPr>
              <a:t>Moderadora</a:t>
            </a:r>
            <a:r>
              <a:rPr lang="pt-BR" dirty="0" smtClean="0">
                <a:latin typeface="Calibri" pitchFamily="34" charset="0"/>
              </a:rPr>
              <a:t>: Débora </a:t>
            </a:r>
            <a:r>
              <a:rPr lang="pt-BR" dirty="0" err="1" smtClean="0">
                <a:latin typeface="Calibri" pitchFamily="34" charset="0"/>
              </a:rPr>
              <a:t>Muzzi</a:t>
            </a:r>
            <a:r>
              <a:rPr lang="pt-BR" dirty="0" smtClean="0">
                <a:latin typeface="Calibri" pitchFamily="34" charset="0"/>
              </a:rPr>
              <a:t> (SEFA-MG)</a:t>
            </a:r>
          </a:p>
          <a:p>
            <a:endParaRPr lang="pt-BR" dirty="0" smtClean="0">
              <a:latin typeface="Calibri" pitchFamily="34" charset="0"/>
            </a:endParaRPr>
          </a:p>
          <a:p>
            <a:r>
              <a:rPr lang="pt-BR" sz="2000" b="1" dirty="0" smtClean="0">
                <a:latin typeface="Calibri" pitchFamily="34" charset="0"/>
              </a:rPr>
              <a:t>Painéis: </a:t>
            </a:r>
          </a:p>
          <a:p>
            <a:endParaRPr lang="pt-BR" b="1" dirty="0" smtClean="0">
              <a:latin typeface="Calibri" pitchFamily="34" charset="0"/>
            </a:endParaRPr>
          </a:p>
          <a:p>
            <a:r>
              <a:rPr lang="pt-BR" b="1" dirty="0" smtClean="0">
                <a:solidFill>
                  <a:srgbClr val="009900"/>
                </a:solidFill>
                <a:latin typeface="Calibri" pitchFamily="34" charset="0"/>
              </a:rPr>
              <a:t>Programa </a:t>
            </a:r>
            <a:r>
              <a:rPr lang="pt-BR" b="1" dirty="0">
                <a:solidFill>
                  <a:srgbClr val="009900"/>
                </a:solidFill>
                <a:latin typeface="Calibri" pitchFamily="34" charset="0"/>
              </a:rPr>
              <a:t>de </a:t>
            </a:r>
            <a:r>
              <a:rPr lang="pt-BR" b="1" dirty="0" smtClean="0">
                <a:solidFill>
                  <a:srgbClr val="009900"/>
                </a:solidFill>
                <a:latin typeface="Calibri" pitchFamily="34" charset="0"/>
              </a:rPr>
              <a:t>Preparação </a:t>
            </a:r>
            <a:r>
              <a:rPr lang="pt-BR" b="1" dirty="0">
                <a:solidFill>
                  <a:srgbClr val="009900"/>
                </a:solidFill>
                <a:latin typeface="Calibri" pitchFamily="34" charset="0"/>
              </a:rPr>
              <a:t>para </a:t>
            </a:r>
            <a:r>
              <a:rPr lang="pt-BR" b="1" dirty="0" smtClean="0">
                <a:solidFill>
                  <a:srgbClr val="009900"/>
                </a:solidFill>
                <a:latin typeface="Calibri" pitchFamily="34" charset="0"/>
              </a:rPr>
              <a:t>Aposentadoria </a:t>
            </a:r>
            <a:r>
              <a:rPr lang="pt-BR" b="1" dirty="0">
                <a:solidFill>
                  <a:srgbClr val="009900"/>
                </a:solidFill>
                <a:latin typeface="Calibri" pitchFamily="34" charset="0"/>
              </a:rPr>
              <a:t>- </a:t>
            </a:r>
            <a:r>
              <a:rPr lang="pt-BR" b="1" dirty="0" smtClean="0">
                <a:solidFill>
                  <a:srgbClr val="009900"/>
                </a:solidFill>
                <a:latin typeface="Calibri" pitchFamily="34" charset="0"/>
              </a:rPr>
              <a:t>PPA</a:t>
            </a:r>
            <a:endParaRPr lang="pt-BR" b="1" dirty="0">
              <a:solidFill>
                <a:srgbClr val="009900"/>
              </a:solidFill>
              <a:latin typeface="Calibri" pitchFamily="34" charset="0"/>
            </a:endParaRPr>
          </a:p>
          <a:p>
            <a:r>
              <a:rPr lang="pt-BR" b="1" dirty="0" smtClean="0">
                <a:latin typeface="Calibri" pitchFamily="34" charset="0"/>
              </a:rPr>
              <a:t>Apresentador</a:t>
            </a:r>
            <a:r>
              <a:rPr lang="pt-BR" dirty="0">
                <a:latin typeface="Calibri" pitchFamily="34" charset="0"/>
              </a:rPr>
              <a:t>: </a:t>
            </a:r>
            <a:r>
              <a:rPr lang="pt-BR" dirty="0" smtClean="0">
                <a:latin typeface="Calibri" pitchFamily="34" charset="0"/>
              </a:rPr>
              <a:t>SEFAZ-MG</a:t>
            </a:r>
          </a:p>
          <a:p>
            <a:endParaRPr lang="pt-BR" dirty="0">
              <a:latin typeface="Calibri" pitchFamily="34" charset="0"/>
            </a:endParaRPr>
          </a:p>
          <a:p>
            <a:r>
              <a:rPr lang="pt-BR" b="1" dirty="0" smtClean="0">
                <a:solidFill>
                  <a:srgbClr val="009900"/>
                </a:solidFill>
                <a:latin typeface="Calibri" pitchFamily="34" charset="0"/>
              </a:rPr>
              <a:t>Apresentação </a:t>
            </a:r>
            <a:r>
              <a:rPr lang="pt-BR" b="1" dirty="0">
                <a:solidFill>
                  <a:srgbClr val="009900"/>
                </a:solidFill>
                <a:latin typeface="Calibri" pitchFamily="34" charset="0"/>
              </a:rPr>
              <a:t>de Produtos da Secretaria de Fazenda – AM</a:t>
            </a:r>
          </a:p>
          <a:p>
            <a:r>
              <a:rPr lang="pt-BR" b="1" dirty="0" smtClean="0">
                <a:latin typeface="Calibri" pitchFamily="34" charset="0"/>
              </a:rPr>
              <a:t>Apresentador</a:t>
            </a:r>
            <a:r>
              <a:rPr lang="pt-BR" b="1" dirty="0">
                <a:latin typeface="Calibri" pitchFamily="34" charset="0"/>
              </a:rPr>
              <a:t>:</a:t>
            </a:r>
            <a:r>
              <a:rPr lang="pt-BR" dirty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SEFAZ-AM</a:t>
            </a:r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64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3056" y="332656"/>
            <a:ext cx="8153400" cy="990600"/>
          </a:xfrm>
        </p:spPr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Apoio e Patrocínio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496" b="29459"/>
          <a:stretch/>
        </p:blipFill>
        <p:spPr bwMode="auto">
          <a:xfrm>
            <a:off x="361837" y="1511315"/>
            <a:ext cx="1276522" cy="57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6227"/>
          <a:stretch/>
        </p:blipFill>
        <p:spPr bwMode="auto">
          <a:xfrm>
            <a:off x="408982" y="2091054"/>
            <a:ext cx="1050365" cy="906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5" r="77926" b="14587"/>
          <a:stretch/>
        </p:blipFill>
        <p:spPr bwMode="auto">
          <a:xfrm>
            <a:off x="454944" y="4376449"/>
            <a:ext cx="1132552" cy="10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622" b="50000"/>
          <a:stretch/>
        </p:blipFill>
        <p:spPr bwMode="auto">
          <a:xfrm>
            <a:off x="0" y="3919249"/>
            <a:ext cx="210640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306" b="17867"/>
          <a:stretch/>
        </p:blipFill>
        <p:spPr bwMode="auto">
          <a:xfrm>
            <a:off x="454944" y="2998001"/>
            <a:ext cx="958439" cy="88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106403" y="1567345"/>
            <a:ext cx="67860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Banco Interamericano de Desenvolvimento</a:t>
            </a:r>
          </a:p>
          <a:p>
            <a:pPr algn="just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Instituto Brasiliense de Direito Público</a:t>
            </a:r>
          </a:p>
          <a:p>
            <a:pPr algn="just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Associação do Fisco de Alagoas</a:t>
            </a:r>
          </a:p>
          <a:p>
            <a:pPr algn="just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Sindicato dos Servidores Administrativos de Apoio Fazendário da Secretaria da Fazenda do Estado de Pernambuco</a:t>
            </a:r>
          </a:p>
          <a:p>
            <a:pPr algn="just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Sindicato do Grupo Tributação, Arrecadação e Fiscalização da Fazenda do Estado do Maranhão</a:t>
            </a:r>
          </a:p>
          <a:p>
            <a:pPr algn="just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Secretaria de Estado da Fazenda do Amazonas</a:t>
            </a:r>
          </a:p>
          <a:p>
            <a:pPr algn="just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Sindicato dos Auditores Fiscais da Receita do Estado do Paraná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4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741512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pt-BR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Hotsite</a:t>
            </a: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do evento:</a:t>
            </a:r>
          </a:p>
          <a:p>
            <a:pPr marL="0" indent="0">
              <a:buNone/>
            </a:pPr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hlinkClick r:id="rId2"/>
              </a:rPr>
              <a:t>http://</a:t>
            </a:r>
            <a:r>
              <a:rPr lang="pt-B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hlinkClick r:id="rId2"/>
              </a:rPr>
              <a:t>portal.sefaz.ma.gov.br/portalsefaz/jsp/pagina/pagina.jsf?codigo=2505</a:t>
            </a:r>
            <a:endParaRPr lang="pt-BR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0" indent="0">
              <a:buNone/>
            </a:pPr>
            <a:endParaRPr lang="pt-BR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 Seminário Nacional de Gestão de Pessoas das Administrações Fazendárias Estaduais</a:t>
            </a:r>
            <a:endParaRPr lang="pt-BR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2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86536" cy="990600"/>
          </a:xfrm>
        </p:spPr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Trilhas de Capacitação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669504"/>
            <a:ext cx="8640960" cy="4855840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q"/>
            </a:pPr>
            <a:r>
              <a:rPr lang="pt-BR" sz="3200" dirty="0">
                <a:latin typeface="Calibri" pitchFamily="34" charset="0"/>
              </a:rPr>
              <a:t>Estados que implantaram parcialmente: </a:t>
            </a:r>
          </a:p>
          <a:p>
            <a:pPr marL="365760" lvl="1" indent="0" algn="just">
              <a:buNone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PA,</a:t>
            </a:r>
            <a:r>
              <a:rPr lang="pt-BR" sz="3200" dirty="0" smtClean="0">
                <a:latin typeface="Calibri" pitchFamily="34" charset="0"/>
              </a:rPr>
              <a:t>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PI</a:t>
            </a:r>
            <a:r>
              <a:rPr lang="pt-BR" sz="3200" dirty="0">
                <a:latin typeface="Calibri" pitchFamily="34" charset="0"/>
              </a:rPr>
              <a:t>,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DF e ES </a:t>
            </a:r>
          </a:p>
          <a:p>
            <a:pPr marL="365760" lvl="1" indent="0" algn="just">
              <a:buNone/>
            </a:pPr>
            <a:endParaRPr lang="pt-BR" sz="3200" dirty="0" smtClean="0">
              <a:latin typeface="Calibri" pitchFamily="34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pt-BR" sz="3200" dirty="0" smtClean="0">
                <a:latin typeface="Calibri" pitchFamily="34" charset="0"/>
              </a:rPr>
              <a:t>Estados que conhecem, mas não implantaram: </a:t>
            </a:r>
          </a:p>
          <a:p>
            <a:pPr marL="365760" lvl="1" indent="0" algn="just">
              <a:buNone/>
            </a:pP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AP, BA, MA, PE, MT, TO, RJ,  PR, RS;</a:t>
            </a:r>
          </a:p>
          <a:p>
            <a:pPr marL="365760" lvl="1" indent="0" algn="just">
              <a:buNone/>
            </a:pPr>
            <a:endParaRPr lang="pt-B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pt-BR" sz="3200" dirty="0" smtClean="0">
                <a:latin typeface="Calibri" pitchFamily="34" charset="0"/>
              </a:rPr>
              <a:t>Estados que não conhecem: </a:t>
            </a:r>
          </a:p>
          <a:p>
            <a:pPr marL="365760" lvl="1" indent="0" algn="just">
              <a:buNone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RO</a:t>
            </a:r>
            <a:r>
              <a:rPr lang="pt-BR" sz="3200" dirty="0" smtClean="0">
                <a:latin typeface="Calibri" pitchFamily="34" charset="0"/>
              </a:rPr>
              <a:t> e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RR.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0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568952" cy="46085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8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Cursos das Trilhas ofertados:</a:t>
            </a:r>
          </a:p>
          <a:p>
            <a:pPr marL="0" indent="0" algn="just">
              <a:buNone/>
            </a:pPr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3200" dirty="0" smtClean="0">
                <a:latin typeface="Calibri" pitchFamily="34" charset="0"/>
              </a:rPr>
              <a:t>Piauí: 5 cursos;</a:t>
            </a:r>
          </a:p>
          <a:p>
            <a:pPr algn="just">
              <a:buFont typeface="Wingdings" pitchFamily="2" charset="2"/>
              <a:buChar char="q"/>
            </a:pPr>
            <a:r>
              <a:rPr lang="pt-BR" sz="3200" dirty="0" smtClean="0">
                <a:latin typeface="Calibri" pitchFamily="34" charset="0"/>
              </a:rPr>
              <a:t>Pará: 8 cursos;</a:t>
            </a:r>
            <a:endParaRPr lang="pt-BR" sz="3200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3200" dirty="0" smtClean="0">
                <a:latin typeface="Calibri" pitchFamily="34" charset="0"/>
              </a:rPr>
              <a:t>Distrito Federal: 37 cursos.</a:t>
            </a:r>
            <a:endParaRPr lang="pt-BR" sz="3200" dirty="0">
              <a:latin typeface="Calibri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149080"/>
            <a:ext cx="3563790" cy="24679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86536" cy="990600"/>
          </a:xfrm>
        </p:spPr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Trilhas de Capacitação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1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153400" cy="4495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Pará</a:t>
            </a:r>
            <a:endParaRPr lang="pt-BR" sz="2800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2800" dirty="0">
                <a:latin typeface="Calibri" pitchFamily="34" charset="0"/>
              </a:rPr>
              <a:t>A Política de Capacitação implementada teve como referência as Trilhas de Capacitação;</a:t>
            </a:r>
          </a:p>
          <a:p>
            <a:pPr algn="just">
              <a:buFont typeface="Wingdings" pitchFamily="2" charset="2"/>
              <a:buChar char="q"/>
            </a:pPr>
            <a:r>
              <a:rPr lang="pt-BR" sz="2800" dirty="0">
                <a:latin typeface="Calibri" pitchFamily="34" charset="0"/>
              </a:rPr>
              <a:t>Contrato com uma Instituição de Ensino Superior, cujas ementas dos cursos foram baseadas nas Trilhas;</a:t>
            </a:r>
          </a:p>
          <a:p>
            <a:pPr algn="just">
              <a:buFont typeface="Wingdings" pitchFamily="2" charset="2"/>
              <a:buChar char="q"/>
            </a:pPr>
            <a:r>
              <a:rPr lang="pt-BR" sz="2800" dirty="0">
                <a:latin typeface="Calibri" pitchFamily="34" charset="0"/>
              </a:rPr>
              <a:t>Atendem as demandas em caráter de emergência, mas não conseguem desenvolver as competências de forma integrada</a:t>
            </a:r>
            <a:r>
              <a:rPr lang="pt-BR" sz="2800" dirty="0" smtClean="0">
                <a:latin typeface="Calibri" pitchFamily="34" charset="0"/>
              </a:rPr>
              <a:t>.</a:t>
            </a:r>
            <a:endParaRPr lang="pt-BR" sz="2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86536" cy="990600"/>
          </a:xfrm>
        </p:spPr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Trilhas de Capacitação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21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8153400" cy="489654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Piauí</a:t>
            </a:r>
          </a:p>
          <a:p>
            <a:pPr algn="just">
              <a:buFont typeface="Wingdings" pitchFamily="2" charset="2"/>
              <a:buChar char="q"/>
            </a:pPr>
            <a:r>
              <a:rPr lang="pt-BR" dirty="0" smtClean="0">
                <a:latin typeface="Calibri" pitchFamily="34" charset="0"/>
              </a:rPr>
              <a:t>Implantação parcial das Trilhas;</a:t>
            </a:r>
          </a:p>
          <a:p>
            <a:pPr algn="just">
              <a:buFont typeface="Wingdings" pitchFamily="2" charset="2"/>
              <a:buChar char="q"/>
            </a:pPr>
            <a:r>
              <a:rPr lang="pt-BR" dirty="0" smtClean="0">
                <a:latin typeface="Calibri" pitchFamily="34" charset="0"/>
              </a:rPr>
              <a:t>Utiliza as trilhas para selecionar os cursos que irão compor o programa de capacitação.</a:t>
            </a:r>
          </a:p>
          <a:p>
            <a:pPr marL="0" indent="0" algn="just">
              <a:buNone/>
            </a:pPr>
            <a:endParaRPr lang="pt-BR" sz="105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pt-BR" sz="32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Distrito Federal</a:t>
            </a:r>
            <a:endParaRPr lang="pt-BR" sz="3200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3200" dirty="0">
                <a:latin typeface="Calibri" pitchFamily="34" charset="0"/>
              </a:rPr>
              <a:t>Trilhas transformadas em plano de capacitação, com previsão de execução em quatro anos;</a:t>
            </a:r>
          </a:p>
          <a:p>
            <a:pPr algn="just">
              <a:buFont typeface="Wingdings" pitchFamily="2" charset="2"/>
              <a:buChar char="q"/>
            </a:pPr>
            <a:r>
              <a:rPr lang="pt-BR" sz="3200" dirty="0">
                <a:latin typeface="Calibri" pitchFamily="34" charset="0"/>
              </a:rPr>
              <a:t>Inserção de outros cursos nas trilhas;</a:t>
            </a:r>
          </a:p>
          <a:p>
            <a:pPr algn="just">
              <a:buFont typeface="Wingdings" pitchFamily="2" charset="2"/>
              <a:buChar char="q"/>
            </a:pPr>
            <a:r>
              <a:rPr lang="pt-BR" sz="3200" dirty="0">
                <a:latin typeface="Calibri" pitchFamily="34" charset="0"/>
              </a:rPr>
              <a:t>Contrato com a Fundação Universidade de Brasília para ministrar os cursos e promover, anualmente, a atualização dos conteúdos;</a:t>
            </a:r>
          </a:p>
          <a:p>
            <a:pPr algn="just">
              <a:buFont typeface="Wingdings" pitchFamily="2" charset="2"/>
              <a:buChar char="q"/>
            </a:pPr>
            <a:r>
              <a:rPr lang="pt-BR" sz="3200" dirty="0">
                <a:latin typeface="Calibri" pitchFamily="34" charset="0"/>
              </a:rPr>
              <a:t>Implantação foi iniciada em setembro/2014. </a:t>
            </a:r>
          </a:p>
          <a:p>
            <a:pPr algn="just">
              <a:buFont typeface="Wingdings" pitchFamily="2" charset="2"/>
              <a:buChar char="q"/>
            </a:pPr>
            <a:endParaRPr lang="pt-BR" sz="3200" dirty="0">
              <a:latin typeface="Calibri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86536" cy="990600"/>
          </a:xfrm>
        </p:spPr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Trilhas de Capacitação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48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15340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Espírito Santo</a:t>
            </a:r>
          </a:p>
          <a:p>
            <a:pPr algn="just">
              <a:buFont typeface="Wingdings" pitchFamily="2" charset="2"/>
              <a:buChar char="q"/>
            </a:pPr>
            <a:r>
              <a:rPr lang="pt-BR" sz="3600" dirty="0">
                <a:latin typeface="Calibri" pitchFamily="34" charset="0"/>
              </a:rPr>
              <a:t>Utiliza as trilhas para seleção dos cursos;</a:t>
            </a:r>
          </a:p>
          <a:p>
            <a:pPr algn="just">
              <a:buFont typeface="Wingdings" pitchFamily="2" charset="2"/>
              <a:buChar char="q"/>
            </a:pPr>
            <a:r>
              <a:rPr lang="pt-BR" sz="3600" dirty="0">
                <a:latin typeface="Calibri" pitchFamily="34" charset="0"/>
              </a:rPr>
              <a:t>As demandas de capacitação consideram as prioridades estabelecidas nas trilhas.</a:t>
            </a:r>
          </a:p>
          <a:p>
            <a:pPr algn="just"/>
            <a:endParaRPr lang="pt-BR" sz="3200" dirty="0">
              <a:latin typeface="Calibri" pitchFamily="34" charset="0"/>
            </a:endParaRPr>
          </a:p>
          <a:p>
            <a:pPr marL="0" indent="0" algn="just">
              <a:buNone/>
            </a:pPr>
            <a:endParaRPr lang="pt-BR" sz="3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86536" cy="990600"/>
          </a:xfrm>
        </p:spPr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Trilhas de Capacitação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9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640960" cy="51411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Situação de alguns </a:t>
            </a:r>
            <a:r>
              <a:rPr lang="pt-BR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Estados</a:t>
            </a:r>
          </a:p>
          <a:p>
            <a:pPr marL="0" indent="0" algn="just">
              <a:buNone/>
            </a:pPr>
            <a:endParaRPr lang="pt-BR" sz="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Amapá</a:t>
            </a: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500" dirty="0">
                <a:latin typeface="Calibri" pitchFamily="34" charset="0"/>
              </a:rPr>
              <a:t>- não houve real interesse por parte da gestão da Secretaria na época</a:t>
            </a:r>
            <a:r>
              <a:rPr lang="pt-BR" sz="2500" dirty="0" smtClean="0">
                <a:latin typeface="Calibri" pitchFamily="34" charset="0"/>
              </a:rPr>
              <a:t>;</a:t>
            </a:r>
          </a:p>
          <a:p>
            <a:pPr algn="just">
              <a:buFont typeface="Wingdings" pitchFamily="2" charset="2"/>
              <a:buChar char="q"/>
            </a:pPr>
            <a:endParaRPr lang="pt-BR" sz="2500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Bahia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500" dirty="0" smtClean="0">
                <a:latin typeface="Calibri" pitchFamily="34" charset="0"/>
              </a:rPr>
              <a:t>- possui </a:t>
            </a:r>
            <a:r>
              <a:rPr lang="pt-BR" sz="2500" dirty="0">
                <a:latin typeface="Calibri" pitchFamily="34" charset="0"/>
              </a:rPr>
              <a:t>uma estrutura de grade de capacitação que atende as necessidades de suas </a:t>
            </a:r>
            <a:r>
              <a:rPr lang="pt-BR" sz="2500" dirty="0" smtClean="0">
                <a:latin typeface="Calibri" pitchFamily="34" charset="0"/>
              </a:rPr>
              <a:t>áreas;</a:t>
            </a:r>
          </a:p>
          <a:p>
            <a:pPr algn="just">
              <a:buFont typeface="Wingdings" pitchFamily="2" charset="2"/>
              <a:buChar char="q"/>
            </a:pPr>
            <a:endParaRPr lang="pt-BR" sz="25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Maranhão</a:t>
            </a: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500" dirty="0">
                <a:latin typeface="Calibri" pitchFamily="34" charset="0"/>
              </a:rPr>
              <a:t>-</a:t>
            </a: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2500" dirty="0">
                <a:latin typeface="Calibri" pitchFamily="34" charset="0"/>
              </a:rPr>
              <a:t>desenvolvido o projeto de Gestão por Competência e utilização das trilhas como referência para identificação dos conhecimentos técnicos dos postos de trabalho;</a:t>
            </a:r>
          </a:p>
          <a:p>
            <a:pPr marL="0" indent="0" algn="just">
              <a:buNone/>
            </a:pPr>
            <a:endParaRPr lang="pt-BR" sz="2800" dirty="0">
              <a:latin typeface="Calibri" pitchFamily="34" charset="0"/>
            </a:endParaRPr>
          </a:p>
          <a:p>
            <a:pPr marL="0" indent="0" algn="just">
              <a:buNone/>
            </a:pPr>
            <a:endParaRPr lang="pt-BR" sz="2800" dirty="0">
              <a:latin typeface="Calibri" pitchFamily="34" charset="0"/>
            </a:endParaRPr>
          </a:p>
          <a:p>
            <a:pPr marL="0" indent="0" algn="just">
              <a:buNone/>
            </a:pPr>
            <a:endParaRPr lang="pt-BR" sz="25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pt-BR" sz="2500" dirty="0" smtClean="0">
              <a:latin typeface="Calibri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5536" y="228600"/>
            <a:ext cx="8586536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Trilhas de Capacitação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31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33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Situação de alguns </a:t>
            </a:r>
            <a:r>
              <a:rPr lang="pt-BR" sz="3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Estados</a:t>
            </a:r>
          </a:p>
          <a:p>
            <a:pPr marL="0" indent="0" algn="just">
              <a:buNone/>
            </a:pPr>
            <a:endParaRPr lang="pt-BR" sz="31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Pernambuco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3200" dirty="0">
                <a:latin typeface="Calibri" pitchFamily="34" charset="0"/>
              </a:rPr>
              <a:t>- houve análise do material. No entanto, em função da implantação do modelo de gestão por competências, não implantaram as trilhas</a:t>
            </a:r>
            <a:r>
              <a:rPr lang="pt-BR" sz="3200" dirty="0" smtClean="0">
                <a:latin typeface="Calibri" pitchFamily="34" charset="0"/>
              </a:rPr>
              <a:t>;</a:t>
            </a:r>
          </a:p>
          <a:p>
            <a:pPr algn="just">
              <a:buFont typeface="Wingdings" pitchFamily="2" charset="2"/>
              <a:buChar char="q"/>
            </a:pPr>
            <a:endParaRPr lang="pt-BR" sz="3200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Mato Grosso </a:t>
            </a:r>
            <a:r>
              <a:rPr lang="pt-BR" sz="3200" dirty="0" smtClean="0">
                <a:latin typeface="Calibri" pitchFamily="34" charset="0"/>
              </a:rPr>
              <a:t>- contrato </a:t>
            </a:r>
            <a:r>
              <a:rPr lang="pt-BR" sz="3200" dirty="0">
                <a:latin typeface="Calibri" pitchFamily="34" charset="0"/>
              </a:rPr>
              <a:t>com consultoria para </a:t>
            </a:r>
            <a:r>
              <a:rPr lang="pt-BR" sz="3200" dirty="0" smtClean="0">
                <a:latin typeface="Calibri" pitchFamily="34" charset="0"/>
              </a:rPr>
              <a:t>implantar a </a:t>
            </a:r>
            <a:r>
              <a:rPr lang="pt-BR" sz="3200" dirty="0">
                <a:latin typeface="Calibri" pitchFamily="34" charset="0"/>
              </a:rPr>
              <a:t>Gestão por Competência</a:t>
            </a:r>
            <a:r>
              <a:rPr lang="pt-BR" sz="3200" dirty="0" smtClean="0">
                <a:latin typeface="Calibri" pitchFamily="34" charset="0"/>
              </a:rPr>
              <a:t>;</a:t>
            </a:r>
          </a:p>
          <a:p>
            <a:pPr marL="0" indent="0" algn="just">
              <a:buNone/>
            </a:pPr>
            <a:endParaRPr lang="pt-BR" sz="3200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Rio Grande do </a:t>
            </a:r>
            <a: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Sul </a:t>
            </a:r>
            <a:r>
              <a:rPr lang="pt-BR" sz="3200" dirty="0" smtClean="0">
                <a:latin typeface="Calibri" pitchFamily="34" charset="0"/>
              </a:rPr>
              <a:t>- as </a:t>
            </a:r>
            <a:r>
              <a:rPr lang="pt-BR" sz="3200" dirty="0">
                <a:latin typeface="Calibri" pitchFamily="34" charset="0"/>
              </a:rPr>
              <a:t>trilhas são importantes para conhecimento de alguns conceitos, mas não conseguiram implementá-las. Pretendem retomar o assunto no projeto de Gestão por Competência que está iniciando. </a:t>
            </a:r>
          </a:p>
          <a:p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86536" cy="990600"/>
          </a:xfrm>
        </p:spPr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Trilhas de Capacitação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3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86536" cy="990600"/>
          </a:xfrm>
        </p:spPr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Trilhas de Capacitação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96944" cy="478112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Resultado esperado</a:t>
            </a:r>
          </a:p>
          <a:p>
            <a:pPr marL="0" indent="0" algn="just">
              <a:buNone/>
            </a:pPr>
            <a:endParaRPr lang="pt-BR" sz="1400" dirty="0" smtClean="0">
              <a:latin typeface="Calibri" pitchFamily="34" charset="0"/>
            </a:endParaRPr>
          </a:p>
          <a:p>
            <a:pPr marL="320040" lvl="1" indent="0" algn="just">
              <a:buNone/>
            </a:pPr>
            <a:r>
              <a:rPr lang="pt-BR" sz="3200" dirty="0" smtClean="0">
                <a:latin typeface="Calibri" pitchFamily="34" charset="0"/>
              </a:rPr>
              <a:t>O modelo geral, contendo as competências, trilhas e programas de desenvolvimento, servirá como um “guarda chuva”, para ser utilizado (diretamente ou como referência) pelas Secretarias Estaduais em suas iniciativas locais de desenvolvimento.</a:t>
            </a:r>
            <a:endParaRPr lang="pt-BR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0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566</TotalTime>
  <Words>876</Words>
  <Application>Microsoft Office PowerPoint</Application>
  <PresentationFormat>Apresentação na tela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Mediano</vt:lpstr>
      <vt:lpstr>Apresentação do PowerPoint</vt:lpstr>
      <vt:lpstr>Trilhas de Capacitação</vt:lpstr>
      <vt:lpstr>Trilhas de Capacitação</vt:lpstr>
      <vt:lpstr>Trilhas de Capacitação</vt:lpstr>
      <vt:lpstr>Trilhas de Capacitação</vt:lpstr>
      <vt:lpstr>Trilhas de Capacitação</vt:lpstr>
      <vt:lpstr>Apresentação do PowerPoint</vt:lpstr>
      <vt:lpstr>Trilhas de Capacitação</vt:lpstr>
      <vt:lpstr>Trilhas de Capacitação</vt:lpstr>
      <vt:lpstr>Apresentação do PowerPoint</vt:lpstr>
      <vt:lpstr>I Seminário Nacional de Gestão de Pessoas das Administrações Fazendárias Estaduais</vt:lpstr>
      <vt:lpstr>I Seminário Nacional de Gestão de Pessoas das Administrações Fazendárias Estaduais</vt:lpstr>
      <vt:lpstr>Programação</vt:lpstr>
      <vt:lpstr>Apoio e Patrocínio</vt:lpstr>
      <vt:lpstr>I Seminário Nacional de Gestão de Pessoas das Administrações Fazendárias Estaduais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livia cristine serra pereira</dc:creator>
  <cp:lastModifiedBy>Myrthes Barbosa Frota Pinheiro</cp:lastModifiedBy>
  <cp:revision>86</cp:revision>
  <dcterms:created xsi:type="dcterms:W3CDTF">2015-08-27T16:46:08Z</dcterms:created>
  <dcterms:modified xsi:type="dcterms:W3CDTF">2015-09-10T17:35:40Z</dcterms:modified>
</cp:coreProperties>
</file>