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99" r:id="rId2"/>
    <p:sldId id="327" r:id="rId3"/>
    <p:sldId id="331" r:id="rId4"/>
    <p:sldId id="328" r:id="rId5"/>
    <p:sldId id="329" r:id="rId6"/>
    <p:sldId id="330" r:id="rId7"/>
    <p:sldId id="325" r:id="rId8"/>
  </p:sldIdLst>
  <p:sldSz cx="9144000" cy="6858000" type="screen4x3"/>
  <p:notesSz cx="7035800" cy="9194800"/>
  <p:custDataLst>
    <p:tags r:id="rId1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59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00"/>
    <a:srgbClr val="993333"/>
    <a:srgbClr val="CC3300"/>
    <a:srgbClr val="FF9900"/>
    <a:srgbClr val="FFCC66"/>
    <a:srgbClr val="5F5F5F"/>
    <a:srgbClr val="0033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1050" y="72"/>
      </p:cViewPr>
      <p:guideLst>
        <p:guide orient="horz" pos="2160"/>
        <p:guide pos="159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0511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28725" y="695325"/>
            <a:ext cx="4579938" cy="34353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8213" y="4367213"/>
            <a:ext cx="5159375" cy="4138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588" tIns="44991" rIns="91588" bIns="449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23112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002550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19263" y="1182688"/>
            <a:ext cx="10477501" cy="7858125"/>
          </a:xfrm>
          <a:ln/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0575" y="325438"/>
            <a:ext cx="5454650" cy="304800"/>
          </a:xfrm>
          <a:noFill/>
          <a:ln w="9525"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939286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ptBanner"/>
          <p:cNvSpPr>
            <a:spLocks noChangeArrowheads="1"/>
          </p:cNvSpPr>
          <p:nvPr/>
        </p:nvSpPr>
        <p:spPr bwMode="gray">
          <a:xfrm>
            <a:off x="0" y="0"/>
            <a:ext cx="9144000" cy="3427413"/>
          </a:xfrm>
          <a:prstGeom prst="rect">
            <a:avLst/>
          </a:prstGeom>
          <a:solidFill>
            <a:schemeClr val="fol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>
              <a:defRPr/>
            </a:pPr>
            <a:endParaRPr lang="pt-BR"/>
          </a:p>
        </p:txBody>
      </p:sp>
      <p:sp>
        <p:nvSpPr>
          <p:cNvPr id="10300" name="Rectangle 60"/>
          <p:cNvSpPr>
            <a:spLocks noGrp="1" noChangeArrowheads="1"/>
          </p:cNvSpPr>
          <p:nvPr>
            <p:ph type="ctrTitle" sz="quarter"/>
          </p:nvPr>
        </p:nvSpPr>
        <p:spPr>
          <a:xfrm>
            <a:off x="2517775" y="4530725"/>
            <a:ext cx="6270625" cy="365125"/>
          </a:xfrm>
        </p:spPr>
        <p:txBody>
          <a:bodyPr anchor="t"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301" name="Rectangle 6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517775" y="5505450"/>
            <a:ext cx="6275388" cy="274638"/>
          </a:xfrm>
          <a:ln w="9525"/>
        </p:spPr>
        <p:txBody>
          <a:bodyPr>
            <a:spAutoFit/>
          </a:bodyPr>
          <a:lstStyle>
            <a:lvl1pPr marL="3175"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77"/>
          <p:cNvSpPr>
            <a:spLocks noGrp="1" noChangeArrowheads="1"/>
          </p:cNvSpPr>
          <p:nvPr>
            <p:ph type="ftr" sz="quarter" idx="10"/>
          </p:nvPr>
        </p:nvSpPr>
        <p:spPr>
          <a:xfrm>
            <a:off x="179388" y="6326188"/>
            <a:ext cx="8763000" cy="457200"/>
          </a:xfrm>
        </p:spPr>
        <p:txBody>
          <a:bodyPr wrap="square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A9C8A-F0D0-40D4-915F-A002C2457FC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5925" y="909638"/>
            <a:ext cx="2193925" cy="4649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9388" y="909638"/>
            <a:ext cx="6434137" cy="4649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373CA-92F7-4987-9A08-2A7F9AF163E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78401-A923-4A65-8554-69F58D58578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404C6-2EF6-41D0-861B-A942A9F2F9D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388" y="2200275"/>
            <a:ext cx="4313237" cy="3359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2200275"/>
            <a:ext cx="4314825" cy="3359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7B128-1493-49A1-B37B-CB99981DDD1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6201B-3BFD-4A51-A356-A251CDB5E3D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9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E9370-4AC8-429D-8C70-358D5B5BF5A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5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12114-76E7-4075-9BF0-DAA0E42D9D6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4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AD208-84EF-4B92-96D9-04EB49D3FD9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20D6A-F565-4339-94EA-8567215DFBF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9"/>
          <p:cNvSpPr>
            <a:spLocks noGrp="1" noChangeArrowheads="1"/>
          </p:cNvSpPr>
          <p:nvPr>
            <p:ph type="body" idx="1"/>
          </p:nvPr>
        </p:nvSpPr>
        <p:spPr bwMode="gray">
          <a:xfrm>
            <a:off x="179388" y="2200275"/>
            <a:ext cx="8780462" cy="335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89" name="QptBanner"/>
          <p:cNvSpPr>
            <a:spLocks noChangeArrowheads="1"/>
          </p:cNvSpPr>
          <p:nvPr userDrawn="1"/>
        </p:nvSpPr>
        <p:spPr bwMode="gray">
          <a:xfrm>
            <a:off x="0" y="0"/>
            <a:ext cx="9140825" cy="1323975"/>
          </a:xfrm>
          <a:prstGeom prst="rect">
            <a:avLst/>
          </a:prstGeom>
          <a:solidFill>
            <a:schemeClr val="fol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pt-BR"/>
          </a:p>
        </p:txBody>
      </p:sp>
      <p:sp>
        <p:nvSpPr>
          <p:cNvPr id="16388" name="Rectangle 64"/>
          <p:cNvSpPr>
            <a:spLocks noGrp="1" noChangeArrowheads="1"/>
          </p:cNvSpPr>
          <p:nvPr>
            <p:ph type="title"/>
          </p:nvPr>
        </p:nvSpPr>
        <p:spPr bwMode="gray">
          <a:xfrm>
            <a:off x="179388" y="909638"/>
            <a:ext cx="87804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90" name="Rectangle 66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179388" y="6618288"/>
            <a:ext cx="2286000" cy="1666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SzTx/>
              <a:buFontTx/>
              <a:buNone/>
              <a:defRPr sz="10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4" name="Rectangle 60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240713" y="6619875"/>
            <a:ext cx="719137" cy="165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80000"/>
              </a:lnSpc>
              <a:spcBef>
                <a:spcPct val="0"/>
              </a:spcBef>
              <a:buSzTx/>
              <a:buFontTx/>
              <a:buNone/>
              <a:defRPr sz="1000" b="0"/>
            </a:lvl1pPr>
          </a:lstStyle>
          <a:p>
            <a:pPr>
              <a:defRPr/>
            </a:pPr>
            <a:fld id="{F1C002A9-7E72-4C9F-BE78-16C6084BC3D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1104" name="AcnFootnote" hidden="1"/>
          <p:cNvSpPr txBox="1">
            <a:spLocks noChangeArrowheads="1"/>
          </p:cNvSpPr>
          <p:nvPr/>
        </p:nvSpPr>
        <p:spPr bwMode="gray">
          <a:xfrm>
            <a:off x="179388" y="6254750"/>
            <a:ext cx="8780462" cy="334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eaLnBrk="0" hangingPunct="0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sz="1000" b="0"/>
              <a:t>*	Footnote</a:t>
            </a:r>
          </a:p>
          <a:p>
            <a:pPr marL="538163" indent="-538163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sz="1000" b="0"/>
              <a:t>Source:	Source</a:t>
            </a:r>
          </a:p>
        </p:txBody>
      </p:sp>
      <p:sp>
        <p:nvSpPr>
          <p:cNvPr id="1105" name="Rectangle 81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2730500" y="6632575"/>
            <a:ext cx="3683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spcBef>
                <a:spcPct val="0"/>
              </a:spcBef>
              <a:buSzTx/>
              <a:buFontTx/>
              <a:buNone/>
              <a:defRPr sz="10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4" name="AcnSubjectTitle_ID_1124" hidden="1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gray">
          <a:xfrm>
            <a:off x="179388" y="1420813"/>
            <a:ext cx="6985000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buClr>
                <a:schemeClr val="tx1"/>
              </a:buClr>
              <a:buSzPct val="100000"/>
              <a:buFont typeface="Wingdings" pitchFamily="2" charset="2"/>
              <a:buNone/>
              <a:defRPr/>
            </a:pPr>
            <a:r>
              <a:rPr lang="en-US" sz="1600"/>
              <a:t>Subject Title</a:t>
            </a:r>
          </a:p>
        </p:txBody>
      </p:sp>
      <p:sp>
        <p:nvSpPr>
          <p:cNvPr id="1125" name="AcnUnitofMeasure_ID_1125" hidden="1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gray">
          <a:xfrm>
            <a:off x="179388" y="1697038"/>
            <a:ext cx="6985000" cy="2127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buClr>
                <a:schemeClr val="tx1"/>
              </a:buClr>
              <a:buSzPct val="100000"/>
              <a:buFont typeface="Wingdings" pitchFamily="2" charset="2"/>
              <a:buNone/>
              <a:defRPr/>
            </a:pPr>
            <a:r>
              <a:rPr lang="en-US" b="0"/>
              <a:t>Unit of Measure</a:t>
            </a:r>
          </a:p>
        </p:txBody>
      </p:sp>
      <p:sp>
        <p:nvSpPr>
          <p:cNvPr id="1126" name="AcnStamp_ID_1126" hidden="1"/>
          <p:cNvSpPr>
            <a:spLocks noChangeArrowheads="1"/>
          </p:cNvSpPr>
          <p:nvPr>
            <p:custDataLst>
              <p:tags r:id="rId15"/>
            </p:custDataLst>
          </p:nvPr>
        </p:nvSpPr>
        <p:spPr bwMode="gray">
          <a:xfrm>
            <a:off x="7537450" y="1411288"/>
            <a:ext cx="1422400" cy="263525"/>
          </a:xfrm>
          <a:prstGeom prst="leftRightArrow">
            <a:avLst>
              <a:gd name="adj1" fmla="val 100000"/>
              <a:gd name="adj2" fmla="val 0"/>
            </a:avLst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25400" rIns="0" bIns="25400">
            <a:spAutoFit/>
          </a:bodyPr>
          <a:lstStyle/>
          <a:p>
            <a:pPr algn="r" eaLnBrk="0" hangingPunct="0">
              <a:buSzPct val="100000"/>
              <a:buFont typeface="Wingdings" pitchFamily="2" charset="2"/>
              <a:buNone/>
              <a:defRPr/>
            </a:pPr>
            <a:r>
              <a:rPr lang="en-US"/>
              <a:t>MASTER STAMP</a:t>
            </a:r>
          </a:p>
        </p:txBody>
      </p:sp>
      <p:cxnSp>
        <p:nvCxnSpPr>
          <p:cNvPr id="16396" name="AcnStpConnector_ID_1127" hidden="1"/>
          <p:cNvCxnSpPr>
            <a:cxnSpLocks noChangeShapeType="1"/>
            <a:stCxn id="1126" idx="2"/>
            <a:endCxn id="1126" idx="0"/>
          </p:cNvCxnSpPr>
          <p:nvPr>
            <p:custDataLst>
              <p:tags r:id="rId16"/>
            </p:custDataLst>
          </p:nvPr>
        </p:nvCxnSpPr>
        <p:spPr bwMode="gray">
          <a:xfrm>
            <a:off x="7537450" y="1411288"/>
            <a:ext cx="14224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6397" name="AcnStpConnector_ID_1128" hidden="1"/>
          <p:cNvCxnSpPr>
            <a:cxnSpLocks noChangeShapeType="1"/>
            <a:stCxn id="1126" idx="4"/>
            <a:endCxn id="1126" idx="6"/>
          </p:cNvCxnSpPr>
          <p:nvPr>
            <p:custDataLst>
              <p:tags r:id="rId17"/>
            </p:custDataLst>
          </p:nvPr>
        </p:nvCxnSpPr>
        <p:spPr bwMode="gray">
          <a:xfrm>
            <a:off x="7537450" y="1674813"/>
            <a:ext cx="14224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1131" name="Text Box 107"/>
          <p:cNvSpPr txBox="1">
            <a:spLocks noChangeArrowheads="1"/>
          </p:cNvSpPr>
          <p:nvPr userDrawn="1"/>
        </p:nvSpPr>
        <p:spPr bwMode="gray">
          <a:xfrm>
            <a:off x="7847013" y="0"/>
            <a:ext cx="1296987" cy="777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/>
          <a:p>
            <a:pPr algn="ctr" eaLnBrk="0" hangingPunct="0"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pt-BR" sz="2000">
                <a:solidFill>
                  <a:srgbClr val="FFFF66"/>
                </a:solidFill>
              </a:rPr>
              <a:t>COGEF</a:t>
            </a:r>
            <a:r>
              <a:rPr lang="pt-BR" sz="1800">
                <a:solidFill>
                  <a:srgbClr val="FFFF66"/>
                </a:solidFill>
              </a:rPr>
              <a:t> </a:t>
            </a:r>
          </a:p>
          <a:p>
            <a:pPr algn="ctr" eaLnBrk="0" hangingPunct="0"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endParaRPr lang="pt-BR" sz="1800">
              <a:solidFill>
                <a:srgbClr val="FFFF66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2pPr>
      <a:lvl3pPr marL="342900" indent="-1635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–"/>
        <a:defRPr sz="1400">
          <a:solidFill>
            <a:schemeClr val="tx1"/>
          </a:solidFill>
          <a:latin typeface="+mn-lt"/>
        </a:defRPr>
      </a:lvl3pPr>
      <a:lvl4pPr marL="533400" indent="-1889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•"/>
        <a:defRPr sz="1400">
          <a:solidFill>
            <a:schemeClr val="tx1"/>
          </a:solidFill>
          <a:latin typeface="+mn-lt"/>
        </a:defRPr>
      </a:lvl4pPr>
      <a:lvl5pPr marL="7112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sz="1400">
          <a:solidFill>
            <a:schemeClr val="tx1"/>
          </a:solidFill>
          <a:latin typeface="+mn-lt"/>
        </a:defRPr>
      </a:lvl5pPr>
      <a:lvl6pPr marL="11684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sz="1400">
          <a:solidFill>
            <a:schemeClr val="tx1"/>
          </a:solidFill>
          <a:latin typeface="+mn-lt"/>
        </a:defRPr>
      </a:lvl6pPr>
      <a:lvl7pPr marL="16256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sz="1400">
          <a:solidFill>
            <a:schemeClr val="tx1"/>
          </a:solidFill>
          <a:latin typeface="+mn-lt"/>
        </a:defRPr>
      </a:lvl7pPr>
      <a:lvl8pPr marL="20828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sz="1400">
          <a:solidFill>
            <a:schemeClr val="tx1"/>
          </a:solidFill>
          <a:latin typeface="+mn-lt"/>
        </a:defRPr>
      </a:lvl8pPr>
      <a:lvl9pPr marL="25400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7" Type="http://schemas.openxmlformats.org/officeDocument/2006/relationships/oleObject" Target="../embeddings/oleObject1.bin"/><Relationship Id="rId2" Type="http://schemas.openxmlformats.org/officeDocument/2006/relationships/tags" Target="../tags/tag7.xml"/><Relationship Id="rId1" Type="http://schemas.openxmlformats.org/officeDocument/2006/relationships/vmlDrawing" Target="../drawings/vmlDrawing1.v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Rectangle 31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3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Rectangle 29"/>
          <p:cNvSpPr>
            <a:spLocks noGrp="1" noChangeArrowheads="1"/>
          </p:cNvSpPr>
          <p:nvPr>
            <p:ph type="ctrTitle"/>
          </p:nvPr>
        </p:nvSpPr>
        <p:spPr>
          <a:xfrm>
            <a:off x="1308100" y="3776663"/>
            <a:ext cx="5756275" cy="985837"/>
          </a:xfrm>
        </p:spPr>
        <p:txBody>
          <a:bodyPr/>
          <a:lstStyle/>
          <a:p>
            <a:pPr>
              <a:defRPr/>
            </a:pP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3600" dirty="0" smtClean="0">
                <a:solidFill>
                  <a:schemeClr val="accent1">
                    <a:lumMod val="25000"/>
                  </a:schemeClr>
                </a:solidFill>
              </a:rPr>
              <a:t>GT CAPACITAÇÃO</a:t>
            </a:r>
          </a:p>
        </p:txBody>
      </p:sp>
      <p:sp>
        <p:nvSpPr>
          <p:cNvPr id="1028" name="Rectangle 30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2465388" y="5819775"/>
            <a:ext cx="6275387" cy="274638"/>
          </a:xfrm>
          <a:ln w="12700"/>
        </p:spPr>
        <p:txBody>
          <a:bodyPr/>
          <a:lstStyle/>
          <a:p>
            <a:pPr indent="0" algn="r">
              <a:buFont typeface="Wingdings" pitchFamily="2" charset="2"/>
              <a:buNone/>
              <a:defRPr/>
            </a:pPr>
            <a:r>
              <a:rPr lang="pt-BR" dirty="0" smtClean="0">
                <a:solidFill>
                  <a:schemeClr val="accent1">
                    <a:lumMod val="25000"/>
                  </a:schemeClr>
                </a:solidFill>
              </a:rPr>
              <a:t>Florianópolis/SC, 10 e 11 de setembro de 2015.</a:t>
            </a:r>
          </a:p>
        </p:txBody>
      </p:sp>
      <p:sp>
        <p:nvSpPr>
          <p:cNvPr id="1029" name="Rectangle 37"/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1343025" y="777875"/>
            <a:ext cx="6530975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defRPr/>
            </a:pPr>
            <a:r>
              <a:rPr lang="en-US" sz="4000" cap="small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28ª </a:t>
            </a:r>
            <a:r>
              <a:rPr lang="en-US" sz="4000" cap="small" dirty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REUNIÃO DA COGEF </a:t>
            </a:r>
          </a:p>
          <a:p>
            <a:pPr eaLnBrk="0" hangingPunct="0">
              <a:defRPr/>
            </a:pPr>
            <a:r>
              <a:rPr lang="pt-BR" sz="2800" dirty="0">
                <a:solidFill>
                  <a:srgbClr val="FFFF66"/>
                </a:solidFill>
              </a:rPr>
              <a:t/>
            </a:r>
            <a:br>
              <a:rPr lang="pt-BR" sz="2800" dirty="0">
                <a:solidFill>
                  <a:srgbClr val="FFFF66"/>
                </a:solidFill>
              </a:rPr>
            </a:br>
            <a:endParaRPr lang="pt-BR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ítulo 1"/>
          <p:cNvSpPr>
            <a:spLocks noGrp="1"/>
          </p:cNvSpPr>
          <p:nvPr>
            <p:ph type="title"/>
          </p:nvPr>
        </p:nvSpPr>
        <p:spPr>
          <a:xfrm>
            <a:off x="1012952" y="396431"/>
            <a:ext cx="6869113" cy="430212"/>
          </a:xfrm>
        </p:spPr>
        <p:txBody>
          <a:bodyPr/>
          <a:lstStyle/>
          <a:p>
            <a:r>
              <a:rPr lang="pt-BR" sz="2800" dirty="0" smtClean="0"/>
              <a:t>Estrutura Atual</a:t>
            </a:r>
          </a:p>
        </p:txBody>
      </p:sp>
      <p:sp>
        <p:nvSpPr>
          <p:cNvPr id="18434" name="Espaço Reservado para Conteúdo 2"/>
          <p:cNvSpPr>
            <a:spLocks noGrp="1"/>
          </p:cNvSpPr>
          <p:nvPr>
            <p:ph idx="1"/>
          </p:nvPr>
        </p:nvSpPr>
        <p:spPr>
          <a:xfrm>
            <a:off x="420688" y="1428750"/>
            <a:ext cx="8445500" cy="51466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pt-BR" sz="2800" b="1" dirty="0"/>
          </a:p>
          <a:p>
            <a:pPr>
              <a:buFont typeface="Wingdings" pitchFamily="2" charset="2"/>
              <a:buNone/>
            </a:pPr>
            <a:r>
              <a:rPr lang="pt-BR" sz="2800" b="1" dirty="0" smtClean="0"/>
              <a:t>Participantes:</a:t>
            </a:r>
          </a:p>
          <a:p>
            <a:pPr algn="just">
              <a:buFont typeface="Arial" charset="0"/>
              <a:buChar char="•"/>
            </a:pPr>
            <a:r>
              <a:rPr lang="pt-BR" sz="2800" dirty="0" err="1" smtClean="0"/>
              <a:t>Kiola</a:t>
            </a:r>
            <a:r>
              <a:rPr lang="pt-BR" sz="2800" dirty="0" smtClean="0"/>
              <a:t> Moraes Rego – MA</a:t>
            </a:r>
          </a:p>
          <a:p>
            <a:pPr algn="just">
              <a:buFont typeface="Arial" charset="0"/>
              <a:buChar char="•"/>
            </a:pPr>
            <a:r>
              <a:rPr lang="pt-BR" sz="2800" dirty="0" smtClean="0"/>
              <a:t>Iolanda Mendes – MA</a:t>
            </a:r>
          </a:p>
          <a:p>
            <a:pPr algn="just">
              <a:buFont typeface="Arial" charset="0"/>
              <a:buChar char="•"/>
            </a:pPr>
            <a:r>
              <a:rPr lang="pt-BR" sz="2800" dirty="0" smtClean="0"/>
              <a:t>Milton Cesar da Costa – RS - </a:t>
            </a:r>
            <a:r>
              <a:rPr lang="pt-BR" sz="2800" i="1" dirty="0" smtClean="0"/>
              <a:t>Coordenador</a:t>
            </a:r>
          </a:p>
          <a:p>
            <a:pPr algn="just">
              <a:buFont typeface="Arial" charset="0"/>
              <a:buChar char="•"/>
            </a:pPr>
            <a:r>
              <a:rPr lang="pt-BR" sz="2800" dirty="0" smtClean="0"/>
              <a:t>Sônia Mara Borges - TO</a:t>
            </a:r>
          </a:p>
          <a:p>
            <a:pPr marL="0" indent="0" algn="just">
              <a:buNone/>
            </a:pPr>
            <a:endParaRPr lang="pt-BR" sz="1600" dirty="0" smtClean="0"/>
          </a:p>
          <a:p>
            <a:pPr>
              <a:buFont typeface="Wingdings" pitchFamily="2" charset="2"/>
              <a:buNone/>
            </a:pPr>
            <a:endParaRPr lang="pt-BR" sz="1600" b="1" dirty="0" smtClean="0"/>
          </a:p>
          <a:p>
            <a:pPr>
              <a:buFont typeface="Wingdings" pitchFamily="2" charset="2"/>
              <a:buNone/>
            </a:pPr>
            <a:endParaRPr lang="pt-BR" sz="1600" b="1" dirty="0" smtClean="0"/>
          </a:p>
          <a:p>
            <a:pPr algn="just">
              <a:buFont typeface="Wingdings" pitchFamily="2" charset="2"/>
              <a:buNone/>
            </a:pPr>
            <a:endParaRPr lang="pt-BR" sz="1600" dirty="0" smtClean="0"/>
          </a:p>
          <a:p>
            <a:pPr>
              <a:buFont typeface="Wingdings" pitchFamily="2" charset="2"/>
              <a:buNone/>
            </a:pPr>
            <a:endParaRPr lang="pt-BR" sz="1600" b="1" dirty="0" smtClean="0"/>
          </a:p>
          <a:p>
            <a:pPr>
              <a:buFontTx/>
              <a:buChar char="-"/>
            </a:pPr>
            <a:endParaRPr lang="pt-BR" sz="1600" dirty="0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E844CE9-5784-4386-9F98-E2531C87C9C0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9260" y="428648"/>
            <a:ext cx="6440868" cy="430887"/>
          </a:xfrm>
        </p:spPr>
        <p:txBody>
          <a:bodyPr/>
          <a:lstStyle/>
          <a:p>
            <a:r>
              <a:rPr lang="pt-BR" sz="2800" dirty="0" smtClean="0"/>
              <a:t>Atividades </a:t>
            </a:r>
            <a:r>
              <a:rPr lang="pt-BR" sz="2800" dirty="0"/>
              <a:t>em </a:t>
            </a:r>
            <a:r>
              <a:rPr lang="pt-BR" sz="2800" dirty="0" smtClean="0"/>
              <a:t>Desenvolvimento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388" y="1663826"/>
            <a:ext cx="8780462" cy="4115182"/>
          </a:xfrm>
        </p:spPr>
        <p:txBody>
          <a:bodyPr/>
          <a:lstStyle/>
          <a:p>
            <a:pPr>
              <a:buFont typeface="Wingdings" pitchFamily="2" charset="2"/>
              <a:buAutoNum type="arabicPeriod"/>
            </a:pPr>
            <a:r>
              <a:rPr lang="pt-BR" sz="2400" b="1" dirty="0" smtClean="0"/>
              <a:t>Revista </a:t>
            </a:r>
            <a:r>
              <a:rPr lang="pt-BR" sz="2400" b="1" dirty="0" err="1"/>
              <a:t>Profisco</a:t>
            </a:r>
            <a:r>
              <a:rPr lang="pt-BR" sz="2400" b="1" dirty="0"/>
              <a:t> – parceria c/ ESAF:</a:t>
            </a:r>
          </a:p>
          <a:p>
            <a:pPr marL="0" indent="0">
              <a:buNone/>
            </a:pPr>
            <a:r>
              <a:rPr lang="pt-BR" sz="2000" u="sng" dirty="0" smtClean="0"/>
              <a:t>Objetivo: </a:t>
            </a:r>
            <a:r>
              <a:rPr lang="pt-BR" sz="2000" dirty="0" smtClean="0"/>
              <a:t>Produção de artigos sobre a experiência de modernização da gestão no Estado, com a utilização de recurso </a:t>
            </a:r>
            <a:r>
              <a:rPr lang="pt-BR" sz="2000" dirty="0" err="1" smtClean="0"/>
              <a:t>Profisco</a:t>
            </a:r>
            <a:r>
              <a:rPr lang="pt-BR" sz="2000" dirty="0" smtClean="0"/>
              <a:t>. Dar visibilidade, compartilhar, prestar contas.</a:t>
            </a:r>
          </a:p>
          <a:p>
            <a:pPr marL="0" indent="0">
              <a:buNone/>
            </a:pPr>
            <a:endParaRPr lang="pt-BR" sz="2000" dirty="0" smtClean="0"/>
          </a:p>
          <a:p>
            <a:pPr marL="0" indent="0">
              <a:buNone/>
            </a:pPr>
            <a:r>
              <a:rPr lang="pt-BR" sz="2000" u="sng" dirty="0" smtClean="0"/>
              <a:t>Andamento:</a:t>
            </a:r>
            <a:endParaRPr lang="pt-BR" sz="2000" u="sng" dirty="0"/>
          </a:p>
          <a:p>
            <a:pPr algn="just">
              <a:buFontTx/>
              <a:buChar char="-"/>
            </a:pPr>
            <a:r>
              <a:rPr lang="pt-BR" sz="2000" dirty="0"/>
              <a:t>Regras para </a:t>
            </a:r>
            <a:r>
              <a:rPr lang="pt-BR" sz="2000" dirty="0" smtClean="0"/>
              <a:t>publicação </a:t>
            </a:r>
            <a:r>
              <a:rPr lang="pt-BR" sz="2000" dirty="0"/>
              <a:t>na “</a:t>
            </a:r>
            <a:r>
              <a:rPr lang="pt-BR" sz="2000" i="1" dirty="0"/>
              <a:t>Revista Cadernos de Finanças Públicas</a:t>
            </a:r>
            <a:r>
              <a:rPr lang="pt-BR" sz="2000" dirty="0"/>
              <a:t>” da ESAF estão </a:t>
            </a:r>
            <a:r>
              <a:rPr lang="pt-BR" sz="2000" dirty="0" smtClean="0"/>
              <a:t>disponíveis (serão distribuídas aos Estados);</a:t>
            </a:r>
            <a:endParaRPr lang="pt-BR" sz="2000" dirty="0"/>
          </a:p>
          <a:p>
            <a:pPr algn="just">
              <a:buFontTx/>
              <a:buChar char="-"/>
            </a:pPr>
            <a:r>
              <a:rPr lang="pt-BR" sz="2000" dirty="0"/>
              <a:t>Articular com os Estados para produção dos artigos;</a:t>
            </a:r>
          </a:p>
          <a:p>
            <a:pPr algn="just">
              <a:buFontTx/>
              <a:buChar char="-"/>
            </a:pPr>
            <a:r>
              <a:rPr lang="pt-BR" sz="2000" dirty="0"/>
              <a:t>Que tipo de estímulo poderiam ter os Estados para a produção </a:t>
            </a:r>
            <a:r>
              <a:rPr lang="pt-BR" sz="2000" dirty="0" smtClean="0"/>
              <a:t>desses </a:t>
            </a:r>
            <a:r>
              <a:rPr lang="pt-BR" sz="2000" dirty="0"/>
              <a:t>artigos? 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9878401-A923-4A65-8554-69F58D58578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6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Espaço Reservado para Número de Slide 1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A9B51CC-2CC9-443E-8514-CB9B7DD4E3A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9458" name="Retângulo 2"/>
          <p:cNvSpPr>
            <a:spLocks noChangeArrowheads="1"/>
          </p:cNvSpPr>
          <p:nvPr/>
        </p:nvSpPr>
        <p:spPr bwMode="auto">
          <a:xfrm>
            <a:off x="144463" y="1397000"/>
            <a:ext cx="8815387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400" dirty="0" smtClean="0"/>
              <a:t>2</a:t>
            </a:r>
            <a:r>
              <a:rPr lang="pt-BR" sz="2400" dirty="0"/>
              <a:t>. Programa de </a:t>
            </a:r>
            <a:r>
              <a:rPr lang="pt-BR" sz="2400" dirty="0" smtClean="0"/>
              <a:t>Formação </a:t>
            </a:r>
            <a:r>
              <a:rPr lang="pt-BR" sz="2400" dirty="0"/>
              <a:t>para </a:t>
            </a:r>
            <a:r>
              <a:rPr lang="pt-BR" sz="2400" dirty="0" err="1" smtClean="0"/>
              <a:t>UCPs</a:t>
            </a:r>
            <a:r>
              <a:rPr lang="pt-BR" sz="2400" dirty="0" smtClean="0"/>
              <a:t> e </a:t>
            </a:r>
            <a:r>
              <a:rPr lang="pt-BR" sz="2400" dirty="0" err="1" smtClean="0"/>
              <a:t>UEMs</a:t>
            </a:r>
            <a:r>
              <a:rPr lang="pt-BR" sz="2400" dirty="0" smtClean="0"/>
              <a:t>:</a:t>
            </a:r>
          </a:p>
          <a:p>
            <a:pPr algn="just"/>
            <a:r>
              <a:rPr lang="pt-BR" sz="1800" b="0" u="sng" dirty="0" smtClean="0"/>
              <a:t>Objetivo: </a:t>
            </a:r>
            <a:r>
              <a:rPr lang="pt-BR" sz="1800" b="0" dirty="0" smtClean="0"/>
              <a:t>Preparar os componentes das </a:t>
            </a:r>
            <a:r>
              <a:rPr lang="pt-BR" sz="1800" b="0" dirty="0" err="1" smtClean="0"/>
              <a:t>UCPs</a:t>
            </a:r>
            <a:r>
              <a:rPr lang="pt-BR" sz="1800" b="0" dirty="0" smtClean="0"/>
              <a:t> e </a:t>
            </a:r>
            <a:r>
              <a:rPr lang="pt-BR" sz="1800" b="0" dirty="0" err="1" smtClean="0"/>
              <a:t>UEMs</a:t>
            </a:r>
            <a:r>
              <a:rPr lang="pt-BR" sz="1800" b="0" dirty="0" smtClean="0"/>
              <a:t> para atuarem como gestores de programas de modernização. Maior eficiência, redução de custos e prazos, resultados mais efetivos.</a:t>
            </a:r>
          </a:p>
          <a:p>
            <a:pPr algn="just"/>
            <a:endParaRPr lang="pt-BR" sz="1800" b="0" dirty="0" smtClean="0"/>
          </a:p>
          <a:p>
            <a:pPr algn="just"/>
            <a:r>
              <a:rPr lang="pt-BR" sz="1800" b="0" u="sng" dirty="0" smtClean="0"/>
              <a:t>Andamento:</a:t>
            </a:r>
          </a:p>
          <a:p>
            <a:r>
              <a:rPr lang="pt-BR" sz="1800" dirty="0" smtClean="0"/>
              <a:t>ESAF</a:t>
            </a:r>
            <a:r>
              <a:rPr lang="pt-BR" sz="1800" b="0" dirty="0" smtClean="0"/>
              <a:t> – Enviou projeto pedagógico para realização de algumas disciplinas do Programa de formação:</a:t>
            </a:r>
          </a:p>
          <a:p>
            <a:pPr marL="285750" indent="-285750">
              <a:buFontTx/>
              <a:buChar char="-"/>
            </a:pPr>
            <a:r>
              <a:rPr lang="pt-BR" sz="1800" b="0" dirty="0" smtClean="0"/>
              <a:t>Liderança e Essência da Gestão;</a:t>
            </a:r>
          </a:p>
          <a:p>
            <a:pPr marL="285750" indent="-285750">
              <a:buFontTx/>
              <a:buChar char="-"/>
            </a:pPr>
            <a:r>
              <a:rPr lang="pt-BR" sz="1800" b="0" dirty="0" smtClean="0"/>
              <a:t>Negociação e Cooperação;</a:t>
            </a:r>
          </a:p>
          <a:p>
            <a:pPr marL="285750" indent="-285750">
              <a:buFontTx/>
              <a:buChar char="-"/>
            </a:pPr>
            <a:r>
              <a:rPr lang="pt-BR" sz="1800" b="0" dirty="0" smtClean="0"/>
              <a:t>Gestão de Projetos;</a:t>
            </a:r>
          </a:p>
          <a:p>
            <a:pPr marL="285750" indent="-285750">
              <a:buFontTx/>
              <a:buChar char="-"/>
            </a:pPr>
            <a:r>
              <a:rPr lang="pt-BR" sz="1800" b="0" dirty="0" smtClean="0"/>
              <a:t>Desenvolvimento de Equipes;</a:t>
            </a:r>
          </a:p>
          <a:p>
            <a:pPr marL="285750" indent="-285750">
              <a:buFontTx/>
              <a:buChar char="-"/>
            </a:pPr>
            <a:r>
              <a:rPr lang="pt-BR" sz="1800" b="0" dirty="0" smtClean="0"/>
              <a:t>Gestão do Conhecimento;</a:t>
            </a:r>
            <a:endParaRPr lang="pt-BR" sz="1800" b="0" dirty="0"/>
          </a:p>
          <a:p>
            <a:r>
              <a:rPr lang="pt-BR" sz="1800" b="0" dirty="0" smtClean="0"/>
              <a:t>Proposta financeira do Gestão de Projetos: 25 alunos - custo médio R$ 610,95.</a:t>
            </a:r>
          </a:p>
          <a:p>
            <a:endParaRPr lang="pt-BR" sz="2000" b="0" dirty="0"/>
          </a:p>
          <a:p>
            <a:r>
              <a:rPr lang="pt-BR" sz="2000" dirty="0" smtClean="0"/>
              <a:t>ENAP</a:t>
            </a:r>
            <a:r>
              <a:rPr lang="pt-BR" sz="2000" b="0" dirty="0" smtClean="0"/>
              <a:t> – </a:t>
            </a:r>
            <a:r>
              <a:rPr lang="pt-BR" sz="2000" b="0" dirty="0" smtClean="0"/>
              <a:t>Gestão </a:t>
            </a:r>
            <a:r>
              <a:rPr lang="pt-BR" sz="2000" b="0" smtClean="0"/>
              <a:t>de Compras;</a:t>
            </a:r>
            <a:endParaRPr lang="pt-BR" sz="1600" b="0" dirty="0"/>
          </a:p>
          <a:p>
            <a:endParaRPr lang="pt-BR" sz="1600" b="0" dirty="0"/>
          </a:p>
        </p:txBody>
      </p:sp>
      <p:sp>
        <p:nvSpPr>
          <p:cNvPr id="19459" name="CaixaDeTexto 3"/>
          <p:cNvSpPr txBox="1">
            <a:spLocks noChangeArrowheads="1"/>
          </p:cNvSpPr>
          <p:nvPr/>
        </p:nvSpPr>
        <p:spPr bwMode="auto">
          <a:xfrm>
            <a:off x="963167" y="411163"/>
            <a:ext cx="72775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800" dirty="0">
                <a:solidFill>
                  <a:schemeClr val="bg1"/>
                </a:solidFill>
              </a:rPr>
              <a:t>Atividades em Desenvolvimento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791274" y="483513"/>
            <a:ext cx="6726237" cy="430887"/>
          </a:xfrm>
        </p:spPr>
        <p:txBody>
          <a:bodyPr/>
          <a:lstStyle/>
          <a:p>
            <a:pPr algn="ctr"/>
            <a:r>
              <a:rPr lang="pt-BR" sz="2800" dirty="0" smtClean="0"/>
              <a:t>Atividades </a:t>
            </a:r>
            <a:r>
              <a:rPr lang="pt-BR" sz="2800" dirty="0"/>
              <a:t>em Desenvolvimento</a:t>
            </a:r>
            <a:endParaRPr lang="pt-BR" sz="2800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778000"/>
            <a:ext cx="8780462" cy="37814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pt-BR" sz="2000" b="1" dirty="0"/>
              <a:t>3</a:t>
            </a:r>
            <a:r>
              <a:rPr lang="pt-BR" sz="2000" b="1" dirty="0" smtClean="0"/>
              <a:t>. Mestrado – UFT, CIAT e Universidade Externado da Colômbia:</a:t>
            </a:r>
          </a:p>
          <a:p>
            <a:pPr>
              <a:buFont typeface="Wingdings" pitchFamily="2" charset="2"/>
              <a:buNone/>
            </a:pPr>
            <a:r>
              <a:rPr lang="pt-BR" sz="2000" u="sng" dirty="0" smtClean="0"/>
              <a:t>Objetivo: </a:t>
            </a:r>
            <a:r>
              <a:rPr lang="pt-BR" sz="2000" dirty="0" smtClean="0"/>
              <a:t>Oferecer um programa de mestrado aos Estados, reconhecido pelo MEC, com metodologia EAD e foco em gestão fazendária. Elegibilidade pelo </a:t>
            </a:r>
            <a:r>
              <a:rPr lang="pt-BR" sz="2000" dirty="0" err="1" smtClean="0"/>
              <a:t>Profisco</a:t>
            </a:r>
            <a:r>
              <a:rPr lang="pt-BR" sz="2000" dirty="0" smtClean="0"/>
              <a:t>.</a:t>
            </a:r>
          </a:p>
          <a:p>
            <a:pPr>
              <a:buFont typeface="Wingdings" pitchFamily="2" charset="2"/>
              <a:buNone/>
            </a:pPr>
            <a:endParaRPr lang="pt-BR" sz="2000" dirty="0" smtClean="0"/>
          </a:p>
          <a:p>
            <a:pPr>
              <a:buFont typeface="Wingdings" pitchFamily="2" charset="2"/>
              <a:buNone/>
            </a:pPr>
            <a:r>
              <a:rPr lang="pt-BR" sz="2000" u="sng" dirty="0" smtClean="0"/>
              <a:t>Andamento: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000" dirty="0" smtClean="0"/>
              <a:t>Negociação realizada pela Sônia Mara, de Tocantins;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000" dirty="0" smtClean="0"/>
              <a:t>Plano Pedagógico fornecido pela Universidade Federal de Tocantins;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000" dirty="0" smtClean="0"/>
              <a:t>Mestrado Profissional em Gestão de Políticas Públicas, com ênfase em Gestão Fazendária;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000" dirty="0" smtClean="0"/>
              <a:t>Custo previsto por aluno R$ 22.500,00 (20 alunos) +75% se parceria com universidade estrangeira;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000" dirty="0" smtClean="0"/>
              <a:t>CIAT já está com a proposta em análise sobre parceria.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000" dirty="0" smtClean="0"/>
              <a:t>Qual o interesse real dos Estados?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sz="2000" dirty="0" smtClean="0"/>
          </a:p>
          <a:p>
            <a:pPr>
              <a:buFont typeface="Wingdings" panose="05000000000000000000" pitchFamily="2" charset="2"/>
              <a:buChar char="ü"/>
            </a:pPr>
            <a:endParaRPr lang="pt-BR" sz="2000" dirty="0"/>
          </a:p>
          <a:p>
            <a:pPr marL="0" indent="0">
              <a:buNone/>
            </a:pPr>
            <a:endParaRPr lang="pt-BR" sz="2000" b="1" dirty="0" smtClean="0"/>
          </a:p>
          <a:p>
            <a:pPr>
              <a:buFont typeface="Wingdings" pitchFamily="2" charset="2"/>
              <a:buNone/>
            </a:pPr>
            <a:endParaRPr lang="pt-BR" sz="2000" b="1" dirty="0"/>
          </a:p>
          <a:p>
            <a:pPr>
              <a:buFont typeface="Wingdings" pitchFamily="2" charset="2"/>
              <a:buNone/>
            </a:pPr>
            <a:endParaRPr lang="pt-BR" sz="2000" b="1" dirty="0" smtClean="0"/>
          </a:p>
          <a:p>
            <a:pPr>
              <a:buFont typeface="Wingdings" pitchFamily="2" charset="2"/>
              <a:buNone/>
            </a:pPr>
            <a:endParaRPr lang="pt-BR" sz="2000" b="1" dirty="0" smtClean="0"/>
          </a:p>
          <a:p>
            <a:pPr>
              <a:buFont typeface="Wingdings" pitchFamily="2" charset="2"/>
              <a:buNone/>
            </a:pPr>
            <a:r>
              <a:rPr lang="pt-BR" sz="2000" b="1" dirty="0" smtClean="0"/>
              <a:t>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168" y="144423"/>
            <a:ext cx="5559552" cy="861774"/>
          </a:xfrm>
        </p:spPr>
        <p:txBody>
          <a:bodyPr/>
          <a:lstStyle/>
          <a:p>
            <a:r>
              <a:rPr lang="pt-BR" sz="2800" dirty="0"/>
              <a:t>Atividades em Desenvolvimento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388" y="1635760"/>
            <a:ext cx="8780462" cy="4216400"/>
          </a:xfrm>
        </p:spPr>
        <p:txBody>
          <a:bodyPr/>
          <a:lstStyle/>
          <a:p>
            <a:pPr marL="0" indent="0">
              <a:buNone/>
            </a:pPr>
            <a:r>
              <a:rPr lang="pt-BR" sz="2000" dirty="0" smtClean="0"/>
              <a:t>4. </a:t>
            </a:r>
            <a:r>
              <a:rPr lang="pt-BR" sz="2400" b="1" dirty="0" smtClean="0"/>
              <a:t>Workshops COGEF 2015/16:</a:t>
            </a:r>
          </a:p>
          <a:p>
            <a:pPr marL="0" indent="0">
              <a:buNone/>
            </a:pPr>
            <a:r>
              <a:rPr lang="pt-BR" sz="2000" u="sng" dirty="0" smtClean="0"/>
              <a:t>Objetivo: </a:t>
            </a:r>
            <a:r>
              <a:rPr lang="pt-BR" sz="2000" dirty="0" smtClean="0"/>
              <a:t>Realizar eventos focados em assuntos específicos, de interesse comum de alguns Estados, para discussão mais aprofundada e voltada à contratação e/ou à execução. Aproveitar lições aprendidas, tirar dúvidas, auxiliar na tomada de decisão.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u="sng" dirty="0" smtClean="0"/>
              <a:t>Andamento: </a:t>
            </a:r>
            <a:endParaRPr lang="pt-BR" sz="2000" u="sng" dirty="0"/>
          </a:p>
          <a:p>
            <a:pPr>
              <a:buFontTx/>
              <a:buChar char="-"/>
            </a:pPr>
            <a:r>
              <a:rPr lang="pt-BR" sz="2000" dirty="0" smtClean="0"/>
              <a:t>Sugestão do próximo Workshop:  </a:t>
            </a:r>
            <a:r>
              <a:rPr lang="pt-BR" sz="2000" b="1" dirty="0" smtClean="0"/>
              <a:t>Gestão por Competências</a:t>
            </a:r>
          </a:p>
          <a:p>
            <a:pPr marL="0" indent="0">
              <a:buNone/>
            </a:pPr>
            <a:r>
              <a:rPr lang="pt-BR" sz="2000" dirty="0" smtClean="0"/>
              <a:t>      Que Estados já contrataram e quais ainda estão contratando?</a:t>
            </a:r>
          </a:p>
          <a:p>
            <a:pPr marL="0" indent="0">
              <a:buNone/>
            </a:pPr>
            <a:r>
              <a:rPr lang="pt-BR" sz="2000" dirty="0"/>
              <a:t> </a:t>
            </a:r>
            <a:r>
              <a:rPr lang="pt-BR" sz="2000" dirty="0" smtClean="0"/>
              <a:t>     Que Estados já desenvolveram e implantaram a metodologia?</a:t>
            </a:r>
          </a:p>
          <a:p>
            <a:pPr marL="0" indent="0">
              <a:buNone/>
            </a:pPr>
            <a:r>
              <a:rPr lang="pt-BR" sz="2000" dirty="0"/>
              <a:t> </a:t>
            </a:r>
            <a:r>
              <a:rPr lang="pt-BR" sz="2000" dirty="0" smtClean="0"/>
              <a:t>     Quais as dificuldades? Lições aprendidas? Utilização de sistemas?</a:t>
            </a:r>
          </a:p>
          <a:p>
            <a:pPr marL="0" indent="0">
              <a:buNone/>
            </a:pPr>
            <a:endParaRPr lang="pt-BR" sz="2000" dirty="0" smtClean="0"/>
          </a:p>
          <a:p>
            <a:pPr marL="0" indent="0">
              <a:buNone/>
            </a:pPr>
            <a:r>
              <a:rPr lang="pt-BR" sz="2400" dirty="0"/>
              <a:t> </a:t>
            </a:r>
            <a:r>
              <a:rPr lang="pt-BR" sz="2400" dirty="0" smtClean="0"/>
              <a:t>     </a:t>
            </a:r>
            <a:endParaRPr lang="pt-BR" sz="24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9878401-A923-4A65-8554-69F58D58578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5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2"/>
          <p:cNvSpPr txBox="1">
            <a:spLocks noGrp="1"/>
          </p:cNvSpPr>
          <p:nvPr/>
        </p:nvSpPr>
        <p:spPr bwMode="gray">
          <a:xfrm>
            <a:off x="8240713" y="6619875"/>
            <a:ext cx="719137" cy="165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 eaLnBrk="0" hangingPunct="0">
              <a:lnSpc>
                <a:spcPct val="80000"/>
              </a:lnSpc>
            </a:pPr>
            <a:fld id="{116035F2-7C2C-46AD-BF84-03D5F84A8442}" type="slidenum">
              <a:rPr lang="en-US" sz="1000" b="0"/>
              <a:pPr algn="r" eaLnBrk="0" hangingPunct="0">
                <a:lnSpc>
                  <a:spcPct val="80000"/>
                </a:lnSpc>
              </a:pPr>
              <a:t>7</a:t>
            </a:fld>
            <a:endParaRPr lang="en-US" sz="1000" b="0"/>
          </a:p>
        </p:txBody>
      </p:sp>
      <p:sp>
        <p:nvSpPr>
          <p:cNvPr id="4" name="CaixaDeTexto 3"/>
          <p:cNvSpPr txBox="1"/>
          <p:nvPr/>
        </p:nvSpPr>
        <p:spPr>
          <a:xfrm>
            <a:off x="1016000" y="1397000"/>
            <a:ext cx="6978650" cy="3140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r>
              <a:rPr lang="pt-BR" sz="4400" dirty="0"/>
              <a:t>      </a:t>
            </a:r>
            <a:r>
              <a:rPr lang="pt-BR" sz="4400" dirty="0">
                <a:solidFill>
                  <a:schemeClr val="accent2">
                    <a:lumMod val="50000"/>
                  </a:schemeClr>
                </a:solidFill>
              </a:rPr>
              <a:t>Obrigado !</a:t>
            </a:r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5295900" y="4978400"/>
            <a:ext cx="32004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pt-BR" dirty="0"/>
              <a:t> </a:t>
            </a:r>
            <a:r>
              <a:rPr lang="pt-BR" sz="1600" i="1" dirty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Milton Cesar da Costa</a:t>
            </a:r>
          </a:p>
          <a:p>
            <a:pPr>
              <a:spcBef>
                <a:spcPts val="0"/>
              </a:spcBef>
              <a:defRPr/>
            </a:pPr>
            <a:r>
              <a:rPr lang="pt-BR" sz="1600" i="1" dirty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 GT Capacitação/COGEF</a:t>
            </a:r>
          </a:p>
          <a:p>
            <a:pPr>
              <a:spcBef>
                <a:spcPts val="0"/>
              </a:spcBef>
              <a:defRPr/>
            </a:pPr>
            <a:r>
              <a:rPr lang="pt-BR" sz="1600" i="1" dirty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 SEFAZ/RS</a:t>
            </a:r>
          </a:p>
          <a:p>
            <a:pPr>
              <a:spcBef>
                <a:spcPts val="0"/>
              </a:spcBef>
              <a:defRPr/>
            </a:pPr>
            <a:r>
              <a:rPr lang="pt-BR" sz="1600" i="1" dirty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 Fone (51) 9991.0675</a:t>
            </a:r>
          </a:p>
          <a:p>
            <a:pPr>
              <a:spcBef>
                <a:spcPts val="0"/>
              </a:spcBef>
              <a:defRPr/>
            </a:pPr>
            <a:r>
              <a:rPr lang="pt-BR" sz="1600" i="1" dirty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miltoncc@sefaz.rs.gov.br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UBTITLE" val="1"/>
  <p:tag name="COLORSCHEME" val="ppBackground$16777215|ppForeground$0|ppShadow$8421504|ppTitle$102|ppFill$15129023|ppAccent1$13415296|ppAccent2$11766848|ppAccent3$10053120|ExtraColor$14540253|ExtraColor$11711154|ExtraColor$6250335|ExtraColor$6737151|ExtraColor$39423|ExtraColor$13260|ExtraColor$3355545|ExtraColor$52326|"/>
  <p:tag name="THINKCELLUNDODONOTDELETE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26.03.2006 17:56:5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UnitofMeasure"/>
  <p:tag name="DATE" val="26.03.2006 17:56:5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tamp"/>
  <p:tag name="DATE" val="26.03.2006 17:56:5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tpConnector"/>
  <p:tag name="DATE" val="26.03.2006 17:56:5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tpConnector"/>
  <p:tag name="DATE" val="26.03.2006 17:56:5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MDgffkzs0yFlkmZHdX9U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BNUTdCKLUK.8EdwFWoKKA"/>
</p:tagLst>
</file>

<file path=ppt/theme/theme1.xml><?xml version="1.0" encoding="utf-8"?>
<a:theme xmlns:a="http://schemas.openxmlformats.org/drawingml/2006/main" name="Blank">
  <a:themeElements>
    <a:clrScheme name="">
      <a:dk1>
        <a:srgbClr val="000000"/>
      </a:dk1>
      <a:lt1>
        <a:srgbClr val="FFFFFF"/>
      </a:lt1>
      <a:dk2>
        <a:srgbClr val="660000"/>
      </a:dk2>
      <a:lt2>
        <a:srgbClr val="808080"/>
      </a:lt2>
      <a:accent1>
        <a:srgbClr val="BFD9E6"/>
      </a:accent1>
      <a:accent2>
        <a:srgbClr val="80B3CC"/>
      </a:accent2>
      <a:accent3>
        <a:srgbClr val="FFFFFF"/>
      </a:accent3>
      <a:accent4>
        <a:srgbClr val="000000"/>
      </a:accent4>
      <a:accent5>
        <a:srgbClr val="DCE9F0"/>
      </a:accent5>
      <a:accent6>
        <a:srgbClr val="73A2B9"/>
      </a:accent6>
      <a:hlink>
        <a:srgbClr val="408CB3"/>
      </a:hlink>
      <a:folHlink>
        <a:srgbClr val="006699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72000" rIns="72000" bIns="7200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100000"/>
          <a:buFont typeface="Wingdings" pitchFamily="2" charset="2"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72000" rIns="72000" bIns="7200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100000"/>
          <a:buFont typeface="Wingdings" pitchFamily="2" charset="2"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FFFFFF"/>
        </a:dk2>
        <a:lt2>
          <a:srgbClr val="999999"/>
        </a:lt2>
        <a:accent1>
          <a:srgbClr val="D6EBF6"/>
        </a:accent1>
        <a:accent2>
          <a:srgbClr val="83C2E5"/>
        </a:accent2>
        <a:accent3>
          <a:srgbClr val="FFFFFF"/>
        </a:accent3>
        <a:accent4>
          <a:srgbClr val="000000"/>
        </a:accent4>
        <a:accent5>
          <a:srgbClr val="E8F3FA"/>
        </a:accent5>
        <a:accent6>
          <a:srgbClr val="76B0CF"/>
        </a:accent6>
        <a:hlink>
          <a:srgbClr val="288FC8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16334</TotalTime>
  <Words>467</Words>
  <Application>Microsoft Office PowerPoint</Application>
  <PresentationFormat>Apresentação na tela (4:3)</PresentationFormat>
  <Paragraphs>86</Paragraphs>
  <Slides>7</Slides>
  <Notes>2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Arial Rounded MT Bold</vt:lpstr>
      <vt:lpstr>Wingdings</vt:lpstr>
      <vt:lpstr>Blank</vt:lpstr>
      <vt:lpstr>think-cell Slide</vt:lpstr>
      <vt:lpstr> GT CAPACITAÇÃO</vt:lpstr>
      <vt:lpstr>Estrutura Atual</vt:lpstr>
      <vt:lpstr>Atividades em Desenvolvimento</vt:lpstr>
      <vt:lpstr>Apresentação do PowerPoint</vt:lpstr>
      <vt:lpstr>Atividades em Desenvolvimento</vt:lpstr>
      <vt:lpstr>Atividades em Desenvolvimento</vt:lpstr>
      <vt:lpstr>Apresentação do PowerPoint</vt:lpstr>
    </vt:vector>
  </TitlesOfParts>
  <Company>Accenture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Modernização das Secretarias de Fazenda Funções Financeiras e Tributárias</dc:title>
  <dc:creator>leonardo.paolucci</dc:creator>
  <cp:lastModifiedBy>Milton Cesar da Costa</cp:lastModifiedBy>
  <cp:revision>183</cp:revision>
  <cp:lastPrinted>2000-08-10T20:43:38Z</cp:lastPrinted>
  <dcterms:created xsi:type="dcterms:W3CDTF">2010-11-12T18:31:08Z</dcterms:created>
  <dcterms:modified xsi:type="dcterms:W3CDTF">2015-09-11T17:17:11Z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QptVersion">
    <vt:i4>507</vt:i4>
  </property>
  <property fmtid="{D5CDD505-2E9C-101B-9397-08002B2CF9AE}" pid="3" name="QptDesign">
    <vt:i4>2</vt:i4>
  </property>
  <property fmtid="{D5CDD505-2E9C-101B-9397-08002B2CF9AE}" pid="4" name="QptPageSize">
    <vt:i4>1</vt:i4>
  </property>
  <property fmtid="{D5CDD505-2E9C-101B-9397-08002B2CF9AE}" pid="5" name="QptColorScheme">
    <vt:lpwstr>Default</vt:lpwstr>
  </property>
</Properties>
</file>