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sldIdLst>
    <p:sldId id="257" r:id="rId3"/>
    <p:sldId id="258" r:id="rId4"/>
    <p:sldId id="269" r:id="rId5"/>
    <p:sldId id="271" r:id="rId6"/>
    <p:sldId id="272" r:id="rId7"/>
    <p:sldId id="262" r:id="rId8"/>
    <p:sldId id="261" r:id="rId9"/>
    <p:sldId id="263" r:id="rId10"/>
    <p:sldId id="274" r:id="rId11"/>
    <p:sldId id="264" r:id="rId12"/>
    <p:sldId id="283" r:id="rId13"/>
    <p:sldId id="265" r:id="rId14"/>
    <p:sldId id="266" r:id="rId15"/>
    <p:sldId id="267" r:id="rId16"/>
    <p:sldId id="268" r:id="rId17"/>
    <p:sldId id="259" r:id="rId18"/>
    <p:sldId id="260" r:id="rId19"/>
    <p:sldId id="275" r:id="rId20"/>
    <p:sldId id="276" r:id="rId21"/>
    <p:sldId id="277" r:id="rId22"/>
    <p:sldId id="284" r:id="rId23"/>
    <p:sldId id="281" r:id="rId24"/>
    <p:sldId id="282" r:id="rId25"/>
    <p:sldId id="280" r:id="rId26"/>
    <p:sldId id="278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55" autoAdjust="0"/>
    <p:restoredTop sz="94660" autoAdjust="0"/>
  </p:normalViewPr>
  <p:slideViewPr>
    <p:cSldViewPr>
      <p:cViewPr varScale="1">
        <p:scale>
          <a:sx n="74" d="100"/>
          <a:sy n="74" d="100"/>
        </p:scale>
        <p:origin x="62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6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03817-228C-49E8-ACEA-DB11BC79B043}" type="datetimeFigureOut">
              <a:rPr lang="pt-BR" smtClean="0"/>
              <a:t>11/09/2015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1A4B9-914B-47B2-80E8-B69B012DE2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0290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173269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965863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880464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527649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527649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5276499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5276499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5276499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5276499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5276499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527649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6150131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527649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549424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973716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051673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ChangeArrowheads="1"/>
          </p:cNvSpPr>
          <p:nvPr/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0" tIns="46031" rIns="92060" bIns="4603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>
                <a:latin typeface="Arial" charset="0"/>
              </a:rPr>
              <a:t>gefin</a:t>
            </a:r>
          </a:p>
        </p:txBody>
      </p:sp>
      <p:sp>
        <p:nvSpPr>
          <p:cNvPr id="2201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19513"/>
          </a:xfrm>
          <a:ln w="12700" cap="flat"/>
        </p:spPr>
      </p:sp>
      <p:sp>
        <p:nvSpPr>
          <p:cNvPr id="2201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0" tIns="46031" rIns="92060" bIns="46031"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508385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185995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185995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430865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67BB3-F643-4A95-8DEC-7D50D26E3D94}" type="datetimeFigureOut">
              <a:rPr lang="pt-BR" smtClean="0"/>
              <a:t>11/09/2015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8B22-A751-4518-BA22-DED04CDE57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9078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67BB3-F643-4A95-8DEC-7D50D26E3D94}" type="datetimeFigureOut">
              <a:rPr lang="pt-BR" smtClean="0"/>
              <a:t>11/09/2015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8B22-A751-4518-BA22-DED04CDE57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1157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67BB3-F643-4A95-8DEC-7D50D26E3D94}" type="datetimeFigureOut">
              <a:rPr lang="pt-BR" smtClean="0"/>
              <a:t>11/09/2015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8B22-A751-4518-BA22-DED04CDE57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3637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2"/>
          <p:cNvGraphicFramePr>
            <a:graphicFrameLocks noChangeAspect="1"/>
          </p:cNvGraphicFramePr>
          <p:nvPr/>
        </p:nvGraphicFramePr>
        <p:xfrm>
          <a:off x="3306763" y="493713"/>
          <a:ext cx="2406650" cy="190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Bitmap Image" r:id="rId3" imgW="3362794" imgH="2657846" progId="Paint.Picture">
                  <p:embed/>
                </p:oleObj>
              </mc:Choice>
              <mc:Fallback>
                <p:oleObj name="Bitmap Image" r:id="rId3" imgW="3362794" imgH="265784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6763" y="493713"/>
                        <a:ext cx="2406650" cy="190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3" descr="barr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1263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57733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2"/>
          <p:cNvGraphicFramePr>
            <a:graphicFrameLocks noChangeAspect="1"/>
          </p:cNvGraphicFramePr>
          <p:nvPr/>
        </p:nvGraphicFramePr>
        <p:xfrm>
          <a:off x="3306763" y="493713"/>
          <a:ext cx="2406650" cy="190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Bitmap Image" r:id="rId3" imgW="3362794" imgH="2657846" progId="Paint.Picture">
                  <p:embed/>
                </p:oleObj>
              </mc:Choice>
              <mc:Fallback>
                <p:oleObj name="Bitmap Image" r:id="rId3" imgW="3362794" imgH="265784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6763" y="493713"/>
                        <a:ext cx="2406650" cy="190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3" descr="barr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1263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27790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bar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1263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1" b="43475"/>
          <a:stretch>
            <a:fillRect/>
          </a:stretch>
        </p:blipFill>
        <p:spPr bwMode="auto">
          <a:xfrm>
            <a:off x="-1588" y="0"/>
            <a:ext cx="8412163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 preferRelativeResize="0"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7" t="-10738"/>
          <a:stretch>
            <a:fillRect/>
          </a:stretch>
        </p:blipFill>
        <p:spPr bwMode="auto">
          <a:xfrm>
            <a:off x="1588" y="611188"/>
            <a:ext cx="7689850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22"/>
          <p:cNvGraphicFramePr>
            <a:graphicFrameLocks noChangeAspect="1"/>
          </p:cNvGraphicFramePr>
          <p:nvPr/>
        </p:nvGraphicFramePr>
        <p:xfrm>
          <a:off x="8108950" y="55563"/>
          <a:ext cx="99060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Bitmap Image" r:id="rId6" imgW="3362794" imgH="2657846" progId="Paint.Picture">
                  <p:embed/>
                </p:oleObj>
              </mc:Choice>
              <mc:Fallback>
                <p:oleObj name="Bitmap Image" r:id="rId6" imgW="3362794" imgH="265784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8950" y="55563"/>
                        <a:ext cx="990600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8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Página </a:t>
            </a:r>
            <a:fld id="{6955C53C-DEBD-4068-8B45-B04783D75FB7}" type="slidenum">
              <a:rPr lang="pt-BR" noProof="1"/>
              <a:pPr>
                <a:defRPr/>
              </a:pPr>
              <a:t>‹nº›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1339004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bar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1263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1" b="43475"/>
          <a:stretch>
            <a:fillRect/>
          </a:stretch>
        </p:blipFill>
        <p:spPr bwMode="auto">
          <a:xfrm>
            <a:off x="-1588" y="0"/>
            <a:ext cx="8412163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 preferRelativeResize="0"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7" t="-10738"/>
          <a:stretch>
            <a:fillRect/>
          </a:stretch>
        </p:blipFill>
        <p:spPr bwMode="auto">
          <a:xfrm>
            <a:off x="1588" y="611188"/>
            <a:ext cx="7689850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22"/>
          <p:cNvGraphicFramePr>
            <a:graphicFrameLocks noChangeAspect="1"/>
          </p:cNvGraphicFramePr>
          <p:nvPr/>
        </p:nvGraphicFramePr>
        <p:xfrm>
          <a:off x="8108950" y="55563"/>
          <a:ext cx="99060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Bitmap Image" r:id="rId6" imgW="3362794" imgH="2657846" progId="Paint.Picture">
                  <p:embed/>
                </p:oleObj>
              </mc:Choice>
              <mc:Fallback>
                <p:oleObj name="Bitmap Image" r:id="rId6" imgW="3362794" imgH="265784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8950" y="55563"/>
                        <a:ext cx="990600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Página </a:t>
            </a:r>
            <a:fld id="{9DCD8F02-8E32-4EE5-9113-E7C26335F6F8}" type="slidenum">
              <a:rPr lang="pt-BR" noProof="1"/>
              <a:pPr>
                <a:defRPr/>
              </a:pPr>
              <a:t>‹nº›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254080131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3" descr="bar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1263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1" b="43475"/>
          <a:stretch>
            <a:fillRect/>
          </a:stretch>
        </p:blipFill>
        <p:spPr bwMode="auto">
          <a:xfrm>
            <a:off x="-1588" y="0"/>
            <a:ext cx="8412163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 preferRelativeResize="0"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7" t="-10738"/>
          <a:stretch>
            <a:fillRect/>
          </a:stretch>
        </p:blipFill>
        <p:spPr bwMode="auto">
          <a:xfrm>
            <a:off x="1588" y="611188"/>
            <a:ext cx="7689850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22"/>
          <p:cNvGraphicFramePr>
            <a:graphicFrameLocks noChangeAspect="1"/>
          </p:cNvGraphicFramePr>
          <p:nvPr/>
        </p:nvGraphicFramePr>
        <p:xfrm>
          <a:off x="8108950" y="55563"/>
          <a:ext cx="99060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Bitmap Image" r:id="rId6" imgW="3362794" imgH="2657846" progId="Paint.Picture">
                  <p:embed/>
                </p:oleObj>
              </mc:Choice>
              <mc:Fallback>
                <p:oleObj name="Bitmap Image" r:id="rId6" imgW="3362794" imgH="265784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8950" y="55563"/>
                        <a:ext cx="990600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11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Página </a:t>
            </a:r>
            <a:fld id="{E8887F10-AFFF-4A70-81C9-14F96B84E86F}" type="slidenum">
              <a:rPr lang="pt-BR" noProof="1"/>
              <a:pPr>
                <a:defRPr/>
              </a:pPr>
              <a:t>‹nº›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287224487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3" descr="bar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1263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1" b="43475"/>
          <a:stretch>
            <a:fillRect/>
          </a:stretch>
        </p:blipFill>
        <p:spPr bwMode="auto">
          <a:xfrm>
            <a:off x="-1588" y="0"/>
            <a:ext cx="8412163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 preferRelativeResize="0"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7" t="-10738"/>
          <a:stretch>
            <a:fillRect/>
          </a:stretch>
        </p:blipFill>
        <p:spPr bwMode="auto">
          <a:xfrm>
            <a:off x="1588" y="611188"/>
            <a:ext cx="7689850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22"/>
          <p:cNvGraphicFramePr>
            <a:graphicFrameLocks noChangeAspect="1"/>
          </p:cNvGraphicFramePr>
          <p:nvPr/>
        </p:nvGraphicFramePr>
        <p:xfrm>
          <a:off x="8108950" y="55563"/>
          <a:ext cx="99060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Bitmap Image" r:id="rId6" imgW="3362794" imgH="2657846" progId="Paint.Picture">
                  <p:embed/>
                </p:oleObj>
              </mc:Choice>
              <mc:Fallback>
                <p:oleObj name="Bitmap Image" r:id="rId6" imgW="3362794" imgH="265784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8950" y="55563"/>
                        <a:ext cx="990600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7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Página </a:t>
            </a:r>
            <a:fld id="{88E35EB0-F7D6-4F30-B233-72B533766E1A}" type="slidenum">
              <a:rPr lang="pt-BR" noProof="1"/>
              <a:pPr>
                <a:defRPr/>
              </a:pPr>
              <a:t>‹nº›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647047996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3" descr="bar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1263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1" b="43475"/>
          <a:stretch>
            <a:fillRect/>
          </a:stretch>
        </p:blipFill>
        <p:spPr bwMode="auto">
          <a:xfrm>
            <a:off x="-1588" y="0"/>
            <a:ext cx="8412163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 preferRelativeResize="0"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7" t="-10738"/>
          <a:stretch>
            <a:fillRect/>
          </a:stretch>
        </p:blipFill>
        <p:spPr bwMode="auto">
          <a:xfrm>
            <a:off x="1588" y="611188"/>
            <a:ext cx="7689850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22"/>
          <p:cNvGraphicFramePr>
            <a:graphicFrameLocks noChangeAspect="1"/>
          </p:cNvGraphicFramePr>
          <p:nvPr/>
        </p:nvGraphicFramePr>
        <p:xfrm>
          <a:off x="8108950" y="55563"/>
          <a:ext cx="99060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" name="Bitmap Image" r:id="rId6" imgW="3362794" imgH="2657846" progId="Paint.Picture">
                  <p:embed/>
                </p:oleObj>
              </mc:Choice>
              <mc:Fallback>
                <p:oleObj name="Bitmap Image" r:id="rId6" imgW="3362794" imgH="265784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8950" y="55563"/>
                        <a:ext cx="990600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Página </a:t>
            </a:r>
            <a:fld id="{DEC5CD1A-18ED-4132-A046-9DA677B6B827}" type="slidenum">
              <a:rPr lang="pt-BR" noProof="1"/>
              <a:pPr>
                <a:defRPr/>
              </a:pPr>
              <a:t>‹nº›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63733402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3" descr="bar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1263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1" b="43475"/>
          <a:stretch>
            <a:fillRect/>
          </a:stretch>
        </p:blipFill>
        <p:spPr bwMode="auto">
          <a:xfrm>
            <a:off x="-1588" y="0"/>
            <a:ext cx="8412163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 preferRelativeResize="0"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7" t="-10738"/>
          <a:stretch>
            <a:fillRect/>
          </a:stretch>
        </p:blipFill>
        <p:spPr bwMode="auto">
          <a:xfrm>
            <a:off x="1588" y="611188"/>
            <a:ext cx="7689850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22"/>
          <p:cNvGraphicFramePr>
            <a:graphicFrameLocks noChangeAspect="1"/>
          </p:cNvGraphicFramePr>
          <p:nvPr/>
        </p:nvGraphicFramePr>
        <p:xfrm>
          <a:off x="8108950" y="55563"/>
          <a:ext cx="99060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" name="Bitmap Image" r:id="rId6" imgW="3362794" imgH="2657846" progId="Paint.Picture">
                  <p:embed/>
                </p:oleObj>
              </mc:Choice>
              <mc:Fallback>
                <p:oleObj name="Bitmap Image" r:id="rId6" imgW="3362794" imgH="265784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8950" y="55563"/>
                        <a:ext cx="990600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Página </a:t>
            </a:r>
            <a:fld id="{9913013A-AEC2-4ACE-AA77-A6BE809B58D4}" type="slidenum">
              <a:rPr lang="pt-BR" noProof="1"/>
              <a:pPr>
                <a:defRPr/>
              </a:pPr>
              <a:t>‹nº›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173445572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67BB3-F643-4A95-8DEC-7D50D26E3D94}" type="datetimeFigureOut">
              <a:rPr lang="pt-BR" smtClean="0"/>
              <a:t>11/09/2015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8B22-A751-4518-BA22-DED04CDE57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1842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bar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1263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1" b="43475"/>
          <a:stretch>
            <a:fillRect/>
          </a:stretch>
        </p:blipFill>
        <p:spPr bwMode="auto">
          <a:xfrm>
            <a:off x="-1588" y="0"/>
            <a:ext cx="8412163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 preferRelativeResize="0"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7" t="-10738"/>
          <a:stretch>
            <a:fillRect/>
          </a:stretch>
        </p:blipFill>
        <p:spPr bwMode="auto">
          <a:xfrm>
            <a:off x="1588" y="611188"/>
            <a:ext cx="7689850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22"/>
          <p:cNvGraphicFramePr>
            <a:graphicFrameLocks noChangeAspect="1"/>
          </p:cNvGraphicFramePr>
          <p:nvPr/>
        </p:nvGraphicFramePr>
        <p:xfrm>
          <a:off x="8108950" y="55563"/>
          <a:ext cx="99060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" name="Bitmap Image" r:id="rId6" imgW="3362794" imgH="2657846" progId="Paint.Picture">
                  <p:embed/>
                </p:oleObj>
              </mc:Choice>
              <mc:Fallback>
                <p:oleObj name="Bitmap Image" r:id="rId6" imgW="3362794" imgH="265784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8950" y="55563"/>
                        <a:ext cx="990600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8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Página </a:t>
            </a:r>
            <a:fld id="{F1061C91-17D4-4B78-81F3-098ABFDE9311}" type="slidenum">
              <a:rPr lang="pt-BR" noProof="1"/>
              <a:pPr>
                <a:defRPr/>
              </a:pPr>
              <a:t>‹nº›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4184017178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bar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1263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1" b="43475"/>
          <a:stretch>
            <a:fillRect/>
          </a:stretch>
        </p:blipFill>
        <p:spPr bwMode="auto">
          <a:xfrm>
            <a:off x="-1588" y="0"/>
            <a:ext cx="8412163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 preferRelativeResize="0"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7" t="-10738"/>
          <a:stretch>
            <a:fillRect/>
          </a:stretch>
        </p:blipFill>
        <p:spPr bwMode="auto">
          <a:xfrm>
            <a:off x="1588" y="611188"/>
            <a:ext cx="7689850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22"/>
          <p:cNvGraphicFramePr>
            <a:graphicFrameLocks noChangeAspect="1"/>
          </p:cNvGraphicFramePr>
          <p:nvPr/>
        </p:nvGraphicFramePr>
        <p:xfrm>
          <a:off x="8108950" y="55563"/>
          <a:ext cx="99060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7" name="Bitmap Image" r:id="rId6" imgW="3362794" imgH="2657846" progId="Paint.Picture">
                  <p:embed/>
                </p:oleObj>
              </mc:Choice>
              <mc:Fallback>
                <p:oleObj name="Bitmap Image" r:id="rId6" imgW="3362794" imgH="265784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8950" y="55563"/>
                        <a:ext cx="990600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24650" y="0"/>
            <a:ext cx="2163763" cy="60213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343650" cy="602138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8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Página </a:t>
            </a:r>
            <a:fld id="{EDBB0109-EE59-4924-933B-F8B76EE285B5}" type="slidenum">
              <a:rPr lang="pt-BR" noProof="1"/>
              <a:pPr>
                <a:defRPr/>
              </a:pPr>
              <a:t>‹nº›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227739083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67BB3-F643-4A95-8DEC-7D50D26E3D94}" type="datetimeFigureOut">
              <a:rPr lang="pt-BR" smtClean="0"/>
              <a:t>11/09/2015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8B22-A751-4518-BA22-DED04CDE57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065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67BB3-F643-4A95-8DEC-7D50D26E3D94}" type="datetimeFigureOut">
              <a:rPr lang="pt-BR" smtClean="0"/>
              <a:t>11/09/2015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8B22-A751-4518-BA22-DED04CDE57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6129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67BB3-F643-4A95-8DEC-7D50D26E3D94}" type="datetimeFigureOut">
              <a:rPr lang="pt-BR" smtClean="0"/>
              <a:t>11/09/2015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8B22-A751-4518-BA22-DED04CDE57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0500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67BB3-F643-4A95-8DEC-7D50D26E3D94}" type="datetimeFigureOut">
              <a:rPr lang="pt-BR" smtClean="0"/>
              <a:t>11/09/2015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8B22-A751-4518-BA22-DED04CDE57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7578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67BB3-F643-4A95-8DEC-7D50D26E3D94}" type="datetimeFigureOut">
              <a:rPr lang="pt-BR" smtClean="0"/>
              <a:t>11/09/2015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8B22-A751-4518-BA22-DED04CDE57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1375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67BB3-F643-4A95-8DEC-7D50D26E3D94}" type="datetimeFigureOut">
              <a:rPr lang="pt-BR" smtClean="0"/>
              <a:t>11/09/2015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8B22-A751-4518-BA22-DED04CDE57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8257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67BB3-F643-4A95-8DEC-7D50D26E3D94}" type="datetimeFigureOut">
              <a:rPr lang="pt-BR" smtClean="0"/>
              <a:t>11/09/2015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8B22-A751-4518-BA22-DED04CDE57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0794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2.png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vmlDrawing" Target="../drawings/vmlDrawing2.vml"/><Relationship Id="rId5" Type="http://schemas.openxmlformats.org/officeDocument/2006/relationships/slideLayout" Target="../slideLayouts/slideLayout17.xml"/><Relationship Id="rId15" Type="http://schemas.openxmlformats.org/officeDocument/2006/relationships/oleObject" Target="../embeddings/oleObject2.bin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67BB3-F643-4A95-8DEC-7D50D26E3D94}" type="datetimeFigureOut">
              <a:rPr lang="pt-BR" smtClean="0"/>
              <a:t>11/09/2015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38B22-A751-4518-BA22-DED04CDE57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917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barr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1263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/>
          <p:cNvPicPr>
            <a:picLocks noChangeAspect="1" noChangeArrowheads="1"/>
          </p:cNvPicPr>
          <p:nvPr/>
        </p:nvPicPr>
        <p:blipFill>
          <a:blip r:embed="rId1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1" b="43475"/>
          <a:stretch>
            <a:fillRect/>
          </a:stretch>
        </p:blipFill>
        <p:spPr bwMode="auto">
          <a:xfrm>
            <a:off x="-1588" y="0"/>
            <a:ext cx="8412163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739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Título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4475" y="852488"/>
            <a:ext cx="8643938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Subtítulo</a:t>
            </a:r>
          </a:p>
        </p:txBody>
      </p:sp>
      <p:pic>
        <p:nvPicPr>
          <p:cNvPr id="1030" name="Picture 10"/>
          <p:cNvPicPr preferRelativeResize="0">
            <a:picLocks noChangeAspect="1" noChangeArrowheads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7" t="-10738"/>
          <a:stretch>
            <a:fillRect/>
          </a:stretch>
        </p:blipFill>
        <p:spPr bwMode="auto">
          <a:xfrm>
            <a:off x="1588" y="611188"/>
            <a:ext cx="7689850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15238" y="6486525"/>
            <a:ext cx="1439862" cy="2968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20000"/>
              </a:lnSpc>
              <a:defRPr sz="1200" i="1">
                <a:solidFill>
                  <a:srgbClr val="0F4C0E"/>
                </a:solidFill>
                <a:latin typeface="Arial Black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/>
              <a:t>Página </a:t>
            </a:r>
            <a:fld id="{88EF7ABF-ED89-4D38-8814-C12A89CA246F}" type="slidenum">
              <a:rPr noProof="1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noProof="1"/>
          </a:p>
        </p:txBody>
      </p:sp>
      <p:graphicFrame>
        <p:nvGraphicFramePr>
          <p:cNvPr id="1032" name="Object 22"/>
          <p:cNvGraphicFramePr>
            <a:graphicFrameLocks noChangeAspect="1"/>
          </p:cNvGraphicFramePr>
          <p:nvPr/>
        </p:nvGraphicFramePr>
        <p:xfrm>
          <a:off x="8108950" y="55563"/>
          <a:ext cx="99060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Bitmap Image" r:id="rId15" imgW="3362794" imgH="2657846" progId="Paint.Picture">
                  <p:embed/>
                </p:oleObj>
              </mc:Choice>
              <mc:Fallback>
                <p:oleObj name="Bitmap Image" r:id="rId15" imgW="3362794" imgH="265784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8950" y="55563"/>
                        <a:ext cx="990600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31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ransition spd="med"/>
  <p:hf hdr="0" ftr="0" dt="0"/>
  <p:txStyles>
    <p:titleStyle>
      <a:lvl1pPr algn="l" rtl="0" eaLnBrk="1" fontAlgn="base" hangingPunct="1">
        <a:spcBef>
          <a:spcPct val="2000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2000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2000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2000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2000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2000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2000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2000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2000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7938" indent="-7938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2"/>
          </a:solidFill>
          <a:latin typeface="+mn-lt"/>
          <a:ea typeface="+mn-ea"/>
          <a:cs typeface="+mn-cs"/>
        </a:defRPr>
      </a:lvl1pPr>
      <a:lvl2pPr marL="484188" indent="-28575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60000"/>
        <a:buBlip>
          <a:blip r:embed="rId17"/>
        </a:buBlip>
        <a:defRPr sz="2400" b="1">
          <a:solidFill>
            <a:schemeClr val="tx1"/>
          </a:solidFill>
          <a:latin typeface="+mn-lt"/>
        </a:defRPr>
      </a:lvl2pPr>
      <a:lvl3pPr marL="903288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70000"/>
        <a:buFont typeface="Wingdings 2" pitchFamily="18" charset="2"/>
        <a:buChar char="®"/>
        <a:defRPr sz="2400">
          <a:solidFill>
            <a:schemeClr val="tx1"/>
          </a:solidFill>
          <a:latin typeface="+mn-lt"/>
        </a:defRPr>
      </a:lvl3pPr>
      <a:lvl4pPr marL="1322388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70000"/>
        <a:buChar char="•"/>
        <a:defRPr sz="2000">
          <a:solidFill>
            <a:schemeClr val="tx1"/>
          </a:solidFill>
          <a:latin typeface="Times New Roman" pitchFamily="18" charset="0"/>
        </a:defRPr>
      </a:lvl4pPr>
      <a:lvl5pPr marL="1741488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70000"/>
        <a:buChar char="o"/>
        <a:defRPr sz="2000">
          <a:solidFill>
            <a:schemeClr val="tx1"/>
          </a:solidFill>
          <a:latin typeface="Times New Roman" pitchFamily="18" charset="0"/>
        </a:defRPr>
      </a:lvl5pPr>
      <a:lvl6pPr marL="2198688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70000"/>
        <a:buChar char="o"/>
        <a:defRPr sz="2000">
          <a:solidFill>
            <a:schemeClr val="tx1"/>
          </a:solidFill>
          <a:latin typeface="Times New Roman" pitchFamily="18" charset="0"/>
        </a:defRPr>
      </a:lvl6pPr>
      <a:lvl7pPr marL="2655888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70000"/>
        <a:buChar char="o"/>
        <a:defRPr sz="2000">
          <a:solidFill>
            <a:schemeClr val="tx1"/>
          </a:solidFill>
          <a:latin typeface="Times New Roman" pitchFamily="18" charset="0"/>
        </a:defRPr>
      </a:lvl7pPr>
      <a:lvl8pPr marL="3113088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70000"/>
        <a:buChar char="o"/>
        <a:defRPr sz="2000">
          <a:solidFill>
            <a:schemeClr val="tx1"/>
          </a:solidFill>
          <a:latin typeface="Times New Roman" pitchFamily="18" charset="0"/>
        </a:defRPr>
      </a:lvl8pPr>
      <a:lvl9pPr marL="3570288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70000"/>
        <a:buChar char="o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COGEF\N&#250;meros.xlsx!Plan1!%5bN&#250;meros.xlsx%5dPlan1%20Gr&#225;fico%201" TargetMode="Externa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COGEF\N&#250;meros.xlsx!Plan1!%5bN&#250;meros.xlsx%5dPlan1%20Gr&#225;fico%202" TargetMode="Externa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8825" y="2492375"/>
            <a:ext cx="7866063" cy="5670550"/>
          </a:xfrm>
        </p:spPr>
        <p:txBody>
          <a:bodyPr/>
          <a:lstStyle/>
          <a:p>
            <a:pPr algn="ctr">
              <a:buFontTx/>
              <a:buNone/>
            </a:pPr>
            <a:r>
              <a:rPr lang="pt-BR" altLang="pt-BR" dirty="0" smtClean="0">
                <a:solidFill>
                  <a:srgbClr val="003366"/>
                </a:solidFill>
              </a:rPr>
              <a:t>28ª REUNIÃO DA COGEF </a:t>
            </a:r>
          </a:p>
          <a:p>
            <a:pPr algn="just">
              <a:buFontTx/>
              <a:buNone/>
            </a:pPr>
            <a:r>
              <a:rPr lang="pt-BR" b="1" dirty="0" smtClean="0"/>
              <a:t>	</a:t>
            </a:r>
            <a:r>
              <a:rPr lang="pt-BR" b="1" dirty="0"/>
              <a:t>Gestão de Convênios – Transferências Voluntárias de SC</a:t>
            </a:r>
            <a:endParaRPr lang="pt-BR" altLang="pt-BR" dirty="0" smtClean="0">
              <a:solidFill>
                <a:srgbClr val="FF0000"/>
              </a:solidFill>
            </a:endParaRPr>
          </a:p>
          <a:p>
            <a:pPr algn="just">
              <a:buFontTx/>
              <a:buNone/>
            </a:pPr>
            <a:r>
              <a:rPr lang="pt-BR" altLang="pt-BR" dirty="0" smtClean="0">
                <a:solidFill>
                  <a:srgbClr val="FF0000"/>
                </a:solidFill>
              </a:rPr>
              <a:t>	(Convênios e Contratos de Apoio Financeiro)</a:t>
            </a:r>
            <a:endParaRPr lang="pt-BR" altLang="pt-BR" dirty="0" smtClean="0">
              <a:solidFill>
                <a:srgbClr val="003366"/>
              </a:solidFill>
            </a:endParaRPr>
          </a:p>
          <a:p>
            <a:pPr algn="ctr">
              <a:buFontTx/>
              <a:buNone/>
            </a:pPr>
            <a:endParaRPr lang="pt-BR" altLang="pt-BR" sz="900" dirty="0" smtClean="0">
              <a:solidFill>
                <a:srgbClr val="003366"/>
              </a:solidFill>
            </a:endParaRPr>
          </a:p>
          <a:p>
            <a:pPr>
              <a:buFontTx/>
              <a:buNone/>
            </a:pPr>
            <a:endParaRPr lang="pt-BR" altLang="pt-BR" sz="900" dirty="0" smtClean="0">
              <a:solidFill>
                <a:srgbClr val="003366"/>
              </a:solidFill>
            </a:endParaRPr>
          </a:p>
          <a:p>
            <a:pPr>
              <a:buFontTx/>
              <a:buNone/>
            </a:pPr>
            <a:endParaRPr lang="pt-BR" altLang="pt-BR" sz="900" dirty="0" smtClean="0">
              <a:solidFill>
                <a:srgbClr val="003366"/>
              </a:solidFill>
            </a:endParaRPr>
          </a:p>
          <a:p>
            <a:pPr>
              <a:buFontTx/>
              <a:buNone/>
            </a:pPr>
            <a:endParaRPr lang="pt-BR" altLang="pt-BR" sz="900" dirty="0" smtClean="0">
              <a:solidFill>
                <a:srgbClr val="003366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400" dirty="0" smtClean="0">
                <a:solidFill>
                  <a:srgbClr val="660066"/>
                </a:solidFill>
              </a:rPr>
              <a:t>				Secretaria de Estado da Fazenda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660066"/>
                </a:solidFill>
              </a:rPr>
              <a:t>	</a:t>
            </a:r>
            <a:r>
              <a:rPr lang="pt-BR" altLang="pt-BR" sz="1400" dirty="0" smtClean="0">
                <a:solidFill>
                  <a:srgbClr val="660066"/>
                </a:solidFill>
              </a:rPr>
              <a:t>			Diretoria de Auditoria Geral – DIAG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400" dirty="0" smtClean="0">
                <a:solidFill>
                  <a:srgbClr val="660066"/>
                </a:solidFill>
              </a:rPr>
              <a:t>				Gerência de Auditoria de Recursos Antecipados - GERAN</a:t>
            </a:r>
          </a:p>
        </p:txBody>
      </p:sp>
    </p:spTree>
    <p:extLst>
      <p:ext uri="{BB962C8B-B14F-4D97-AF65-F5344CB8AC3E}">
        <p14:creationId xmlns:p14="http://schemas.microsoft.com/office/powerpoint/2010/main" val="30690428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endParaRPr lang="pt-BR" altLang="pt-BR" dirty="0" smtClean="0"/>
          </a:p>
          <a:p>
            <a:pPr>
              <a:buFontTx/>
              <a:buNone/>
            </a:pPr>
            <a:endParaRPr lang="pt-BR" altLang="pt-BR" dirty="0" smtClean="0"/>
          </a:p>
          <a:p>
            <a:pPr>
              <a:buFontTx/>
              <a:buNone/>
            </a:pPr>
            <a:endParaRPr lang="pt-BR" altLang="pt-BR" dirty="0" smtClean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4525"/>
              </p:ext>
            </p:extLst>
          </p:nvPr>
        </p:nvGraphicFramePr>
        <p:xfrm>
          <a:off x="323527" y="764704"/>
          <a:ext cx="7752186" cy="440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4062"/>
                <a:gridCol w="2584062"/>
                <a:gridCol w="258406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COMO ERA (2012)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COMO ESTÁ (2013)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CADASTRO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NOVO PARA CADA</a:t>
                      </a:r>
                      <a:r>
                        <a:rPr lang="pt-BR" sz="1200" baseline="0" dirty="0" smtClean="0"/>
                        <a:t> TRANSFERÊNCIA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ÚNICO </a:t>
                      </a:r>
                      <a:endParaRPr lang="pt-B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PRESTAÇÃO DE CONTAS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PRAZO FIXO A PARTIR  DO PAGAMENTO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30</a:t>
                      </a:r>
                      <a:r>
                        <a:rPr lang="pt-BR" sz="1200" baseline="0" dirty="0" smtClean="0"/>
                        <a:t> DIAS A CONTAR DA VIGÊNCIA</a:t>
                      </a:r>
                      <a:endParaRPr lang="pt-B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ENTREGA NÃO LIBERAVA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ENTREGA</a:t>
                      </a:r>
                      <a:r>
                        <a:rPr lang="pt-BR" sz="1200" baseline="0" dirty="0" smtClean="0"/>
                        <a:t> LIBERA (não recebe a 3ª enquanto não for aprovada a primeira)</a:t>
                      </a:r>
                      <a:endParaRPr lang="pt-B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CONTA BANCÁRIA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ABERTURA</a:t>
                      </a:r>
                      <a:r>
                        <a:rPr lang="pt-BR" sz="1200" baseline="0" dirty="0" smtClean="0"/>
                        <a:t>  POR CONTA DO BENEFICIÁRIO (pagamento de taxas e tarifas)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ABERTURA </a:t>
                      </a:r>
                      <a:r>
                        <a:rPr lang="pt-BR" sz="1200" baseline="0" dirty="0" smtClean="0"/>
                        <a:t> AUTOMÁTICA (isenta de taxas e tarifas)</a:t>
                      </a:r>
                      <a:endParaRPr lang="pt-B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PAGAMENTOS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TRANSFERÊNCIAS BANCÁRIAS / CHEQUES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APENAS TRANSFERÊNCIAS BANCÁRIAS</a:t>
                      </a:r>
                      <a:endParaRPr lang="pt-B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REGULARIDADES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MANUAL (em regra)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CONSULTA</a:t>
                      </a:r>
                      <a:r>
                        <a:rPr lang="pt-BR" sz="1200" baseline="0" dirty="0" smtClean="0"/>
                        <a:t> ÚNICA - DART</a:t>
                      </a:r>
                      <a:endParaRPr lang="pt-B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TRANSPARÊNCIA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PROCESSOS FÍSICOS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TRANSFERÊNCIAS</a:t>
                      </a:r>
                      <a:r>
                        <a:rPr lang="pt-BR" sz="1200" baseline="0" dirty="0" smtClean="0"/>
                        <a:t> PUBLICADAS NO PORTAL SCTRANSFERÊNCIAS</a:t>
                      </a:r>
                      <a:endParaRPr lang="pt-B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46787" y="116632"/>
            <a:ext cx="7638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2400" b="1" dirty="0">
                <a:solidFill>
                  <a:srgbClr val="7030A0"/>
                </a:solidFill>
              </a:rPr>
              <a:t>3. </a:t>
            </a:r>
            <a:r>
              <a:rPr lang="en-US" altLang="pt-BR" sz="2400" b="1" dirty="0" err="1">
                <a:solidFill>
                  <a:srgbClr val="7030A0"/>
                </a:solidFill>
              </a:rPr>
              <a:t>Fluxo</a:t>
            </a:r>
            <a:r>
              <a:rPr lang="en-US" altLang="pt-BR" sz="2400" b="1" dirty="0">
                <a:solidFill>
                  <a:srgbClr val="7030A0"/>
                </a:solidFill>
              </a:rPr>
              <a:t> e </a:t>
            </a:r>
            <a:r>
              <a:rPr lang="en-US" altLang="pt-BR" sz="2400" b="1" dirty="0" err="1">
                <a:solidFill>
                  <a:srgbClr val="7030A0"/>
                </a:solidFill>
              </a:rPr>
              <a:t>características</a:t>
            </a:r>
            <a:r>
              <a:rPr lang="en-US" altLang="pt-BR" sz="2400" b="1" dirty="0">
                <a:solidFill>
                  <a:srgbClr val="7030A0"/>
                </a:solidFill>
              </a:rPr>
              <a:t> do </a:t>
            </a:r>
            <a:r>
              <a:rPr lang="en-US" altLang="pt-BR" sz="2400" b="1" dirty="0" err="1">
                <a:solidFill>
                  <a:srgbClr val="7030A0"/>
                </a:solidFill>
              </a:rPr>
              <a:t>sistema</a:t>
            </a:r>
            <a:r>
              <a:rPr lang="en-US" altLang="pt-BR" sz="2400" b="1" dirty="0">
                <a:solidFill>
                  <a:srgbClr val="7030A0"/>
                </a:solidFill>
              </a:rPr>
              <a:t> 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6232052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endParaRPr lang="pt-BR" altLang="pt-BR" dirty="0" smtClean="0"/>
          </a:p>
          <a:p>
            <a:pPr>
              <a:buFontTx/>
              <a:buNone/>
            </a:pPr>
            <a:endParaRPr lang="pt-BR" altLang="pt-BR" dirty="0" smtClean="0"/>
          </a:p>
          <a:p>
            <a:pPr>
              <a:buFontTx/>
              <a:buNone/>
            </a:pPr>
            <a:endParaRPr lang="pt-BR" altLang="pt-BR" dirty="0" smtClean="0"/>
          </a:p>
          <a:p>
            <a:pPr>
              <a:buFontTx/>
              <a:buNone/>
            </a:pPr>
            <a:endParaRPr lang="pt-BR" altLang="pt-BR" dirty="0" smtClean="0"/>
          </a:p>
          <a:p>
            <a:pPr algn="ctr">
              <a:buFontTx/>
              <a:buNone/>
            </a:pPr>
            <a:r>
              <a:rPr lang="pt-BR" altLang="pt-BR" sz="4400" dirty="0">
                <a:solidFill>
                  <a:srgbClr val="7030A0"/>
                </a:solidFill>
              </a:rPr>
              <a:t>4</a:t>
            </a:r>
            <a:r>
              <a:rPr lang="pt-BR" altLang="pt-BR" sz="4400" dirty="0" smtClean="0">
                <a:solidFill>
                  <a:srgbClr val="7030A0"/>
                </a:solidFill>
              </a:rPr>
              <a:t>. DART </a:t>
            </a:r>
          </a:p>
          <a:p>
            <a:pPr algn="ctr">
              <a:buFontTx/>
              <a:buNone/>
            </a:pPr>
            <a:r>
              <a:rPr lang="pt-BR" altLang="pt-BR" dirty="0" smtClean="0">
                <a:solidFill>
                  <a:srgbClr val="7030A0"/>
                </a:solidFill>
              </a:rPr>
              <a:t>(Demonstrativo dos Requisitos para Transferências Voluntárias - Antiga CND para convênios)</a:t>
            </a:r>
          </a:p>
        </p:txBody>
      </p:sp>
    </p:spTree>
    <p:extLst>
      <p:ext uri="{BB962C8B-B14F-4D97-AF65-F5344CB8AC3E}">
        <p14:creationId xmlns:p14="http://schemas.microsoft.com/office/powerpoint/2010/main" val="9857548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pt-BR" altLang="pt-BR" sz="2800" dirty="0" smtClean="0">
                <a:solidFill>
                  <a:srgbClr val="C00000"/>
                </a:solidFill>
              </a:rPr>
              <a:t/>
            </a:r>
            <a:br>
              <a:rPr lang="pt-BR" altLang="pt-BR" sz="2800" dirty="0" smtClean="0">
                <a:solidFill>
                  <a:srgbClr val="C00000"/>
                </a:solidFill>
              </a:rPr>
            </a:br>
            <a:r>
              <a:rPr lang="pt-BR" altLang="pt-BR" sz="2800" dirty="0">
                <a:solidFill>
                  <a:srgbClr val="7030A0"/>
                </a:solidFill>
              </a:rPr>
              <a:t>4</a:t>
            </a:r>
            <a:r>
              <a:rPr lang="pt-BR" altLang="pt-BR" sz="2800" dirty="0" smtClean="0">
                <a:solidFill>
                  <a:srgbClr val="7030A0"/>
                </a:solidFill>
              </a:rPr>
              <a:t>. </a:t>
            </a:r>
            <a:r>
              <a:rPr lang="en-US" altLang="pt-BR" dirty="0" smtClean="0">
                <a:solidFill>
                  <a:srgbClr val="7030A0"/>
                </a:solidFill>
              </a:rPr>
              <a:t>DART </a:t>
            </a:r>
            <a:r>
              <a:rPr lang="en-US" altLang="pt-BR" dirty="0" err="1" smtClean="0">
                <a:solidFill>
                  <a:srgbClr val="7030A0"/>
                </a:solidFill>
              </a:rPr>
              <a:t>SCtransferências</a:t>
            </a:r>
            <a:r>
              <a:rPr lang="pt-BR" altLang="pt-BR" dirty="0" smtClean="0">
                <a:solidFill>
                  <a:srgbClr val="7030A0"/>
                </a:solidFill>
              </a:rPr>
              <a:t> </a:t>
            </a:r>
            <a:r>
              <a:rPr lang="pt-BR" altLang="pt-BR" sz="2800" dirty="0" smtClean="0">
                <a:solidFill>
                  <a:srgbClr val="7030A0"/>
                </a:solidFill>
              </a:rPr>
              <a:t/>
            </a:r>
            <a:br>
              <a:rPr lang="pt-BR" altLang="pt-BR" sz="2800" dirty="0" smtClean="0">
                <a:solidFill>
                  <a:srgbClr val="7030A0"/>
                </a:solidFill>
              </a:rPr>
            </a:br>
            <a:endParaRPr lang="pt-BR" altLang="pt-BR" sz="2800" dirty="0" smtClean="0">
              <a:solidFill>
                <a:srgbClr val="7030A0"/>
              </a:solidFill>
            </a:endParaRPr>
          </a:p>
        </p:txBody>
      </p:sp>
      <p:sp>
        <p:nvSpPr>
          <p:cNvPr id="19459" name="Retângulo 1"/>
          <p:cNvSpPr>
            <a:spLocks noChangeArrowheads="1"/>
          </p:cNvSpPr>
          <p:nvPr/>
        </p:nvSpPr>
        <p:spPr bwMode="auto">
          <a:xfrm>
            <a:off x="871538" y="4718050"/>
            <a:ext cx="568166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3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AutoNum type="arabicPeriod"/>
            </a:pPr>
            <a:endParaRPr lang="en-US" altLang="pt-BR" sz="2000" b="0">
              <a:solidFill>
                <a:srgbClr val="660066"/>
              </a:solidFill>
              <a:latin typeface="Calibri" pitchFamily="34" charset="0"/>
            </a:endParaRPr>
          </a:p>
        </p:txBody>
      </p:sp>
      <p:sp>
        <p:nvSpPr>
          <p:cNvPr id="19460" name="Retângulo 1"/>
          <p:cNvSpPr>
            <a:spLocks noChangeArrowheads="1"/>
          </p:cNvSpPr>
          <p:nvPr/>
        </p:nvSpPr>
        <p:spPr bwMode="auto">
          <a:xfrm>
            <a:off x="438150" y="1343025"/>
            <a:ext cx="8477250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3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800" b="0">
              <a:solidFill>
                <a:srgbClr val="C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200">
              <a:solidFill>
                <a:srgbClr val="0033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200" b="0">
              <a:solidFill>
                <a:srgbClr val="0033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0">
              <a:solidFill>
                <a:srgbClr val="0033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0">
              <a:solidFill>
                <a:srgbClr val="0033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0">
              <a:solidFill>
                <a:srgbClr val="0033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0">
              <a:solidFill>
                <a:srgbClr val="0033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0">
              <a:solidFill>
                <a:srgbClr val="0033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0">
              <a:solidFill>
                <a:srgbClr val="003366"/>
              </a:solidFill>
            </a:endParaRPr>
          </a:p>
        </p:txBody>
      </p:sp>
      <p:sp>
        <p:nvSpPr>
          <p:cNvPr id="26629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3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pt-BR" altLang="pt-BR" sz="1200" b="0" smtClean="0">
                <a:solidFill>
                  <a:srgbClr val="0F4C0E"/>
                </a:solidFill>
                <a:latin typeface="Arial Black" pitchFamily="34" charset="0"/>
              </a:rPr>
              <a:t>Página </a:t>
            </a:r>
            <a:fld id="{391C37E6-7B60-4719-A9E1-45BA7528B85F}" type="slidenum">
              <a:rPr altLang="pt-BR" sz="1200" b="0" noProof="1" smtClean="0">
                <a:solidFill>
                  <a:srgbClr val="0F4C0E"/>
                </a:solidFill>
                <a:latin typeface="Arial Black" pitchFamily="34" charset="0"/>
              </a:rPr>
              <a:pPr eaLnBrk="1" hangingPunct="1">
                <a:spcBef>
                  <a:spcPct val="0"/>
                </a:spcBef>
                <a:defRPr/>
              </a:pPr>
              <a:t>12</a:t>
            </a:fld>
            <a:endParaRPr lang="pt-BR" altLang="pt-BR" sz="1200" b="0" noProof="1" smtClean="0">
              <a:solidFill>
                <a:srgbClr val="0F4C0E"/>
              </a:solidFill>
              <a:latin typeface="Arial Black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58838" y="1249363"/>
            <a:ext cx="79486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dirty="0">
                <a:cs typeface="+mn-cs"/>
              </a:rPr>
              <a:t>Acesso: 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pt-BR" dirty="0">
                <a:cs typeface="+mn-cs"/>
              </a:rPr>
              <a:t>Portal SC Transferências (banner à direita)</a:t>
            </a:r>
          </a:p>
        </p:txBody>
      </p:sp>
      <p:pic>
        <p:nvPicPr>
          <p:cNvPr id="2663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2433638"/>
            <a:ext cx="80867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ipse 2"/>
          <p:cNvSpPr>
            <a:spLocks noChangeArrowheads="1"/>
          </p:cNvSpPr>
          <p:nvPr/>
        </p:nvSpPr>
        <p:spPr bwMode="auto">
          <a:xfrm>
            <a:off x="6710363" y="3592513"/>
            <a:ext cx="2097087" cy="985837"/>
          </a:xfrm>
          <a:prstGeom prst="ellipse">
            <a:avLst/>
          </a:prstGeom>
          <a:noFill/>
          <a:ln w="38100" cap="rnd" algn="ctr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3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266723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sz="2800" dirty="0">
                <a:solidFill>
                  <a:srgbClr val="7030A0"/>
                </a:solidFill>
              </a:rPr>
              <a:t>4</a:t>
            </a:r>
            <a:r>
              <a:rPr lang="pt-BR" altLang="pt-BR" sz="2800" dirty="0" smtClean="0">
                <a:solidFill>
                  <a:srgbClr val="7030A0"/>
                </a:solidFill>
              </a:rPr>
              <a:t>. </a:t>
            </a:r>
            <a:r>
              <a:rPr lang="en-US" altLang="pt-BR" dirty="0" smtClean="0">
                <a:solidFill>
                  <a:srgbClr val="7030A0"/>
                </a:solidFill>
              </a:rPr>
              <a:t>DART </a:t>
            </a:r>
            <a:r>
              <a:rPr lang="en-US" altLang="pt-BR" dirty="0" err="1" smtClean="0">
                <a:solidFill>
                  <a:srgbClr val="7030A0"/>
                </a:solidFill>
              </a:rPr>
              <a:t>SCtransferências</a:t>
            </a:r>
            <a:endParaRPr lang="pt-BR" altLang="pt-BR" dirty="0" smtClean="0">
              <a:solidFill>
                <a:schemeClr val="accent2"/>
              </a:solidFill>
            </a:endParaRPr>
          </a:p>
        </p:txBody>
      </p:sp>
      <p:sp>
        <p:nvSpPr>
          <p:cNvPr id="27651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pt-BR" altLang="pt-BR" sz="1200" b="0" smtClean="0">
                <a:solidFill>
                  <a:srgbClr val="0F4C0E"/>
                </a:solidFill>
                <a:latin typeface="Arial Black" pitchFamily="34" charset="0"/>
              </a:rPr>
              <a:t>Página </a:t>
            </a:r>
            <a:fld id="{CFCD52F2-1D40-43F1-9906-8751FA92D63D}" type="slidenum">
              <a:rPr altLang="pt-BR" sz="1200" b="0" noProof="1" smtClean="0">
                <a:solidFill>
                  <a:srgbClr val="0F4C0E"/>
                </a:solidFill>
                <a:latin typeface="Arial Black" pitchFamily="34" charset="0"/>
              </a:rPr>
              <a:pPr eaLnBrk="1" hangingPunct="1">
                <a:spcBef>
                  <a:spcPct val="0"/>
                </a:spcBef>
                <a:defRPr/>
              </a:pPr>
              <a:t>13</a:t>
            </a:fld>
            <a:endParaRPr lang="pt-BR" altLang="pt-BR" sz="1200" b="0" noProof="1" smtClean="0">
              <a:solidFill>
                <a:srgbClr val="0F4C0E"/>
              </a:solidFill>
              <a:latin typeface="Arial Black" pitchFamily="34" charset="0"/>
            </a:endParaRPr>
          </a:p>
        </p:txBody>
      </p:sp>
      <p:pic>
        <p:nvPicPr>
          <p:cNvPr id="2765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2950" y="1485900"/>
            <a:ext cx="7277100" cy="4162425"/>
          </a:xfrm>
        </p:spPr>
      </p:pic>
      <p:sp>
        <p:nvSpPr>
          <p:cNvPr id="27653" name="CaixaDeTexto 1"/>
          <p:cNvSpPr txBox="1">
            <a:spLocks noChangeArrowheads="1"/>
          </p:cNvSpPr>
          <p:nvPr/>
        </p:nvSpPr>
        <p:spPr bwMode="auto">
          <a:xfrm>
            <a:off x="533400" y="904875"/>
            <a:ext cx="7362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="0">
                <a:solidFill>
                  <a:schemeClr val="tx1"/>
                </a:solidFill>
              </a:rPr>
              <a:t>Inserir o CNPJ ou CPF e clicar no botão Consultar.</a:t>
            </a:r>
          </a:p>
        </p:txBody>
      </p:sp>
      <p:cxnSp>
        <p:nvCxnSpPr>
          <p:cNvPr id="27654" name="Conector de seta reta 2"/>
          <p:cNvCxnSpPr>
            <a:cxnSpLocks noChangeShapeType="1"/>
          </p:cNvCxnSpPr>
          <p:nvPr/>
        </p:nvCxnSpPr>
        <p:spPr bwMode="auto">
          <a:xfrm flipH="1">
            <a:off x="5086350" y="2495550"/>
            <a:ext cx="1628775" cy="704850"/>
          </a:xfrm>
          <a:prstGeom prst="straightConnector1">
            <a:avLst/>
          </a:prstGeom>
          <a:noFill/>
          <a:ln w="38100" cap="rnd" algn="ctr">
            <a:solidFill>
              <a:srgbClr val="FF0000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5" name="CaixaDeTexto 3"/>
          <p:cNvSpPr txBox="1">
            <a:spLocks noChangeArrowheads="1"/>
          </p:cNvSpPr>
          <p:nvPr/>
        </p:nvSpPr>
        <p:spPr bwMode="auto">
          <a:xfrm>
            <a:off x="533400" y="4610100"/>
            <a:ext cx="7783016" cy="4001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="0" dirty="0">
                <a:solidFill>
                  <a:srgbClr val="FF0000"/>
                </a:solidFill>
              </a:rPr>
              <a:t>Qualquer pessoa poderá consultar, basta possuir o </a:t>
            </a:r>
            <a:r>
              <a:rPr lang="pt-BR" altLang="pt-BR" sz="2000" b="0" dirty="0" smtClean="0">
                <a:solidFill>
                  <a:srgbClr val="FF0000"/>
                </a:solidFill>
              </a:rPr>
              <a:t>CNPJ ou CPF</a:t>
            </a:r>
            <a:endParaRPr lang="pt-BR" altLang="pt-BR" sz="20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2692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pt-BR" altLang="pt-BR" sz="2800" dirty="0" smtClean="0">
                <a:solidFill>
                  <a:srgbClr val="660066"/>
                </a:solidFill>
              </a:rPr>
              <a:t> 4. DART – Municípios</a:t>
            </a:r>
            <a:endParaRPr lang="pt-BR" altLang="pt-BR" sz="2800" dirty="0" smtClean="0">
              <a:solidFill>
                <a:schemeClr val="accent2"/>
              </a:solidFill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25" y="744538"/>
            <a:ext cx="4981575" cy="557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sp>
        <p:nvSpPr>
          <p:cNvPr id="28677" name="Retângulo 16"/>
          <p:cNvSpPr>
            <a:spLocks noChangeArrowheads="1"/>
          </p:cNvSpPr>
          <p:nvPr/>
        </p:nvSpPr>
        <p:spPr bwMode="auto">
          <a:xfrm>
            <a:off x="-57150" y="4683125"/>
            <a:ext cx="11604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4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b="0" dirty="0">
                <a:solidFill>
                  <a:srgbClr val="FF0000"/>
                </a:solidFill>
              </a:rPr>
              <a:t>Enviar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b="0" dirty="0">
                <a:solidFill>
                  <a:srgbClr val="FF0000"/>
                </a:solidFill>
              </a:rPr>
              <a:t>documentos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b="0" dirty="0">
                <a:solidFill>
                  <a:srgbClr val="FF0000"/>
                </a:solidFill>
              </a:rPr>
              <a:t>à SDR</a:t>
            </a:r>
          </a:p>
        </p:txBody>
      </p:sp>
      <p:cxnSp>
        <p:nvCxnSpPr>
          <p:cNvPr id="28678" name="Conector de seta reta 18"/>
          <p:cNvCxnSpPr>
            <a:cxnSpLocks noChangeShapeType="1"/>
          </p:cNvCxnSpPr>
          <p:nvPr/>
        </p:nvCxnSpPr>
        <p:spPr bwMode="auto">
          <a:xfrm flipH="1">
            <a:off x="803275" y="4371975"/>
            <a:ext cx="979488" cy="336550"/>
          </a:xfrm>
          <a:prstGeom prst="straightConnector1">
            <a:avLst/>
          </a:prstGeom>
          <a:noFill/>
          <a:ln w="38100" cap="rnd" algn="ctr">
            <a:solidFill>
              <a:srgbClr val="FF0000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79" name="Conector de seta reta 20"/>
          <p:cNvCxnSpPr>
            <a:cxnSpLocks noChangeShapeType="1"/>
          </p:cNvCxnSpPr>
          <p:nvPr/>
        </p:nvCxnSpPr>
        <p:spPr bwMode="auto">
          <a:xfrm flipH="1">
            <a:off x="862013" y="4695825"/>
            <a:ext cx="798512" cy="227013"/>
          </a:xfrm>
          <a:prstGeom prst="straightConnector1">
            <a:avLst/>
          </a:prstGeom>
          <a:noFill/>
          <a:ln w="38100" cap="rnd" algn="ctr">
            <a:solidFill>
              <a:srgbClr val="FF0000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0" name="Conector de seta reta 22"/>
          <p:cNvCxnSpPr>
            <a:cxnSpLocks noChangeShapeType="1"/>
          </p:cNvCxnSpPr>
          <p:nvPr/>
        </p:nvCxnSpPr>
        <p:spPr bwMode="auto">
          <a:xfrm flipH="1">
            <a:off x="990600" y="5106988"/>
            <a:ext cx="669925" cy="9525"/>
          </a:xfrm>
          <a:prstGeom prst="straightConnector1">
            <a:avLst/>
          </a:prstGeom>
          <a:noFill/>
          <a:ln w="38100" cap="rnd" algn="ctr">
            <a:solidFill>
              <a:srgbClr val="FF0000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1" name="Conector de seta reta 24"/>
          <p:cNvCxnSpPr>
            <a:cxnSpLocks noChangeShapeType="1"/>
          </p:cNvCxnSpPr>
          <p:nvPr/>
        </p:nvCxnSpPr>
        <p:spPr bwMode="auto">
          <a:xfrm flipH="1" flipV="1">
            <a:off x="862013" y="5329238"/>
            <a:ext cx="798512" cy="423862"/>
          </a:xfrm>
          <a:prstGeom prst="straightConnector1">
            <a:avLst/>
          </a:prstGeom>
          <a:noFill/>
          <a:ln w="38100" cap="rnd" algn="ctr">
            <a:solidFill>
              <a:srgbClr val="FF0000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2" name="CaixaDeTexto 27"/>
          <p:cNvSpPr txBox="1">
            <a:spLocks noChangeArrowheads="1"/>
          </p:cNvSpPr>
          <p:nvPr/>
        </p:nvSpPr>
        <p:spPr bwMode="auto">
          <a:xfrm>
            <a:off x="7368994" y="3954463"/>
            <a:ext cx="1798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4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b="0" dirty="0">
                <a:solidFill>
                  <a:srgbClr val="FF0000"/>
                </a:solidFill>
              </a:rPr>
              <a:t>Solicitar no</a:t>
            </a:r>
            <a:r>
              <a:rPr lang="pt-BR" altLang="pt-BR" sz="1200" b="0" dirty="0">
                <a:solidFill>
                  <a:srgbClr val="FF0000"/>
                </a:solidFill>
              </a:rPr>
              <a:t> </a:t>
            </a:r>
            <a:r>
              <a:rPr lang="pt-BR" altLang="pt-BR" sz="1400" b="0" dirty="0">
                <a:solidFill>
                  <a:srgbClr val="FF0000"/>
                </a:solidFill>
              </a:rPr>
              <a:t>site TCE</a:t>
            </a:r>
          </a:p>
        </p:txBody>
      </p:sp>
      <p:cxnSp>
        <p:nvCxnSpPr>
          <p:cNvPr id="28683" name="Conector de seta reta 29"/>
          <p:cNvCxnSpPr>
            <a:cxnSpLocks noChangeShapeType="1"/>
          </p:cNvCxnSpPr>
          <p:nvPr/>
        </p:nvCxnSpPr>
        <p:spPr bwMode="auto">
          <a:xfrm flipV="1">
            <a:off x="6642100" y="3657600"/>
            <a:ext cx="810220" cy="1743075"/>
          </a:xfrm>
          <a:prstGeom prst="straightConnector1">
            <a:avLst/>
          </a:prstGeom>
          <a:noFill/>
          <a:ln w="38100" cap="rnd" algn="ctr">
            <a:solidFill>
              <a:srgbClr val="FF0000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4" name="Conector de seta reta 3"/>
          <p:cNvCxnSpPr>
            <a:cxnSpLocks noChangeShapeType="1"/>
            <a:endCxn id="28688" idx="1"/>
          </p:cNvCxnSpPr>
          <p:nvPr/>
        </p:nvCxnSpPr>
        <p:spPr bwMode="auto">
          <a:xfrm flipV="1">
            <a:off x="1330325" y="3633788"/>
            <a:ext cx="2287588" cy="23812"/>
          </a:xfrm>
          <a:prstGeom prst="straightConnector1">
            <a:avLst/>
          </a:prstGeom>
          <a:noFill/>
          <a:ln w="38100" cap="rnd" algn="ctr">
            <a:solidFill>
              <a:srgbClr val="FF0000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7" name="Espaço Reservado para Número de Slide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4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pt-BR" altLang="pt-BR" sz="1200" b="0" smtClean="0">
                <a:solidFill>
                  <a:srgbClr val="0F4C0E"/>
                </a:solidFill>
                <a:latin typeface="Arial Black" pitchFamily="34" charset="0"/>
              </a:rPr>
              <a:t>Página </a:t>
            </a:r>
            <a:fld id="{7BF828A3-D54E-4530-A556-7F2FB70193E8}" type="slidenum">
              <a:rPr altLang="pt-BR" sz="1200" b="0" noProof="1" smtClean="0">
                <a:solidFill>
                  <a:srgbClr val="0F4C0E"/>
                </a:solidFill>
                <a:latin typeface="Arial Black" pitchFamily="34" charset="0"/>
              </a:rPr>
              <a:pPr eaLnBrk="1" hangingPunct="1">
                <a:spcBef>
                  <a:spcPct val="0"/>
                </a:spcBef>
                <a:defRPr/>
              </a:pPr>
              <a:t>14</a:t>
            </a:fld>
            <a:endParaRPr lang="pt-BR" altLang="pt-BR" sz="1200" b="0" noProof="1" smtClean="0">
              <a:solidFill>
                <a:srgbClr val="0F4C0E"/>
              </a:solidFill>
              <a:latin typeface="Arial Black" pitchFamily="34" charset="0"/>
            </a:endParaRPr>
          </a:p>
        </p:txBody>
      </p:sp>
      <p:sp>
        <p:nvSpPr>
          <p:cNvPr id="28688" name="Retângulo 1"/>
          <p:cNvSpPr>
            <a:spLocks noChangeArrowheads="1"/>
          </p:cNvSpPr>
          <p:nvPr/>
        </p:nvSpPr>
        <p:spPr bwMode="auto">
          <a:xfrm>
            <a:off x="3617913" y="3479800"/>
            <a:ext cx="1066800" cy="306388"/>
          </a:xfrm>
          <a:prstGeom prst="rect">
            <a:avLst/>
          </a:prstGeom>
          <a:noFill/>
          <a:ln w="38100" cap="rnd" algn="ctr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4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0">
              <a:solidFill>
                <a:schemeClr val="tx1"/>
              </a:solidFill>
            </a:endParaRPr>
          </a:p>
        </p:txBody>
      </p:sp>
      <p:sp>
        <p:nvSpPr>
          <p:cNvPr id="28689" name="CaixaDeTexto 4"/>
          <p:cNvSpPr txBox="1">
            <a:spLocks noChangeArrowheads="1"/>
          </p:cNvSpPr>
          <p:nvPr/>
        </p:nvSpPr>
        <p:spPr bwMode="auto">
          <a:xfrm>
            <a:off x="7029450" y="2366963"/>
            <a:ext cx="2114550" cy="1200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4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0">
                <a:solidFill>
                  <a:srgbClr val="FF0000"/>
                </a:solidFill>
              </a:rPr>
              <a:t>Informações alimentadas automaticamente pelo sistema</a:t>
            </a:r>
            <a:r>
              <a:rPr lang="pt-BR" altLang="pt-BR" sz="1800" b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8690" name="CaixaDeTexto 7"/>
          <p:cNvSpPr txBox="1">
            <a:spLocks noChangeArrowheads="1"/>
          </p:cNvSpPr>
          <p:nvPr/>
        </p:nvSpPr>
        <p:spPr bwMode="auto">
          <a:xfrm>
            <a:off x="11113" y="1924050"/>
            <a:ext cx="120808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4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b="0" dirty="0">
                <a:solidFill>
                  <a:srgbClr val="FF0000"/>
                </a:solidFill>
              </a:rPr>
              <a:t>Enviar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b="0" dirty="0">
                <a:solidFill>
                  <a:srgbClr val="FF0000"/>
                </a:solidFill>
              </a:rPr>
              <a:t>documentos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b="0" dirty="0">
                <a:solidFill>
                  <a:srgbClr val="FF0000"/>
                </a:solidFill>
              </a:rPr>
              <a:t>à SDR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0" dirty="0">
              <a:solidFill>
                <a:schemeClr val="tx1"/>
              </a:solidFill>
            </a:endParaRPr>
          </a:p>
        </p:txBody>
      </p:sp>
      <p:cxnSp>
        <p:nvCxnSpPr>
          <p:cNvPr id="28691" name="Conector de seta reta 9"/>
          <p:cNvCxnSpPr>
            <a:cxnSpLocks noChangeShapeType="1"/>
          </p:cNvCxnSpPr>
          <p:nvPr/>
        </p:nvCxnSpPr>
        <p:spPr bwMode="auto">
          <a:xfrm rot="10800000" flipV="1">
            <a:off x="1219200" y="2247900"/>
            <a:ext cx="476250" cy="9525"/>
          </a:xfrm>
          <a:prstGeom prst="straightConnector1">
            <a:avLst/>
          </a:prstGeom>
          <a:noFill/>
          <a:ln w="38100" cap="rnd" algn="ctr">
            <a:solidFill>
              <a:srgbClr val="FF0000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Conector de seta reta 23"/>
          <p:cNvCxnSpPr>
            <a:cxnSpLocks noChangeShapeType="1"/>
          </p:cNvCxnSpPr>
          <p:nvPr/>
        </p:nvCxnSpPr>
        <p:spPr bwMode="auto">
          <a:xfrm flipV="1">
            <a:off x="4927600" y="2624138"/>
            <a:ext cx="2055813" cy="12700"/>
          </a:xfrm>
          <a:prstGeom prst="straightConnector1">
            <a:avLst/>
          </a:prstGeom>
          <a:noFill/>
          <a:ln w="38100" cap="rnd" algn="ctr">
            <a:solidFill>
              <a:srgbClr val="FF0000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2" name="Conector de seta reta 25"/>
          <p:cNvCxnSpPr>
            <a:cxnSpLocks noChangeShapeType="1"/>
          </p:cNvCxnSpPr>
          <p:nvPr/>
        </p:nvCxnSpPr>
        <p:spPr bwMode="auto">
          <a:xfrm flipV="1">
            <a:off x="4903788" y="2852936"/>
            <a:ext cx="2043112" cy="163315"/>
          </a:xfrm>
          <a:prstGeom prst="straightConnector1">
            <a:avLst/>
          </a:prstGeom>
          <a:noFill/>
          <a:ln w="38100" cap="rnd" algn="ctr">
            <a:solidFill>
              <a:srgbClr val="FF0000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CaixaDeTexto 3"/>
          <p:cNvSpPr txBox="1">
            <a:spLocks noChangeArrowheads="1"/>
          </p:cNvSpPr>
          <p:nvPr/>
        </p:nvSpPr>
        <p:spPr bwMode="auto">
          <a:xfrm>
            <a:off x="0" y="3502025"/>
            <a:ext cx="1484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4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b="0">
                <a:solidFill>
                  <a:srgbClr val="FF0000"/>
                </a:solidFill>
              </a:rPr>
              <a:t>Solicitar aqui</a:t>
            </a:r>
          </a:p>
        </p:txBody>
      </p:sp>
      <p:cxnSp>
        <p:nvCxnSpPr>
          <p:cNvPr id="28694" name="Conector de seta reta 32"/>
          <p:cNvCxnSpPr>
            <a:cxnSpLocks noChangeShapeType="1"/>
          </p:cNvCxnSpPr>
          <p:nvPr/>
        </p:nvCxnSpPr>
        <p:spPr bwMode="auto">
          <a:xfrm flipV="1">
            <a:off x="4951413" y="3325813"/>
            <a:ext cx="2032000" cy="628650"/>
          </a:xfrm>
          <a:prstGeom prst="straightConnector1">
            <a:avLst/>
          </a:prstGeom>
          <a:noFill/>
          <a:ln w="38100" cap="rnd" algn="ctr">
            <a:solidFill>
              <a:srgbClr val="FF0000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Conector de seta reta 25"/>
          <p:cNvCxnSpPr>
            <a:cxnSpLocks noChangeShapeType="1"/>
          </p:cNvCxnSpPr>
          <p:nvPr/>
        </p:nvCxnSpPr>
        <p:spPr bwMode="auto">
          <a:xfrm flipV="1">
            <a:off x="4951413" y="3068960"/>
            <a:ext cx="1995487" cy="282471"/>
          </a:xfrm>
          <a:prstGeom prst="straightConnector1">
            <a:avLst/>
          </a:prstGeom>
          <a:noFill/>
          <a:ln w="38100" cap="rnd" algn="ctr">
            <a:solidFill>
              <a:srgbClr val="FF0000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1823311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pt-BR" altLang="pt-BR" sz="2800" dirty="0">
                <a:solidFill>
                  <a:srgbClr val="660066"/>
                </a:solidFill>
              </a:rPr>
              <a:t>4</a:t>
            </a:r>
            <a:r>
              <a:rPr lang="pt-BR" altLang="pt-BR" sz="2800" dirty="0" smtClean="0">
                <a:solidFill>
                  <a:srgbClr val="660066"/>
                </a:solidFill>
              </a:rPr>
              <a:t>. DART – Prestação de Contas</a:t>
            </a:r>
          </a:p>
        </p:txBody>
      </p:sp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1073150" y="1612900"/>
          <a:ext cx="6829425" cy="3506784"/>
        </p:xfrm>
        <a:graphic>
          <a:graphicData uri="http://schemas.openxmlformats.org/drawingml/2006/table">
            <a:tbl>
              <a:tblPr/>
              <a:tblGrid>
                <a:gridCol w="4698800"/>
                <a:gridCol w="1140242"/>
                <a:gridCol w="990383"/>
              </a:tblGrid>
              <a:tr h="2999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latin typeface="Arial"/>
                        </a:rPr>
                        <a:t>SITUAÇÕES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latin typeface="Arial"/>
                        </a:rPr>
                        <a:t>Entra no DART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latin typeface="Arial"/>
                        </a:rPr>
                        <a:t>Sai </a:t>
                      </a:r>
                      <a:r>
                        <a:rPr lang="pt-BR" sz="1600" b="1" i="0" u="none" strike="noStrike" dirty="0" smtClean="0">
                          <a:latin typeface="Arial"/>
                        </a:rPr>
                        <a:t> do </a:t>
                      </a:r>
                      <a:r>
                        <a:rPr lang="pt-BR" sz="1600" b="1" i="0" u="none" strike="noStrike" dirty="0">
                          <a:latin typeface="Arial"/>
                        </a:rPr>
                        <a:t>DART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9992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   Prestação </a:t>
                      </a:r>
                      <a:r>
                        <a:rPr lang="pt-BR" sz="16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de Contas Parcial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9928">
                <a:tc>
                  <a:txBody>
                    <a:bodyPr/>
                    <a:lstStyle/>
                    <a:p>
                      <a:pPr marL="342900" indent="-342900" algn="l" fontAlgn="b">
                        <a:buFont typeface="Arial" pitchFamily="34" charset="0"/>
                        <a:buChar char="•"/>
                      </a:pPr>
                      <a:r>
                        <a:rPr lang="pt-BR" sz="1400" b="1" i="0" u="none" strike="noStrike" dirty="0">
                          <a:latin typeface="Arial"/>
                        </a:rPr>
                        <a:t>Vencida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latin typeface="Arial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804">
                <a:tc>
                  <a:txBody>
                    <a:bodyPr/>
                    <a:lstStyle/>
                    <a:p>
                      <a:pPr marL="342900" indent="-342900" algn="l" fontAlgn="b">
                        <a:buFont typeface="Arial" pitchFamily="34" charset="0"/>
                        <a:buChar char="•"/>
                      </a:pPr>
                      <a:r>
                        <a:rPr lang="pt-BR" sz="1400" b="1" i="0" u="none" strike="noStrike" dirty="0" smtClean="0">
                          <a:latin typeface="Arial"/>
                        </a:rPr>
                        <a:t>Vencida,</a:t>
                      </a:r>
                      <a:r>
                        <a:rPr lang="pt-BR" sz="1400" b="1" i="0" u="none" strike="noStrike" baseline="0" dirty="0" smtClean="0">
                          <a:latin typeface="Arial"/>
                        </a:rPr>
                        <a:t> e</a:t>
                      </a:r>
                      <a:r>
                        <a:rPr lang="pt-BR" sz="1400" b="1" i="0" u="none" strike="noStrike" dirty="0" smtClean="0">
                          <a:latin typeface="Arial"/>
                        </a:rPr>
                        <a:t>nviada  pelo  convenente e registrado</a:t>
                      </a:r>
                      <a:r>
                        <a:rPr lang="pt-BR" sz="1400" b="1" i="0" u="none" strike="noStrike" baseline="0" dirty="0" smtClean="0">
                          <a:latin typeface="Arial"/>
                        </a:rPr>
                        <a:t> o </a:t>
                      </a:r>
                      <a:r>
                        <a:rPr lang="pt-BR" sz="1400" b="1" i="0" u="none" strike="noStrike" baseline="0" dirty="0" smtClean="0">
                          <a:solidFill>
                            <a:schemeClr val="accent2"/>
                          </a:solidFill>
                          <a:latin typeface="Arial"/>
                        </a:rPr>
                        <a:t>recebimento</a:t>
                      </a:r>
                      <a:r>
                        <a:rPr lang="pt-BR" sz="1400" b="1" i="0" u="none" strike="noStrike" dirty="0" smtClean="0">
                          <a:latin typeface="Arial"/>
                        </a:rPr>
                        <a:t> </a:t>
                      </a:r>
                      <a:r>
                        <a:rPr lang="pt-BR" sz="1400" b="1" i="0" u="none" strike="noStrike" dirty="0">
                          <a:latin typeface="Arial"/>
                        </a:rPr>
                        <a:t>no </a:t>
                      </a:r>
                      <a:r>
                        <a:rPr lang="pt-BR" sz="1400" b="1" i="0" u="none" strike="noStrike" dirty="0" smtClean="0">
                          <a:latin typeface="Arial"/>
                        </a:rPr>
                        <a:t>SIGEF  pelo </a:t>
                      </a:r>
                      <a:r>
                        <a:rPr lang="pt-BR" sz="1400" b="1" i="0" u="none" strike="noStrike" dirty="0">
                          <a:latin typeface="Arial"/>
                        </a:rPr>
                        <a:t>concedente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latin typeface="Arial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928">
                <a:tc>
                  <a:txBody>
                    <a:bodyPr/>
                    <a:lstStyle/>
                    <a:p>
                      <a:pPr marL="342900" indent="-342900" algn="l" fontAlgn="b">
                        <a:buFont typeface="Arial" pitchFamily="34" charset="0"/>
                        <a:buChar char="•"/>
                      </a:pPr>
                      <a:r>
                        <a:rPr lang="pt-BR" sz="1400" b="1" i="0" u="none" strike="noStrike" dirty="0">
                          <a:latin typeface="Arial"/>
                        </a:rPr>
                        <a:t>Concluída como irregular pelo concedente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latin typeface="Arial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92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   Prestação </a:t>
                      </a:r>
                      <a:r>
                        <a:rPr lang="pt-BR" sz="16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de Contas Final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928">
                <a:tc>
                  <a:txBody>
                    <a:bodyPr/>
                    <a:lstStyle/>
                    <a:p>
                      <a:pPr marL="342900" indent="-342900" algn="l" fontAlgn="b">
                        <a:buFont typeface="Arial" pitchFamily="34" charset="0"/>
                        <a:buChar char="•"/>
                      </a:pPr>
                      <a:r>
                        <a:rPr lang="pt-BR" sz="1400" b="1" i="0" u="none" strike="noStrike" dirty="0">
                          <a:latin typeface="Arial"/>
                        </a:rPr>
                        <a:t>Vencida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latin typeface="Arial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804">
                <a:tc>
                  <a:txBody>
                    <a:bodyPr/>
                    <a:lstStyle/>
                    <a:p>
                      <a:pPr marL="342900" indent="-342900" algn="l" fontAlgn="b">
                        <a:buFont typeface="Arial" pitchFamily="34" charset="0"/>
                        <a:buChar char="•"/>
                      </a:pPr>
                      <a:r>
                        <a:rPr lang="pt-BR" sz="1400" b="1" i="0" u="none" strike="noStrike" dirty="0" smtClean="0">
                          <a:latin typeface="+mn-lt"/>
                        </a:rPr>
                        <a:t>Vencida, enviada  pelo  convenente e registrado</a:t>
                      </a:r>
                      <a:r>
                        <a:rPr lang="pt-BR" sz="1400" b="1" i="0" u="none" strike="noStrike" baseline="0" dirty="0" smtClean="0">
                          <a:latin typeface="+mn-lt"/>
                        </a:rPr>
                        <a:t> o </a:t>
                      </a:r>
                      <a:r>
                        <a:rPr lang="pt-BR" sz="1400" b="1" i="0" u="none" strike="noStrike" baseline="0" dirty="0" smtClean="0">
                          <a:solidFill>
                            <a:schemeClr val="accent2"/>
                          </a:solidFill>
                          <a:latin typeface="+mn-lt"/>
                        </a:rPr>
                        <a:t>recebimento</a:t>
                      </a:r>
                      <a:r>
                        <a:rPr lang="pt-BR" sz="1400" b="1" i="0" u="none" strike="noStrike" dirty="0" smtClean="0">
                          <a:solidFill>
                            <a:schemeClr val="accent2"/>
                          </a:solidFill>
                          <a:latin typeface="+mn-lt"/>
                        </a:rPr>
                        <a:t> </a:t>
                      </a:r>
                      <a:r>
                        <a:rPr lang="pt-BR" sz="1400" b="1" i="0" u="none" strike="noStrike" dirty="0" smtClean="0">
                          <a:latin typeface="+mn-lt"/>
                        </a:rPr>
                        <a:t>no SIGEF  pelo concedente</a:t>
                      </a:r>
                      <a:endParaRPr lang="pt-BR" sz="1400" b="1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latin typeface="Arial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804">
                <a:tc>
                  <a:txBody>
                    <a:bodyPr/>
                    <a:lstStyle/>
                    <a:p>
                      <a:pPr marL="342900" indent="-342900" algn="l" fontAlgn="b">
                        <a:buFont typeface="Arial" pitchFamily="34" charset="0"/>
                        <a:buChar char="•"/>
                      </a:pPr>
                      <a:r>
                        <a:rPr lang="pt-BR" sz="1400" b="1" i="0" u="none" strike="noStrike" dirty="0">
                          <a:latin typeface="Arial"/>
                        </a:rPr>
                        <a:t>Concluída como irregular pelo técnico do concedente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latin typeface="Arial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804">
                <a:tc>
                  <a:txBody>
                    <a:bodyPr/>
                    <a:lstStyle/>
                    <a:p>
                      <a:pPr marL="342900" indent="-342900" algn="l" fontAlgn="b">
                        <a:buFont typeface="Arial" pitchFamily="34" charset="0"/>
                        <a:buChar char="•"/>
                      </a:pPr>
                      <a:r>
                        <a:rPr lang="pt-BR" sz="1400" b="1" i="0" u="none" strike="noStrike" dirty="0">
                          <a:latin typeface="Arial"/>
                        </a:rPr>
                        <a:t>Concluída como regular pelo </a:t>
                      </a:r>
                      <a:r>
                        <a:rPr lang="pt-BR" sz="1400" b="1" i="0" u="none" strike="noStrike" dirty="0" smtClean="0">
                          <a:latin typeface="Arial"/>
                        </a:rPr>
                        <a:t>Secretário/Dirigente </a:t>
                      </a:r>
                      <a:r>
                        <a:rPr lang="pt-BR" sz="1400" b="1" i="0" u="none" strike="noStrike" dirty="0">
                          <a:latin typeface="Arial"/>
                        </a:rPr>
                        <a:t>do concedente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latin typeface="Arial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52232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dirty="0" smtClean="0"/>
              <a:t>         </a:t>
            </a:r>
            <a:r>
              <a:rPr lang="pt-BR" altLang="pt-BR" dirty="0">
                <a:solidFill>
                  <a:srgbClr val="7030A0"/>
                </a:solidFill>
              </a:rPr>
              <a:t>5</a:t>
            </a:r>
            <a:r>
              <a:rPr lang="pt-BR" altLang="pt-BR" dirty="0" smtClean="0">
                <a:solidFill>
                  <a:srgbClr val="7030A0"/>
                </a:solidFill>
              </a:rPr>
              <a:t>. Portal </a:t>
            </a:r>
            <a:r>
              <a:rPr lang="pt-BR" altLang="pt-BR" dirty="0" err="1" smtClean="0">
                <a:solidFill>
                  <a:srgbClr val="7030A0"/>
                </a:solidFill>
              </a:rPr>
              <a:t>SCTransferências</a:t>
            </a:r>
            <a:endParaRPr lang="pt-BR" altLang="pt-BR" dirty="0" smtClean="0">
              <a:solidFill>
                <a:srgbClr val="7030A0"/>
              </a:solidFill>
            </a:endParaRPr>
          </a:p>
        </p:txBody>
      </p:sp>
      <p:sp>
        <p:nvSpPr>
          <p:cNvPr id="22531" name="Espaço Reservado para Conteúdo 2"/>
          <p:cNvSpPr>
            <a:spLocks noGrp="1"/>
          </p:cNvSpPr>
          <p:nvPr>
            <p:ph idx="1"/>
          </p:nvPr>
        </p:nvSpPr>
        <p:spPr>
          <a:xfrm>
            <a:off x="244475" y="847725"/>
            <a:ext cx="8643938" cy="517366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pt-BR" altLang="pt-BR" smtClean="0">
                <a:solidFill>
                  <a:schemeClr val="tx1"/>
                </a:solidFill>
              </a:rPr>
              <a:t>www.sef.sc.gov.br/sctransferencias</a:t>
            </a:r>
            <a:r>
              <a:rPr lang="pt-BR" altLang="pt-BR" smtClean="0">
                <a:solidFill>
                  <a:srgbClr val="7030A0"/>
                </a:solidFill>
              </a:rPr>
              <a:t> </a:t>
            </a:r>
            <a:endParaRPr lang="pt-BR" altLang="pt-BR" smtClean="0">
              <a:solidFill>
                <a:schemeClr val="tx1"/>
              </a:solidFill>
            </a:endParaRPr>
          </a:p>
        </p:txBody>
      </p:sp>
      <p:sp>
        <p:nvSpPr>
          <p:cNvPr id="22532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pt-BR" altLang="pt-BR" sz="1200" b="0" smtClean="0">
                <a:solidFill>
                  <a:srgbClr val="0F4C0E"/>
                </a:solidFill>
                <a:latin typeface="Arial Black" pitchFamily="34" charset="0"/>
              </a:rPr>
              <a:t>Página </a:t>
            </a:r>
            <a:fld id="{18176B8F-EF1E-4CC9-9DCA-6272355A5264}" type="slidenum">
              <a:rPr altLang="pt-BR" sz="1200" b="0" noProof="1" smtClean="0">
                <a:solidFill>
                  <a:srgbClr val="0F4C0E"/>
                </a:solidFill>
                <a:latin typeface="Arial Black" pitchFamily="34" charset="0"/>
              </a:rPr>
              <a:pPr eaLnBrk="1" hangingPunct="1">
                <a:spcBef>
                  <a:spcPct val="0"/>
                </a:spcBef>
                <a:defRPr/>
              </a:pPr>
              <a:t>16</a:t>
            </a:fld>
            <a:endParaRPr lang="pt-BR" altLang="pt-BR" sz="1200" b="0" noProof="1" smtClean="0">
              <a:solidFill>
                <a:srgbClr val="0F4C0E"/>
              </a:solidFill>
              <a:latin typeface="Arial Black" pitchFamily="34" charset="0"/>
            </a:endParaRP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1609725"/>
            <a:ext cx="7029450" cy="446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de cantos arredondados 4"/>
          <p:cNvSpPr>
            <a:spLocks noChangeArrowheads="1"/>
          </p:cNvSpPr>
          <p:nvPr/>
        </p:nvSpPr>
        <p:spPr bwMode="auto">
          <a:xfrm>
            <a:off x="6924675" y="1609725"/>
            <a:ext cx="619125" cy="723900"/>
          </a:xfrm>
          <a:prstGeom prst="roundRect">
            <a:avLst>
              <a:gd name="adj" fmla="val 16667"/>
            </a:avLst>
          </a:prstGeom>
          <a:noFill/>
          <a:ln w="38100" cap="rnd" algn="ctr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0">
              <a:solidFill>
                <a:schemeClr val="tx1"/>
              </a:solidFill>
            </a:endParaRPr>
          </a:p>
        </p:txBody>
      </p:sp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5124450" y="1609725"/>
            <a:ext cx="723900" cy="723900"/>
          </a:xfrm>
          <a:prstGeom prst="roundRect">
            <a:avLst>
              <a:gd name="adj" fmla="val 16667"/>
            </a:avLst>
          </a:prstGeom>
          <a:noFill/>
          <a:ln w="38100" cap="rnd" algn="ctr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0">
              <a:solidFill>
                <a:schemeClr val="tx1"/>
              </a:solidFill>
            </a:endParaRPr>
          </a:p>
        </p:txBody>
      </p:sp>
      <p:sp>
        <p:nvSpPr>
          <p:cNvPr id="8" name="Retângulo de cantos arredondados 7"/>
          <p:cNvSpPr>
            <a:spLocks noChangeArrowheads="1"/>
          </p:cNvSpPr>
          <p:nvPr/>
        </p:nvSpPr>
        <p:spPr bwMode="auto">
          <a:xfrm>
            <a:off x="5962650" y="1609725"/>
            <a:ext cx="866775" cy="723900"/>
          </a:xfrm>
          <a:prstGeom prst="roundRect">
            <a:avLst>
              <a:gd name="adj" fmla="val 16667"/>
            </a:avLst>
          </a:prstGeom>
          <a:noFill/>
          <a:ln w="38100" cap="rnd" algn="ctr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0">
              <a:solidFill>
                <a:schemeClr val="tx1"/>
              </a:solidFill>
            </a:endParaRPr>
          </a:p>
        </p:txBody>
      </p:sp>
      <p:sp>
        <p:nvSpPr>
          <p:cNvPr id="9" name="Retângulo de cantos arredondados 8"/>
          <p:cNvSpPr>
            <a:spLocks noChangeArrowheads="1"/>
          </p:cNvSpPr>
          <p:nvPr/>
        </p:nvSpPr>
        <p:spPr bwMode="auto">
          <a:xfrm>
            <a:off x="4133850" y="1609725"/>
            <a:ext cx="914400" cy="723900"/>
          </a:xfrm>
          <a:prstGeom prst="roundRect">
            <a:avLst>
              <a:gd name="adj" fmla="val 16667"/>
            </a:avLst>
          </a:prstGeom>
          <a:noFill/>
          <a:ln w="38100" cap="rnd" algn="ctr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0">
              <a:solidFill>
                <a:schemeClr val="tx1"/>
              </a:solidFill>
            </a:endParaRPr>
          </a:p>
        </p:txBody>
      </p:sp>
      <p:sp>
        <p:nvSpPr>
          <p:cNvPr id="10" name="Retângulo de cantos arredondados 9"/>
          <p:cNvSpPr>
            <a:spLocks noChangeArrowheads="1"/>
          </p:cNvSpPr>
          <p:nvPr/>
        </p:nvSpPr>
        <p:spPr bwMode="auto">
          <a:xfrm>
            <a:off x="3371850" y="1609725"/>
            <a:ext cx="647700" cy="723900"/>
          </a:xfrm>
          <a:prstGeom prst="roundRect">
            <a:avLst>
              <a:gd name="adj" fmla="val 16667"/>
            </a:avLst>
          </a:prstGeom>
          <a:noFill/>
          <a:ln w="38100" cap="rnd" algn="ctr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8936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7816850" cy="609600"/>
          </a:xfrm>
        </p:spPr>
        <p:txBody>
          <a:bodyPr/>
          <a:lstStyle/>
          <a:p>
            <a:pPr algn="ctr"/>
            <a:r>
              <a:rPr lang="en-US" altLang="pt-BR" sz="2800" dirty="0" smtClean="0">
                <a:solidFill>
                  <a:srgbClr val="660066"/>
                </a:solidFill>
              </a:rPr>
              <a:t> </a:t>
            </a:r>
            <a:r>
              <a:rPr lang="pt-BR" altLang="pt-BR" sz="2800" dirty="0">
                <a:solidFill>
                  <a:srgbClr val="7030A0"/>
                </a:solidFill>
              </a:rPr>
              <a:t>5</a:t>
            </a:r>
            <a:r>
              <a:rPr lang="pt-BR" altLang="pt-BR" sz="2800" dirty="0" smtClean="0">
                <a:solidFill>
                  <a:srgbClr val="7030A0"/>
                </a:solidFill>
              </a:rPr>
              <a:t>. Portal </a:t>
            </a:r>
            <a:r>
              <a:rPr lang="pt-BR" altLang="pt-BR" sz="2800" dirty="0" err="1" smtClean="0">
                <a:solidFill>
                  <a:srgbClr val="7030A0"/>
                </a:solidFill>
              </a:rPr>
              <a:t>SCTransferências</a:t>
            </a:r>
            <a:endParaRPr lang="pt-BR" altLang="pt-BR" sz="2800" b="0" dirty="0" smtClean="0">
              <a:solidFill>
                <a:schemeClr val="accent2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1343025" y="1228725"/>
            <a:ext cx="6848475" cy="4649788"/>
          </a:xfrm>
        </p:spPr>
        <p:txBody>
          <a:bodyPr/>
          <a:lstStyle/>
          <a:p>
            <a:pPr marL="0" indent="0">
              <a:buFont typeface="Wingdings" pitchFamily="2" charset="2"/>
              <a:buChar char="ü"/>
            </a:pPr>
            <a:r>
              <a:rPr lang="pt-BR" altLang="pt-BR" dirty="0" smtClean="0"/>
              <a:t> Avisos aos usuários</a:t>
            </a:r>
          </a:p>
          <a:p>
            <a:pPr marL="0" indent="0">
              <a:buFont typeface="Wingdings" pitchFamily="2" charset="2"/>
              <a:buChar char="ü"/>
            </a:pPr>
            <a:r>
              <a:rPr lang="pt-BR" altLang="pt-BR" dirty="0" smtClean="0"/>
              <a:t> Legislação consolidada</a:t>
            </a:r>
          </a:p>
          <a:p>
            <a:pPr marL="0" indent="0">
              <a:buFont typeface="Wingdings" pitchFamily="2" charset="2"/>
              <a:buChar char="ü"/>
            </a:pPr>
            <a:r>
              <a:rPr lang="pt-BR" altLang="pt-BR" dirty="0" smtClean="0"/>
              <a:t> Manuais para Concedentes</a:t>
            </a:r>
          </a:p>
          <a:p>
            <a:pPr marL="0" indent="0">
              <a:buFont typeface="Wingdings" pitchFamily="2" charset="2"/>
              <a:buChar char="ü"/>
            </a:pPr>
            <a:r>
              <a:rPr lang="pt-BR" altLang="pt-BR" dirty="0" smtClean="0"/>
              <a:t> Manuais para Proponentes</a:t>
            </a:r>
          </a:p>
          <a:p>
            <a:pPr marL="0" indent="0">
              <a:buFont typeface="Wingdings" pitchFamily="2" charset="2"/>
              <a:buChar char="ü"/>
            </a:pPr>
            <a:r>
              <a:rPr lang="pt-BR" altLang="pt-BR" dirty="0" smtClean="0"/>
              <a:t> Vídeos para Proponentes</a:t>
            </a:r>
          </a:p>
          <a:p>
            <a:pPr marL="0" indent="0">
              <a:buFont typeface="Wingdings" pitchFamily="2" charset="2"/>
              <a:buChar char="ü"/>
            </a:pPr>
            <a:r>
              <a:rPr lang="pt-BR" altLang="pt-BR" dirty="0" smtClean="0"/>
              <a:t> Orientações</a:t>
            </a:r>
          </a:p>
          <a:p>
            <a:pPr marL="0" indent="0">
              <a:buFont typeface="Wingdings" pitchFamily="2" charset="2"/>
              <a:buChar char="ü"/>
            </a:pPr>
            <a:r>
              <a:rPr lang="pt-BR" altLang="pt-BR" dirty="0" smtClean="0"/>
              <a:t> Acesso ao Sistema pelos Convenentes</a:t>
            </a:r>
          </a:p>
          <a:p>
            <a:pPr marL="0" indent="0">
              <a:buFont typeface="Wingdings" pitchFamily="2" charset="2"/>
              <a:buChar char="ü"/>
            </a:pPr>
            <a:r>
              <a:rPr lang="en-US" altLang="pt-BR" dirty="0" smtClean="0"/>
              <a:t> DART</a:t>
            </a:r>
          </a:p>
          <a:p>
            <a:pPr marL="0" indent="0">
              <a:buFont typeface="Wingdings" pitchFamily="2" charset="2"/>
              <a:buChar char="ü"/>
            </a:pPr>
            <a:r>
              <a:rPr lang="en-US" altLang="pt-BR" dirty="0" smtClean="0"/>
              <a:t> </a:t>
            </a:r>
            <a:r>
              <a:rPr lang="en-US" altLang="pt-BR" dirty="0" err="1" smtClean="0"/>
              <a:t>Consultas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pelo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cidadão</a:t>
            </a:r>
            <a:endParaRPr lang="pt-BR" altLang="pt-BR" dirty="0" smtClean="0"/>
          </a:p>
        </p:txBody>
      </p:sp>
      <p:sp>
        <p:nvSpPr>
          <p:cNvPr id="23556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3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pt-BR" altLang="pt-BR" sz="1200" b="0" smtClean="0">
                <a:solidFill>
                  <a:srgbClr val="0F4C0E"/>
                </a:solidFill>
                <a:latin typeface="Arial Black" pitchFamily="34" charset="0"/>
              </a:rPr>
              <a:t>Página </a:t>
            </a:r>
            <a:fld id="{BD3BF49D-8E10-4C00-81E5-A3F7BB6E0CB9}" type="slidenum">
              <a:rPr altLang="pt-BR" sz="1200" b="0" noProof="1" smtClean="0">
                <a:solidFill>
                  <a:srgbClr val="0F4C0E"/>
                </a:solidFill>
                <a:latin typeface="Arial Black" pitchFamily="34" charset="0"/>
              </a:rPr>
              <a:pPr eaLnBrk="1" hangingPunct="1">
                <a:spcBef>
                  <a:spcPct val="0"/>
                </a:spcBef>
                <a:defRPr/>
              </a:pPr>
              <a:t>17</a:t>
            </a:fld>
            <a:endParaRPr lang="pt-BR" altLang="pt-BR" sz="1200" b="0" noProof="1" smtClean="0">
              <a:solidFill>
                <a:srgbClr val="0F4C0E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7294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7816850" cy="609600"/>
          </a:xfrm>
        </p:spPr>
        <p:txBody>
          <a:bodyPr/>
          <a:lstStyle/>
          <a:p>
            <a:pPr algn="ctr"/>
            <a:r>
              <a:rPr lang="en-US" altLang="pt-BR" sz="2800" dirty="0" smtClean="0">
                <a:solidFill>
                  <a:srgbClr val="660066"/>
                </a:solidFill>
              </a:rPr>
              <a:t> </a:t>
            </a:r>
            <a:r>
              <a:rPr lang="pt-BR" altLang="pt-BR" sz="2800" dirty="0">
                <a:solidFill>
                  <a:srgbClr val="7030A0"/>
                </a:solidFill>
              </a:rPr>
              <a:t>5</a:t>
            </a:r>
            <a:r>
              <a:rPr lang="pt-BR" altLang="pt-BR" sz="2800" dirty="0" smtClean="0">
                <a:solidFill>
                  <a:srgbClr val="7030A0"/>
                </a:solidFill>
              </a:rPr>
              <a:t>. Portal </a:t>
            </a:r>
            <a:r>
              <a:rPr lang="pt-BR" altLang="pt-BR" sz="2800" dirty="0" err="1" smtClean="0">
                <a:solidFill>
                  <a:srgbClr val="7030A0"/>
                </a:solidFill>
              </a:rPr>
              <a:t>SCTransferências</a:t>
            </a:r>
            <a:endParaRPr lang="pt-BR" altLang="pt-BR" sz="2800" b="0" dirty="0" smtClean="0">
              <a:solidFill>
                <a:schemeClr val="accent2"/>
              </a:solidFill>
            </a:endParaRPr>
          </a:p>
        </p:txBody>
      </p:sp>
      <p:sp>
        <p:nvSpPr>
          <p:cNvPr id="23556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3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pt-BR" altLang="pt-BR" sz="1200" b="0" smtClean="0">
                <a:solidFill>
                  <a:srgbClr val="0F4C0E"/>
                </a:solidFill>
                <a:latin typeface="Arial Black" pitchFamily="34" charset="0"/>
              </a:rPr>
              <a:t>Página </a:t>
            </a:r>
            <a:fld id="{BD3BF49D-8E10-4C00-81E5-A3F7BB6E0CB9}" type="slidenum">
              <a:rPr altLang="pt-BR" sz="1200" b="0" noProof="1" smtClean="0">
                <a:solidFill>
                  <a:srgbClr val="0F4C0E"/>
                </a:solidFill>
                <a:latin typeface="Arial Black" pitchFamily="34" charset="0"/>
              </a:rPr>
              <a:pPr eaLnBrk="1" hangingPunct="1">
                <a:spcBef>
                  <a:spcPct val="0"/>
                </a:spcBef>
                <a:defRPr/>
              </a:pPr>
              <a:t>18</a:t>
            </a:fld>
            <a:endParaRPr lang="pt-BR" altLang="pt-BR" sz="1200" b="0" noProof="1" smtClean="0">
              <a:solidFill>
                <a:srgbClr val="0F4C0E"/>
              </a:solidFill>
              <a:latin typeface="Arial Black" pitchFamily="34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80986"/>
            <a:ext cx="7848872" cy="53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de cantos arredondados 4"/>
          <p:cNvSpPr>
            <a:spLocks noChangeArrowheads="1"/>
          </p:cNvSpPr>
          <p:nvPr/>
        </p:nvSpPr>
        <p:spPr bwMode="auto">
          <a:xfrm>
            <a:off x="3676650" y="1916832"/>
            <a:ext cx="914400" cy="723900"/>
          </a:xfrm>
          <a:prstGeom prst="roundRect">
            <a:avLst>
              <a:gd name="adj" fmla="val 16667"/>
            </a:avLst>
          </a:prstGeom>
          <a:noFill/>
          <a:ln w="38100" cap="rnd" algn="ctr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3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0">
              <a:solidFill>
                <a:schemeClr val="tx1"/>
              </a:solidFill>
            </a:endParaRPr>
          </a:p>
        </p:txBody>
      </p:sp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2987824" y="4077072"/>
            <a:ext cx="914400" cy="209550"/>
          </a:xfrm>
          <a:prstGeom prst="roundRect">
            <a:avLst>
              <a:gd name="adj" fmla="val 16667"/>
            </a:avLst>
          </a:prstGeom>
          <a:noFill/>
          <a:ln w="38100" cap="rnd" algn="ctr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3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5775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7816850" cy="609600"/>
          </a:xfrm>
        </p:spPr>
        <p:txBody>
          <a:bodyPr/>
          <a:lstStyle/>
          <a:p>
            <a:pPr algn="ctr"/>
            <a:r>
              <a:rPr lang="en-US" altLang="pt-BR" sz="2800" dirty="0" smtClean="0">
                <a:solidFill>
                  <a:srgbClr val="660066"/>
                </a:solidFill>
              </a:rPr>
              <a:t> </a:t>
            </a:r>
            <a:r>
              <a:rPr lang="pt-BR" altLang="pt-BR" sz="2800" dirty="0">
                <a:solidFill>
                  <a:srgbClr val="7030A0"/>
                </a:solidFill>
              </a:rPr>
              <a:t>5</a:t>
            </a:r>
            <a:r>
              <a:rPr lang="pt-BR" altLang="pt-BR" sz="2800" dirty="0" smtClean="0">
                <a:solidFill>
                  <a:srgbClr val="7030A0"/>
                </a:solidFill>
              </a:rPr>
              <a:t>. Portal </a:t>
            </a:r>
            <a:r>
              <a:rPr lang="pt-BR" altLang="pt-BR" sz="2800" dirty="0" err="1" smtClean="0">
                <a:solidFill>
                  <a:srgbClr val="7030A0"/>
                </a:solidFill>
              </a:rPr>
              <a:t>SCTransferências</a:t>
            </a:r>
            <a:endParaRPr lang="pt-BR" altLang="pt-BR" sz="2800" b="0" dirty="0" smtClean="0">
              <a:solidFill>
                <a:schemeClr val="accent2"/>
              </a:solidFill>
            </a:endParaRPr>
          </a:p>
        </p:txBody>
      </p:sp>
      <p:sp>
        <p:nvSpPr>
          <p:cNvPr id="23556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3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pt-BR" altLang="pt-BR" sz="1200" b="0" smtClean="0">
                <a:solidFill>
                  <a:srgbClr val="0F4C0E"/>
                </a:solidFill>
                <a:latin typeface="Arial Black" pitchFamily="34" charset="0"/>
              </a:rPr>
              <a:t>Página </a:t>
            </a:r>
            <a:fld id="{BD3BF49D-8E10-4C00-81E5-A3F7BB6E0CB9}" type="slidenum">
              <a:rPr altLang="pt-BR" sz="1200" b="0" noProof="1" smtClean="0">
                <a:solidFill>
                  <a:srgbClr val="0F4C0E"/>
                </a:solidFill>
                <a:latin typeface="Arial Black" pitchFamily="34" charset="0"/>
              </a:rPr>
              <a:pPr eaLnBrk="1" hangingPunct="1">
                <a:spcBef>
                  <a:spcPct val="0"/>
                </a:spcBef>
                <a:defRPr/>
              </a:pPr>
              <a:t>19</a:t>
            </a:fld>
            <a:endParaRPr lang="pt-BR" altLang="pt-BR" sz="1200" b="0" noProof="1" smtClean="0">
              <a:solidFill>
                <a:srgbClr val="0F4C0E"/>
              </a:solidFill>
              <a:latin typeface="Arial Black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908720"/>
            <a:ext cx="8460431" cy="511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de cantos arredondados 4"/>
          <p:cNvSpPr>
            <a:spLocks noChangeArrowheads="1"/>
          </p:cNvSpPr>
          <p:nvPr/>
        </p:nvSpPr>
        <p:spPr bwMode="auto">
          <a:xfrm>
            <a:off x="2051720" y="2708920"/>
            <a:ext cx="914400" cy="117549"/>
          </a:xfrm>
          <a:prstGeom prst="roundRect">
            <a:avLst>
              <a:gd name="adj" fmla="val 16667"/>
            </a:avLst>
          </a:prstGeom>
          <a:noFill/>
          <a:ln w="38100" cap="rnd" algn="ctr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3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8430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dirty="0">
                <a:solidFill>
                  <a:srgbClr val="7030A0"/>
                </a:solidFill>
              </a:rPr>
              <a:t>Assuntos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187624" y="996504"/>
            <a:ext cx="6907213" cy="5168800"/>
          </a:xfrm>
        </p:spPr>
        <p:txBody>
          <a:bodyPr/>
          <a:lstStyle/>
          <a:p>
            <a:pPr marL="457200" indent="-457200" algn="just">
              <a:buFontTx/>
              <a:buAutoNum type="arabicPeriod"/>
            </a:pPr>
            <a:r>
              <a:rPr lang="en-US" altLang="pt-BR" sz="2800" dirty="0" err="1" smtClean="0">
                <a:solidFill>
                  <a:srgbClr val="660066"/>
                </a:solidFill>
                <a:latin typeface="Calibri" pitchFamily="34" charset="0"/>
              </a:rPr>
              <a:t>Relevância</a:t>
            </a:r>
            <a:endParaRPr lang="en-US" altLang="pt-BR" sz="2800" dirty="0" smtClean="0">
              <a:solidFill>
                <a:srgbClr val="660066"/>
              </a:solidFill>
              <a:latin typeface="Calibri" pitchFamily="34" charset="0"/>
            </a:endParaRPr>
          </a:p>
          <a:p>
            <a:pPr marL="457200" indent="-457200" algn="just">
              <a:buFontTx/>
              <a:buAutoNum type="arabicPeriod"/>
            </a:pPr>
            <a:endParaRPr lang="en-US" altLang="pt-BR" sz="2800" dirty="0" smtClean="0">
              <a:solidFill>
                <a:srgbClr val="660066"/>
              </a:solidFill>
              <a:latin typeface="Calibri" pitchFamily="34" charset="0"/>
            </a:endParaRPr>
          </a:p>
          <a:p>
            <a:pPr marL="457200" indent="-457200" algn="just">
              <a:buFontTx/>
              <a:buAutoNum type="arabicPeriod"/>
            </a:pPr>
            <a:r>
              <a:rPr lang="en-US" altLang="pt-BR" sz="2800" dirty="0" err="1" smtClean="0">
                <a:solidFill>
                  <a:srgbClr val="660066"/>
                </a:solidFill>
                <a:latin typeface="Calibri" pitchFamily="34" charset="0"/>
              </a:rPr>
              <a:t>Legislação</a:t>
            </a:r>
            <a:endParaRPr lang="en-US" altLang="pt-BR" sz="2800" dirty="0" smtClean="0">
              <a:solidFill>
                <a:srgbClr val="660066"/>
              </a:solidFill>
              <a:latin typeface="Calibri" pitchFamily="34" charset="0"/>
            </a:endParaRPr>
          </a:p>
          <a:p>
            <a:pPr marL="457200" indent="-457200" algn="just">
              <a:buFontTx/>
              <a:buAutoNum type="arabicPeriod"/>
            </a:pPr>
            <a:endParaRPr lang="en-US" altLang="pt-BR" sz="2800" dirty="0" smtClean="0">
              <a:solidFill>
                <a:srgbClr val="660066"/>
              </a:solidFill>
              <a:latin typeface="Calibri" pitchFamily="34" charset="0"/>
            </a:endParaRPr>
          </a:p>
          <a:p>
            <a:pPr marL="457200" indent="-457200" algn="just">
              <a:buFontTx/>
              <a:buAutoNum type="arabicPeriod"/>
            </a:pPr>
            <a:r>
              <a:rPr lang="en-US" altLang="pt-BR" sz="2800" dirty="0" err="1" smtClean="0">
                <a:solidFill>
                  <a:srgbClr val="660066"/>
                </a:solidFill>
                <a:latin typeface="Calibri" pitchFamily="34" charset="0"/>
              </a:rPr>
              <a:t>Fluxo</a:t>
            </a:r>
            <a:r>
              <a:rPr lang="en-US" altLang="pt-BR" sz="2800" dirty="0" smtClean="0">
                <a:solidFill>
                  <a:srgbClr val="660066"/>
                </a:solidFill>
                <a:latin typeface="Calibri" pitchFamily="34" charset="0"/>
              </a:rPr>
              <a:t> e </a:t>
            </a:r>
            <a:r>
              <a:rPr lang="en-US" altLang="pt-BR" sz="2800" dirty="0" err="1" smtClean="0">
                <a:solidFill>
                  <a:srgbClr val="660066"/>
                </a:solidFill>
                <a:latin typeface="Calibri" pitchFamily="34" charset="0"/>
              </a:rPr>
              <a:t>características</a:t>
            </a:r>
            <a:r>
              <a:rPr lang="en-US" altLang="pt-BR" sz="2800" dirty="0" smtClean="0">
                <a:solidFill>
                  <a:srgbClr val="660066"/>
                </a:solidFill>
                <a:latin typeface="Calibri" pitchFamily="34" charset="0"/>
              </a:rPr>
              <a:t> do </a:t>
            </a:r>
            <a:r>
              <a:rPr lang="en-US" altLang="pt-BR" sz="2800" dirty="0" err="1" smtClean="0">
                <a:solidFill>
                  <a:srgbClr val="660066"/>
                </a:solidFill>
                <a:latin typeface="Calibri" pitchFamily="34" charset="0"/>
              </a:rPr>
              <a:t>sistema</a:t>
            </a:r>
            <a:endParaRPr lang="en-US" altLang="pt-BR" sz="2800" dirty="0" smtClean="0">
              <a:solidFill>
                <a:srgbClr val="660066"/>
              </a:solidFill>
              <a:latin typeface="Calibri" pitchFamily="34" charset="0"/>
            </a:endParaRPr>
          </a:p>
          <a:p>
            <a:pPr marL="457200" indent="-457200" algn="just">
              <a:buFontTx/>
              <a:buAutoNum type="arabicPeriod"/>
            </a:pPr>
            <a:endParaRPr lang="en-US" altLang="pt-BR" sz="2800" dirty="0" smtClean="0">
              <a:solidFill>
                <a:srgbClr val="660066"/>
              </a:solidFill>
              <a:latin typeface="Calibri" pitchFamily="34" charset="0"/>
            </a:endParaRPr>
          </a:p>
          <a:p>
            <a:pPr marL="457200" indent="-457200" algn="just">
              <a:buFontTx/>
              <a:buAutoNum type="arabicPeriod"/>
            </a:pPr>
            <a:r>
              <a:rPr lang="en-US" altLang="pt-BR" sz="2800" dirty="0" smtClean="0">
                <a:solidFill>
                  <a:srgbClr val="660066"/>
                </a:solidFill>
                <a:latin typeface="Calibri" pitchFamily="34" charset="0"/>
              </a:rPr>
              <a:t>DART</a:t>
            </a:r>
          </a:p>
          <a:p>
            <a:pPr marL="457200" indent="-457200" algn="just">
              <a:buFontTx/>
              <a:buAutoNum type="arabicPeriod"/>
            </a:pPr>
            <a:endParaRPr lang="en-US" altLang="pt-BR" sz="2800" dirty="0" smtClean="0">
              <a:solidFill>
                <a:srgbClr val="660066"/>
              </a:solidFill>
              <a:latin typeface="Calibri" pitchFamily="34" charset="0"/>
            </a:endParaRPr>
          </a:p>
          <a:p>
            <a:pPr marL="457200" indent="-457200" algn="just">
              <a:buFontTx/>
              <a:buAutoNum type="arabicPeriod"/>
            </a:pPr>
            <a:r>
              <a:rPr lang="en-US" altLang="pt-BR" sz="2800" dirty="0" smtClean="0">
                <a:solidFill>
                  <a:srgbClr val="660066"/>
                </a:solidFill>
                <a:latin typeface="Calibri" pitchFamily="34" charset="0"/>
              </a:rPr>
              <a:t>Portal </a:t>
            </a:r>
            <a:r>
              <a:rPr lang="en-US" altLang="pt-BR" sz="2800" dirty="0" err="1" smtClean="0">
                <a:solidFill>
                  <a:srgbClr val="660066"/>
                </a:solidFill>
                <a:latin typeface="Calibri" pitchFamily="34" charset="0"/>
              </a:rPr>
              <a:t>SCTransferências</a:t>
            </a:r>
            <a:endParaRPr lang="en-US" altLang="pt-BR" sz="2800" dirty="0" smtClean="0">
              <a:solidFill>
                <a:srgbClr val="660066"/>
              </a:solidFill>
              <a:latin typeface="Calibri" pitchFamily="34" charset="0"/>
            </a:endParaRPr>
          </a:p>
          <a:p>
            <a:pPr marL="457200" indent="-457200" algn="just">
              <a:buFontTx/>
              <a:buAutoNum type="arabicPeriod"/>
            </a:pPr>
            <a:endParaRPr lang="en-US" altLang="pt-BR" sz="2800" dirty="0" smtClean="0">
              <a:solidFill>
                <a:srgbClr val="660066"/>
              </a:solidFill>
              <a:latin typeface="Calibri" pitchFamily="34" charset="0"/>
            </a:endParaRPr>
          </a:p>
          <a:p>
            <a:pPr marL="0" indent="0" algn="just">
              <a:buNone/>
            </a:pPr>
            <a:endParaRPr lang="en-US" altLang="pt-BR" sz="2800" dirty="0" smtClean="0">
              <a:solidFill>
                <a:srgbClr val="660066"/>
              </a:solidFill>
              <a:latin typeface="Calibri" pitchFamily="34" charset="0"/>
            </a:endParaRPr>
          </a:p>
        </p:txBody>
      </p:sp>
      <p:sp>
        <p:nvSpPr>
          <p:cNvPr id="12292" name="Retângulo 1"/>
          <p:cNvSpPr>
            <a:spLocks noChangeArrowheads="1"/>
          </p:cNvSpPr>
          <p:nvPr/>
        </p:nvSpPr>
        <p:spPr bwMode="auto">
          <a:xfrm>
            <a:off x="871538" y="4718050"/>
            <a:ext cx="568166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3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altLang="pt-BR" sz="2000" b="0">
              <a:solidFill>
                <a:srgbClr val="660066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54703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7816850" cy="609600"/>
          </a:xfrm>
        </p:spPr>
        <p:txBody>
          <a:bodyPr/>
          <a:lstStyle/>
          <a:p>
            <a:pPr algn="ctr"/>
            <a:r>
              <a:rPr lang="en-US" altLang="pt-BR" sz="2800" dirty="0" smtClean="0">
                <a:solidFill>
                  <a:srgbClr val="660066"/>
                </a:solidFill>
              </a:rPr>
              <a:t> </a:t>
            </a:r>
            <a:r>
              <a:rPr lang="pt-BR" altLang="pt-BR" sz="2800" dirty="0">
                <a:solidFill>
                  <a:srgbClr val="7030A0"/>
                </a:solidFill>
              </a:rPr>
              <a:t>5</a:t>
            </a:r>
            <a:r>
              <a:rPr lang="pt-BR" altLang="pt-BR" sz="2800" dirty="0" smtClean="0">
                <a:solidFill>
                  <a:srgbClr val="7030A0"/>
                </a:solidFill>
              </a:rPr>
              <a:t>. Portal </a:t>
            </a:r>
            <a:r>
              <a:rPr lang="pt-BR" altLang="pt-BR" sz="2800" dirty="0" err="1" smtClean="0">
                <a:solidFill>
                  <a:srgbClr val="7030A0"/>
                </a:solidFill>
              </a:rPr>
              <a:t>SCTransferências</a:t>
            </a:r>
            <a:endParaRPr lang="pt-BR" altLang="pt-BR" sz="2800" b="0" dirty="0" smtClean="0">
              <a:solidFill>
                <a:schemeClr val="accent2"/>
              </a:solidFill>
            </a:endParaRPr>
          </a:p>
        </p:txBody>
      </p:sp>
      <p:sp>
        <p:nvSpPr>
          <p:cNvPr id="23556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3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pt-BR" altLang="pt-BR" sz="1200" b="0" smtClean="0">
                <a:solidFill>
                  <a:srgbClr val="0F4C0E"/>
                </a:solidFill>
                <a:latin typeface="Arial Black" pitchFamily="34" charset="0"/>
              </a:rPr>
              <a:t>Página </a:t>
            </a:r>
            <a:fld id="{BD3BF49D-8E10-4C00-81E5-A3F7BB6E0CB9}" type="slidenum">
              <a:rPr altLang="pt-BR" sz="1200" b="0" noProof="1" smtClean="0">
                <a:solidFill>
                  <a:srgbClr val="0F4C0E"/>
                </a:solidFill>
                <a:latin typeface="Arial Black" pitchFamily="34" charset="0"/>
              </a:rPr>
              <a:pPr eaLnBrk="1" hangingPunct="1">
                <a:spcBef>
                  <a:spcPct val="0"/>
                </a:spcBef>
                <a:defRPr/>
              </a:pPr>
              <a:t>20</a:t>
            </a:fld>
            <a:endParaRPr lang="pt-BR" altLang="pt-BR" sz="1200" b="0" noProof="1" smtClean="0">
              <a:solidFill>
                <a:srgbClr val="0F4C0E"/>
              </a:solidFill>
              <a:latin typeface="Arial Black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08" y="836712"/>
            <a:ext cx="775848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de cantos arredondados 4"/>
          <p:cNvSpPr>
            <a:spLocks noChangeArrowheads="1"/>
          </p:cNvSpPr>
          <p:nvPr/>
        </p:nvSpPr>
        <p:spPr bwMode="auto">
          <a:xfrm>
            <a:off x="395536" y="2636912"/>
            <a:ext cx="1440160" cy="235099"/>
          </a:xfrm>
          <a:prstGeom prst="roundRect">
            <a:avLst>
              <a:gd name="adj" fmla="val 16667"/>
            </a:avLst>
          </a:prstGeom>
          <a:noFill/>
          <a:ln w="38100" cap="rnd" algn="ctr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3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3198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7816850" cy="609600"/>
          </a:xfrm>
        </p:spPr>
        <p:txBody>
          <a:bodyPr/>
          <a:lstStyle/>
          <a:p>
            <a:pPr algn="ctr"/>
            <a:r>
              <a:rPr lang="en-US" altLang="pt-BR" sz="2800" dirty="0" smtClean="0">
                <a:solidFill>
                  <a:srgbClr val="660066"/>
                </a:solidFill>
              </a:rPr>
              <a:t> </a:t>
            </a:r>
            <a:r>
              <a:rPr lang="pt-BR" altLang="pt-BR" sz="2800" dirty="0">
                <a:solidFill>
                  <a:srgbClr val="7030A0"/>
                </a:solidFill>
              </a:rPr>
              <a:t>5</a:t>
            </a:r>
            <a:r>
              <a:rPr lang="pt-BR" altLang="pt-BR" sz="2800" dirty="0" smtClean="0">
                <a:solidFill>
                  <a:srgbClr val="7030A0"/>
                </a:solidFill>
              </a:rPr>
              <a:t>. Portal </a:t>
            </a:r>
            <a:r>
              <a:rPr lang="pt-BR" altLang="pt-BR" sz="2800" dirty="0" err="1" smtClean="0">
                <a:solidFill>
                  <a:srgbClr val="7030A0"/>
                </a:solidFill>
              </a:rPr>
              <a:t>SCTransferências</a:t>
            </a:r>
            <a:endParaRPr lang="pt-BR" altLang="pt-BR" sz="2800" b="0" dirty="0" smtClean="0">
              <a:solidFill>
                <a:schemeClr val="accent2"/>
              </a:solidFill>
            </a:endParaRPr>
          </a:p>
        </p:txBody>
      </p:sp>
      <p:sp>
        <p:nvSpPr>
          <p:cNvPr id="23556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3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pt-BR" altLang="pt-BR" sz="1200" b="0" smtClean="0">
                <a:solidFill>
                  <a:srgbClr val="0F4C0E"/>
                </a:solidFill>
                <a:latin typeface="Arial Black" pitchFamily="34" charset="0"/>
              </a:rPr>
              <a:t>Página </a:t>
            </a:r>
            <a:fld id="{BD3BF49D-8E10-4C00-81E5-A3F7BB6E0CB9}" type="slidenum">
              <a:rPr altLang="pt-BR" sz="1200" b="0" noProof="1" smtClean="0">
                <a:solidFill>
                  <a:srgbClr val="0F4C0E"/>
                </a:solidFill>
                <a:latin typeface="Arial Black" pitchFamily="34" charset="0"/>
              </a:rPr>
              <a:pPr eaLnBrk="1" hangingPunct="1">
                <a:spcBef>
                  <a:spcPct val="0"/>
                </a:spcBef>
                <a:defRPr/>
              </a:pPr>
              <a:t>21</a:t>
            </a:fld>
            <a:endParaRPr lang="pt-BR" altLang="pt-BR" sz="1200" b="0" noProof="1" smtClean="0">
              <a:solidFill>
                <a:srgbClr val="0F4C0E"/>
              </a:solidFill>
              <a:latin typeface="Arial Black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" y="980728"/>
            <a:ext cx="8748463" cy="507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de cantos arredondados 6"/>
          <p:cNvSpPr>
            <a:spLocks noChangeArrowheads="1"/>
          </p:cNvSpPr>
          <p:nvPr/>
        </p:nvSpPr>
        <p:spPr bwMode="auto">
          <a:xfrm>
            <a:off x="1788180" y="3068960"/>
            <a:ext cx="792088" cy="235099"/>
          </a:xfrm>
          <a:prstGeom prst="roundRect">
            <a:avLst>
              <a:gd name="adj" fmla="val 16667"/>
            </a:avLst>
          </a:prstGeom>
          <a:noFill/>
          <a:ln w="38100" cap="rnd" algn="ctr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3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2106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7816850" cy="609600"/>
          </a:xfrm>
        </p:spPr>
        <p:txBody>
          <a:bodyPr/>
          <a:lstStyle/>
          <a:p>
            <a:pPr algn="ctr"/>
            <a:r>
              <a:rPr lang="en-US" altLang="pt-BR" sz="2800" dirty="0" smtClean="0">
                <a:solidFill>
                  <a:srgbClr val="660066"/>
                </a:solidFill>
              </a:rPr>
              <a:t> </a:t>
            </a:r>
            <a:r>
              <a:rPr lang="pt-BR" altLang="pt-BR" sz="2800" dirty="0">
                <a:solidFill>
                  <a:srgbClr val="7030A0"/>
                </a:solidFill>
              </a:rPr>
              <a:t>5</a:t>
            </a:r>
            <a:r>
              <a:rPr lang="pt-BR" altLang="pt-BR" sz="2800" dirty="0" smtClean="0">
                <a:solidFill>
                  <a:srgbClr val="7030A0"/>
                </a:solidFill>
              </a:rPr>
              <a:t>. Portal </a:t>
            </a:r>
            <a:r>
              <a:rPr lang="pt-BR" altLang="pt-BR" sz="2800" dirty="0" err="1" smtClean="0">
                <a:solidFill>
                  <a:srgbClr val="7030A0"/>
                </a:solidFill>
              </a:rPr>
              <a:t>SCTransferências</a:t>
            </a:r>
            <a:endParaRPr lang="pt-BR" altLang="pt-BR" sz="2800" b="0" dirty="0" smtClean="0">
              <a:solidFill>
                <a:schemeClr val="accent2"/>
              </a:solidFill>
            </a:endParaRPr>
          </a:p>
        </p:txBody>
      </p:sp>
      <p:sp>
        <p:nvSpPr>
          <p:cNvPr id="23556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3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pt-BR" altLang="pt-BR" sz="1200" b="0" smtClean="0">
                <a:solidFill>
                  <a:srgbClr val="0F4C0E"/>
                </a:solidFill>
                <a:latin typeface="Arial Black" pitchFamily="34" charset="0"/>
              </a:rPr>
              <a:t>Página </a:t>
            </a:r>
            <a:fld id="{BD3BF49D-8E10-4C00-81E5-A3F7BB6E0CB9}" type="slidenum">
              <a:rPr altLang="pt-BR" sz="1200" b="0" noProof="1" smtClean="0">
                <a:solidFill>
                  <a:srgbClr val="0F4C0E"/>
                </a:solidFill>
                <a:latin typeface="Arial Black" pitchFamily="34" charset="0"/>
              </a:rPr>
              <a:pPr eaLnBrk="1" hangingPunct="1">
                <a:spcBef>
                  <a:spcPct val="0"/>
                </a:spcBef>
                <a:defRPr/>
              </a:pPr>
              <a:t>22</a:t>
            </a:fld>
            <a:endParaRPr lang="pt-BR" altLang="pt-BR" sz="1200" b="0" noProof="1" smtClean="0">
              <a:solidFill>
                <a:srgbClr val="0F4C0E"/>
              </a:solidFill>
              <a:latin typeface="Arial Black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55643"/>
            <a:ext cx="7956376" cy="5381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de cantos arredondados 4"/>
          <p:cNvSpPr>
            <a:spLocks noChangeArrowheads="1"/>
          </p:cNvSpPr>
          <p:nvPr/>
        </p:nvSpPr>
        <p:spPr bwMode="auto">
          <a:xfrm>
            <a:off x="1187624" y="1609725"/>
            <a:ext cx="504056" cy="235099"/>
          </a:xfrm>
          <a:prstGeom prst="roundRect">
            <a:avLst>
              <a:gd name="adj" fmla="val 16667"/>
            </a:avLst>
          </a:prstGeom>
          <a:noFill/>
          <a:ln w="38100" cap="rnd" algn="ctr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3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618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7816850" cy="609600"/>
          </a:xfrm>
        </p:spPr>
        <p:txBody>
          <a:bodyPr/>
          <a:lstStyle/>
          <a:p>
            <a:pPr algn="ctr"/>
            <a:r>
              <a:rPr lang="en-US" altLang="pt-BR" sz="2800" dirty="0" smtClean="0">
                <a:solidFill>
                  <a:srgbClr val="660066"/>
                </a:solidFill>
              </a:rPr>
              <a:t> </a:t>
            </a:r>
            <a:r>
              <a:rPr lang="pt-BR" altLang="pt-BR" sz="2800" dirty="0">
                <a:solidFill>
                  <a:srgbClr val="7030A0"/>
                </a:solidFill>
              </a:rPr>
              <a:t>5</a:t>
            </a:r>
            <a:r>
              <a:rPr lang="pt-BR" altLang="pt-BR" sz="2800" dirty="0" smtClean="0">
                <a:solidFill>
                  <a:srgbClr val="7030A0"/>
                </a:solidFill>
              </a:rPr>
              <a:t>. Portal </a:t>
            </a:r>
            <a:r>
              <a:rPr lang="pt-BR" altLang="pt-BR" sz="2800" dirty="0" err="1" smtClean="0">
                <a:solidFill>
                  <a:srgbClr val="7030A0"/>
                </a:solidFill>
              </a:rPr>
              <a:t>SCTransferências</a:t>
            </a:r>
            <a:endParaRPr lang="pt-BR" altLang="pt-BR" sz="2800" b="0" dirty="0" smtClean="0">
              <a:solidFill>
                <a:schemeClr val="accent2"/>
              </a:solidFill>
            </a:endParaRPr>
          </a:p>
        </p:txBody>
      </p:sp>
      <p:sp>
        <p:nvSpPr>
          <p:cNvPr id="23556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3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pt-BR" altLang="pt-BR" sz="1200" b="0" smtClean="0">
                <a:solidFill>
                  <a:srgbClr val="0F4C0E"/>
                </a:solidFill>
                <a:latin typeface="Arial Black" pitchFamily="34" charset="0"/>
              </a:rPr>
              <a:t>Página </a:t>
            </a:r>
            <a:fld id="{BD3BF49D-8E10-4C00-81E5-A3F7BB6E0CB9}" type="slidenum">
              <a:rPr altLang="pt-BR" sz="1200" b="0" noProof="1" smtClean="0">
                <a:solidFill>
                  <a:srgbClr val="0F4C0E"/>
                </a:solidFill>
                <a:latin typeface="Arial Black" pitchFamily="34" charset="0"/>
              </a:rPr>
              <a:pPr eaLnBrk="1" hangingPunct="1">
                <a:spcBef>
                  <a:spcPct val="0"/>
                </a:spcBef>
                <a:defRPr/>
              </a:pPr>
              <a:t>23</a:t>
            </a:fld>
            <a:endParaRPr lang="pt-BR" altLang="pt-BR" sz="1200" b="0" noProof="1" smtClean="0">
              <a:solidFill>
                <a:srgbClr val="0F4C0E"/>
              </a:solidFill>
              <a:latin typeface="Arial Black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028384" cy="542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de cantos arredondados 4"/>
          <p:cNvSpPr>
            <a:spLocks noChangeArrowheads="1"/>
          </p:cNvSpPr>
          <p:nvPr/>
        </p:nvSpPr>
        <p:spPr bwMode="auto">
          <a:xfrm>
            <a:off x="2339752" y="1609725"/>
            <a:ext cx="1368152" cy="235099"/>
          </a:xfrm>
          <a:prstGeom prst="roundRect">
            <a:avLst>
              <a:gd name="adj" fmla="val 16667"/>
            </a:avLst>
          </a:prstGeom>
          <a:noFill/>
          <a:ln w="38100" cap="rnd" algn="ctr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3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3821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7816850" cy="609600"/>
          </a:xfrm>
        </p:spPr>
        <p:txBody>
          <a:bodyPr/>
          <a:lstStyle/>
          <a:p>
            <a:pPr algn="ctr"/>
            <a:r>
              <a:rPr lang="en-US" altLang="pt-BR" sz="2800" dirty="0" smtClean="0">
                <a:solidFill>
                  <a:srgbClr val="660066"/>
                </a:solidFill>
              </a:rPr>
              <a:t> </a:t>
            </a:r>
            <a:r>
              <a:rPr lang="pt-BR" altLang="pt-BR" sz="2800" dirty="0">
                <a:solidFill>
                  <a:srgbClr val="7030A0"/>
                </a:solidFill>
              </a:rPr>
              <a:t>5</a:t>
            </a:r>
            <a:r>
              <a:rPr lang="pt-BR" altLang="pt-BR" sz="2800" dirty="0" smtClean="0">
                <a:solidFill>
                  <a:srgbClr val="7030A0"/>
                </a:solidFill>
              </a:rPr>
              <a:t>. Portal </a:t>
            </a:r>
            <a:r>
              <a:rPr lang="pt-BR" altLang="pt-BR" sz="2800" dirty="0" err="1" smtClean="0">
                <a:solidFill>
                  <a:srgbClr val="7030A0"/>
                </a:solidFill>
              </a:rPr>
              <a:t>SCTransferências</a:t>
            </a:r>
            <a:endParaRPr lang="pt-BR" altLang="pt-BR" sz="2800" b="0" dirty="0" smtClean="0">
              <a:solidFill>
                <a:schemeClr val="accent2"/>
              </a:solidFill>
            </a:endParaRPr>
          </a:p>
        </p:txBody>
      </p:sp>
      <p:sp>
        <p:nvSpPr>
          <p:cNvPr id="23556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3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pt-BR" altLang="pt-BR" sz="1200" b="0" smtClean="0">
                <a:solidFill>
                  <a:srgbClr val="0F4C0E"/>
                </a:solidFill>
                <a:latin typeface="Arial Black" pitchFamily="34" charset="0"/>
              </a:rPr>
              <a:t>Página </a:t>
            </a:r>
            <a:fld id="{BD3BF49D-8E10-4C00-81E5-A3F7BB6E0CB9}" type="slidenum">
              <a:rPr altLang="pt-BR" sz="1200" b="0" noProof="1" smtClean="0">
                <a:solidFill>
                  <a:srgbClr val="0F4C0E"/>
                </a:solidFill>
                <a:latin typeface="Arial Black" pitchFamily="34" charset="0"/>
              </a:rPr>
              <a:pPr eaLnBrk="1" hangingPunct="1">
                <a:spcBef>
                  <a:spcPct val="0"/>
                </a:spcBef>
                <a:defRPr/>
              </a:pPr>
              <a:t>24</a:t>
            </a:fld>
            <a:endParaRPr lang="pt-BR" altLang="pt-BR" sz="1200" b="0" noProof="1" smtClean="0">
              <a:solidFill>
                <a:srgbClr val="0F4C0E"/>
              </a:solidFill>
              <a:latin typeface="Arial Black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7848872" cy="530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3295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7816850" cy="609600"/>
          </a:xfrm>
        </p:spPr>
        <p:txBody>
          <a:bodyPr/>
          <a:lstStyle/>
          <a:p>
            <a:pPr algn="ctr"/>
            <a:r>
              <a:rPr lang="en-US" altLang="pt-BR" sz="2800" dirty="0" smtClean="0">
                <a:solidFill>
                  <a:srgbClr val="660066"/>
                </a:solidFill>
              </a:rPr>
              <a:t> </a:t>
            </a:r>
            <a:r>
              <a:rPr lang="pt-BR" altLang="pt-BR" sz="2800" dirty="0" smtClean="0">
                <a:solidFill>
                  <a:srgbClr val="7030A0"/>
                </a:solidFill>
              </a:rPr>
              <a:t>1. Portal </a:t>
            </a:r>
            <a:r>
              <a:rPr lang="pt-BR" altLang="pt-BR" sz="2800" dirty="0" err="1" smtClean="0">
                <a:solidFill>
                  <a:srgbClr val="7030A0"/>
                </a:solidFill>
              </a:rPr>
              <a:t>SCTransferências</a:t>
            </a:r>
            <a:endParaRPr lang="pt-BR" altLang="pt-BR" sz="2800" b="0" dirty="0" smtClean="0">
              <a:solidFill>
                <a:schemeClr val="accent2"/>
              </a:solidFill>
            </a:endParaRPr>
          </a:p>
        </p:txBody>
      </p:sp>
      <p:sp>
        <p:nvSpPr>
          <p:cNvPr id="23556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3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pt-BR" altLang="pt-BR" sz="1200" b="0" smtClean="0">
                <a:solidFill>
                  <a:srgbClr val="0F4C0E"/>
                </a:solidFill>
                <a:latin typeface="Arial Black" pitchFamily="34" charset="0"/>
              </a:rPr>
              <a:t>Página </a:t>
            </a:r>
            <a:fld id="{BD3BF49D-8E10-4C00-81E5-A3F7BB6E0CB9}" type="slidenum">
              <a:rPr altLang="pt-BR" sz="1200" b="0" noProof="1" smtClean="0">
                <a:solidFill>
                  <a:srgbClr val="0F4C0E"/>
                </a:solidFill>
                <a:latin typeface="Arial Black" pitchFamily="34" charset="0"/>
              </a:rPr>
              <a:pPr eaLnBrk="1" hangingPunct="1">
                <a:spcBef>
                  <a:spcPct val="0"/>
                </a:spcBef>
                <a:defRPr/>
              </a:pPr>
              <a:t>25</a:t>
            </a:fld>
            <a:endParaRPr lang="pt-BR" altLang="pt-BR" sz="1200" b="0" noProof="1" smtClean="0">
              <a:solidFill>
                <a:srgbClr val="0F4C0E"/>
              </a:solidFill>
              <a:latin typeface="Arial Black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114176" y="2636912"/>
            <a:ext cx="43300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 smtClean="0"/>
              <a:t>OBRIGADO</a:t>
            </a:r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val="8819694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 sz="2400" dirty="0">
                <a:solidFill>
                  <a:srgbClr val="7030A0"/>
                </a:solidFill>
              </a:rPr>
              <a:t>1</a:t>
            </a:r>
            <a:r>
              <a:rPr lang="en-US" altLang="pt-BR" sz="2400" dirty="0" smtClean="0">
                <a:solidFill>
                  <a:srgbClr val="7030A0"/>
                </a:solidFill>
              </a:rPr>
              <a:t>. </a:t>
            </a:r>
            <a:r>
              <a:rPr lang="en-US" altLang="pt-BR" sz="2400" dirty="0" err="1" smtClean="0">
                <a:solidFill>
                  <a:srgbClr val="7030A0"/>
                </a:solidFill>
              </a:rPr>
              <a:t>Relevância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Página </a:t>
            </a:r>
            <a:fld id="{6955C53C-DEBD-4068-8B45-B04783D75FB7}" type="slidenum">
              <a:rPr lang="pt-BR" noProof="1" smtClean="0"/>
              <a:pPr>
                <a:defRPr/>
              </a:pPr>
              <a:t>3</a:t>
            </a:fld>
            <a:endParaRPr lang="pt-BR" noProof="1"/>
          </a:p>
        </p:txBody>
      </p:sp>
      <p:sp>
        <p:nvSpPr>
          <p:cNvPr id="7" name="CaixaDeTexto 6"/>
          <p:cNvSpPr txBox="1"/>
          <p:nvPr/>
        </p:nvSpPr>
        <p:spPr>
          <a:xfrm>
            <a:off x="539552" y="5876736"/>
            <a:ext cx="2238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/>
              <a:t>2015 – até junho</a:t>
            </a:r>
          </a:p>
          <a:p>
            <a:r>
              <a:rPr lang="pt-BR" sz="800" dirty="0" smtClean="0"/>
              <a:t>Fonte: Indicadores de Gestão Fiscal / DCOG</a:t>
            </a:r>
            <a:endParaRPr lang="pt-BR" sz="800" dirty="0"/>
          </a:p>
        </p:txBody>
      </p:sp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541320"/>
              </p:ext>
            </p:extLst>
          </p:nvPr>
        </p:nvGraphicFramePr>
        <p:xfrm>
          <a:off x="306487" y="849489"/>
          <a:ext cx="8369969" cy="5027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Planilha" r:id="rId3" imgW="4579542" imgH="2750859" progId="Excel.Sheet.12">
                  <p:link updateAutomatic="1"/>
                </p:oleObj>
              </mc:Choice>
              <mc:Fallback>
                <p:oleObj name="Planilha" r:id="rId3" imgW="4579542" imgH="275085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6487" y="849489"/>
                        <a:ext cx="8369969" cy="50277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73380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Página </a:t>
            </a:r>
            <a:fld id="{6955C53C-DEBD-4068-8B45-B04783D75FB7}" type="slidenum">
              <a:rPr lang="pt-BR" noProof="1" smtClean="0"/>
              <a:pPr>
                <a:defRPr/>
              </a:pPr>
              <a:t>4</a:t>
            </a:fld>
            <a:endParaRPr lang="pt-BR" noProof="1"/>
          </a:p>
        </p:txBody>
      </p:sp>
      <p:sp>
        <p:nvSpPr>
          <p:cNvPr id="7" name="CaixaDeTexto 6"/>
          <p:cNvSpPr txBox="1"/>
          <p:nvPr/>
        </p:nvSpPr>
        <p:spPr>
          <a:xfrm>
            <a:off x="539552" y="5876736"/>
            <a:ext cx="22381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>
                <a:solidFill>
                  <a:srgbClr val="000000"/>
                </a:solidFill>
              </a:rPr>
              <a:t>2015 – até junho</a:t>
            </a:r>
          </a:p>
          <a:p>
            <a:r>
              <a:rPr lang="pt-BR" sz="800" dirty="0"/>
              <a:t>Fonte: Indicadores de Gestão Fiscal / DCOG</a:t>
            </a:r>
          </a:p>
          <a:p>
            <a:endParaRPr lang="pt-BR" sz="1000" dirty="0">
              <a:solidFill>
                <a:srgbClr val="000000"/>
              </a:solidFill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007092"/>
              </p:ext>
            </p:extLst>
          </p:nvPr>
        </p:nvGraphicFramePr>
        <p:xfrm>
          <a:off x="330200" y="866775"/>
          <a:ext cx="8337550" cy="500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Planilha" r:id="rId3" imgW="4572000" imgH="2743200" progId="Excel.Sheet.12">
                  <p:link updateAutomatic="1"/>
                </p:oleObj>
              </mc:Choice>
              <mc:Fallback>
                <p:oleObj name="Planilha" r:id="rId3" imgW="4572000" imgH="274320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0200" y="866775"/>
                        <a:ext cx="8337550" cy="5002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228600" y="0"/>
            <a:ext cx="7391400" cy="609600"/>
          </a:xfrm>
        </p:spPr>
        <p:txBody>
          <a:bodyPr/>
          <a:lstStyle/>
          <a:p>
            <a:r>
              <a:rPr lang="en-US" altLang="pt-BR" sz="2400" dirty="0">
                <a:solidFill>
                  <a:srgbClr val="7030A0"/>
                </a:solidFill>
              </a:rPr>
              <a:t>1</a:t>
            </a:r>
            <a:r>
              <a:rPr lang="en-US" altLang="pt-BR" sz="2400" dirty="0" smtClean="0">
                <a:solidFill>
                  <a:srgbClr val="7030A0"/>
                </a:solidFill>
              </a:rPr>
              <a:t>. </a:t>
            </a:r>
            <a:r>
              <a:rPr lang="en-US" altLang="pt-BR" sz="2400" dirty="0" err="1" smtClean="0">
                <a:solidFill>
                  <a:srgbClr val="7030A0"/>
                </a:solidFill>
              </a:rPr>
              <a:t>Relevância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3413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 sz="2400" dirty="0">
                <a:solidFill>
                  <a:srgbClr val="7030A0"/>
                </a:solidFill>
              </a:rPr>
              <a:t>1</a:t>
            </a:r>
            <a:r>
              <a:rPr lang="en-US" altLang="pt-BR" sz="2400" dirty="0" smtClean="0">
                <a:solidFill>
                  <a:srgbClr val="7030A0"/>
                </a:solidFill>
              </a:rPr>
              <a:t>. </a:t>
            </a:r>
            <a:r>
              <a:rPr lang="en-US" altLang="pt-BR" sz="2400" dirty="0" err="1" smtClean="0">
                <a:solidFill>
                  <a:srgbClr val="7030A0"/>
                </a:solidFill>
              </a:rPr>
              <a:t>Relevância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Página </a:t>
            </a:r>
            <a:fld id="{6955C53C-DEBD-4068-8B45-B04783D75FB7}" type="slidenum">
              <a:rPr lang="pt-BR" noProof="1" smtClean="0"/>
              <a:pPr>
                <a:defRPr/>
              </a:pPr>
              <a:t>5</a:t>
            </a:fld>
            <a:endParaRPr lang="pt-BR" noProof="1"/>
          </a:p>
        </p:txBody>
      </p:sp>
      <p:sp>
        <p:nvSpPr>
          <p:cNvPr id="7" name="CaixaDeTexto 6"/>
          <p:cNvSpPr txBox="1"/>
          <p:nvPr/>
        </p:nvSpPr>
        <p:spPr>
          <a:xfrm>
            <a:off x="539552" y="5876736"/>
            <a:ext cx="22381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>
                <a:solidFill>
                  <a:srgbClr val="000000"/>
                </a:solidFill>
              </a:rPr>
              <a:t>2015 – até junho</a:t>
            </a:r>
          </a:p>
          <a:p>
            <a:r>
              <a:rPr lang="pt-BR" sz="800" dirty="0"/>
              <a:t>Fonte: Indicadores de Gestão Fiscal / DCOG</a:t>
            </a:r>
          </a:p>
          <a:p>
            <a:endParaRPr lang="pt-BR" sz="1000" dirty="0">
              <a:solidFill>
                <a:srgbClr val="00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5536" y="1563757"/>
            <a:ext cx="82809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1 – Obras e serviços nos municípios (FUNDAM);</a:t>
            </a:r>
          </a:p>
          <a:p>
            <a:r>
              <a:rPr lang="pt-BR" sz="2000" dirty="0" smtClean="0"/>
              <a:t>2 – Financiamento do Sistema Socioeducativo (Cases e </a:t>
            </a:r>
            <a:r>
              <a:rPr lang="pt-BR" sz="2000" dirty="0" err="1" smtClean="0"/>
              <a:t>Caseps</a:t>
            </a:r>
            <a:r>
              <a:rPr lang="pt-BR" sz="2000" dirty="0" smtClean="0"/>
              <a:t>)</a:t>
            </a:r>
          </a:p>
          <a:p>
            <a:r>
              <a:rPr lang="pt-BR" sz="2000" dirty="0" smtClean="0"/>
              <a:t>3 – Financiamento da Educação Especial (APAES)</a:t>
            </a:r>
          </a:p>
          <a:p>
            <a:r>
              <a:rPr lang="pt-BR" sz="2000" dirty="0" smtClean="0"/>
              <a:t>4 – Bolsas de Estudos (Art. 170 CE)</a:t>
            </a:r>
          </a:p>
          <a:p>
            <a:r>
              <a:rPr lang="pt-BR" sz="2000" dirty="0"/>
              <a:t>5</a:t>
            </a:r>
            <a:r>
              <a:rPr lang="pt-BR" sz="2000" dirty="0" smtClean="0"/>
              <a:t> – Financiamentos da Saúde OS – Contratos de Gestão</a:t>
            </a:r>
          </a:p>
          <a:p>
            <a:r>
              <a:rPr lang="pt-BR" sz="2000" dirty="0"/>
              <a:t>6</a:t>
            </a:r>
            <a:r>
              <a:rPr lang="pt-BR" sz="2000" dirty="0" smtClean="0"/>
              <a:t> – Apoio às áreas da cultura, turismo e esporte</a:t>
            </a:r>
          </a:p>
          <a:p>
            <a:r>
              <a:rPr lang="pt-BR" sz="2000" dirty="0"/>
              <a:t>7</a:t>
            </a:r>
            <a:r>
              <a:rPr lang="pt-BR" sz="2000" dirty="0" smtClean="0"/>
              <a:t> – Apoio à pesquisa científica</a:t>
            </a:r>
          </a:p>
          <a:p>
            <a:r>
              <a:rPr lang="pt-BR" sz="2000" dirty="0"/>
              <a:t>8</a:t>
            </a:r>
            <a:r>
              <a:rPr lang="pt-BR" sz="2000" dirty="0" smtClean="0"/>
              <a:t> – Entre outros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7647582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323528" y="764704"/>
            <a:ext cx="8515350" cy="5472608"/>
          </a:xfrm>
        </p:spPr>
        <p:txBody>
          <a:bodyPr/>
          <a:lstStyle/>
          <a:p>
            <a:pPr marL="457200" indent="-457200"/>
            <a:r>
              <a:rPr lang="pt-BR" altLang="pt-BR" sz="2000" dirty="0" smtClean="0">
                <a:solidFill>
                  <a:srgbClr val="FF0000"/>
                </a:solidFill>
              </a:rPr>
              <a:t>Decreto n° 127/2011 (Convênios);</a:t>
            </a:r>
          </a:p>
          <a:p>
            <a:pPr marL="457200" indent="-457200"/>
            <a:endParaRPr lang="pt-BR" altLang="pt-BR" sz="2000" dirty="0" smtClean="0">
              <a:solidFill>
                <a:srgbClr val="FF0000"/>
              </a:solidFill>
            </a:endParaRPr>
          </a:p>
          <a:p>
            <a:pPr marL="457200" indent="-457200"/>
            <a:r>
              <a:rPr lang="pt-BR" altLang="pt-BR" sz="2000" dirty="0" smtClean="0">
                <a:solidFill>
                  <a:srgbClr val="FF0000"/>
                </a:solidFill>
              </a:rPr>
              <a:t>Decreto nº 1.309/2012 (Contratos Apoio Financeiro);</a:t>
            </a:r>
          </a:p>
          <a:p>
            <a:pPr marL="457200" indent="-457200"/>
            <a:endParaRPr lang="pt-BR" altLang="pt-BR" sz="2000" dirty="0" smtClean="0"/>
          </a:p>
          <a:p>
            <a:pPr marL="457200" indent="-457200"/>
            <a:r>
              <a:rPr lang="pt-BR" altLang="pt-BR" sz="2000" dirty="0" smtClean="0"/>
              <a:t>Instrução Normativa n° TC-14/2012;</a:t>
            </a:r>
            <a:endParaRPr lang="pt-BR" altLang="pt-BR" sz="2000" dirty="0"/>
          </a:p>
          <a:p>
            <a:pPr marL="0" indent="0">
              <a:buNone/>
            </a:pPr>
            <a:endParaRPr lang="pt-BR" altLang="pt-BR" sz="2000" dirty="0" smtClean="0"/>
          </a:p>
          <a:p>
            <a:pPr marL="457200" indent="-457200"/>
            <a:r>
              <a:rPr lang="pt-BR" altLang="pt-BR" sz="2000" dirty="0" smtClean="0"/>
              <a:t>Lei n° 16.037/2013 (FUNDAM);</a:t>
            </a:r>
          </a:p>
          <a:p>
            <a:pPr marL="457200" indent="-457200"/>
            <a:endParaRPr lang="pt-BR" altLang="pt-BR" sz="2000" dirty="0" smtClean="0"/>
          </a:p>
          <a:p>
            <a:pPr marL="457200" indent="-457200"/>
            <a:r>
              <a:rPr lang="pt-BR" altLang="pt-BR" sz="2000" dirty="0" smtClean="0"/>
              <a:t>Decreto n° 1.621/2013 (FUNDAM);</a:t>
            </a:r>
          </a:p>
          <a:p>
            <a:pPr marL="457200" indent="-457200"/>
            <a:endParaRPr lang="pt-BR" altLang="pt-BR" sz="2000" dirty="0" smtClean="0"/>
          </a:p>
          <a:p>
            <a:pPr marL="457200" indent="-457200"/>
            <a:r>
              <a:rPr lang="pt-BR" altLang="pt-BR" sz="2000" dirty="0" smtClean="0"/>
              <a:t>Entre outras (CF/88, Lei 8.666/93, Lei 4.320/64, LC 381/07, Lei 13.336/05 - SEITEC, Lei 13.334/05 - FUNDOSOCIAL, Lei 16.666/15 INVESTSAÚDE, Lei 13.019/14, entre outras)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28600" y="0"/>
            <a:ext cx="7391400" cy="609600"/>
          </a:xfrm>
        </p:spPr>
        <p:txBody>
          <a:bodyPr/>
          <a:lstStyle/>
          <a:p>
            <a:r>
              <a:rPr lang="en-US" altLang="pt-BR" sz="2400" dirty="0">
                <a:solidFill>
                  <a:srgbClr val="7030A0"/>
                </a:solidFill>
              </a:rPr>
              <a:t>2</a:t>
            </a:r>
            <a:r>
              <a:rPr lang="en-US" altLang="pt-BR" sz="2400" dirty="0" smtClean="0">
                <a:solidFill>
                  <a:srgbClr val="7030A0"/>
                </a:solidFill>
              </a:rPr>
              <a:t>. </a:t>
            </a:r>
            <a:r>
              <a:rPr lang="en-US" altLang="pt-BR" sz="2400" dirty="0" err="1" smtClean="0">
                <a:solidFill>
                  <a:srgbClr val="7030A0"/>
                </a:solidFill>
              </a:rPr>
              <a:t>Legislação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33776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496" y="0"/>
            <a:ext cx="8009954" cy="609600"/>
          </a:xfrm>
        </p:spPr>
        <p:txBody>
          <a:bodyPr/>
          <a:lstStyle/>
          <a:p>
            <a:r>
              <a:rPr lang="pt-BR" altLang="pt-BR" sz="2000" dirty="0" smtClean="0">
                <a:solidFill>
                  <a:srgbClr val="7030A0"/>
                </a:solidFill>
              </a:rPr>
              <a:t>3. </a:t>
            </a:r>
            <a:r>
              <a:rPr lang="en-US" altLang="pt-BR" sz="2000" dirty="0" err="1">
                <a:solidFill>
                  <a:srgbClr val="7030A0"/>
                </a:solidFill>
              </a:rPr>
              <a:t>Fluxo</a:t>
            </a:r>
            <a:r>
              <a:rPr lang="en-US" altLang="pt-BR" sz="2000" dirty="0">
                <a:solidFill>
                  <a:srgbClr val="7030A0"/>
                </a:solidFill>
              </a:rPr>
              <a:t> e </a:t>
            </a:r>
            <a:r>
              <a:rPr lang="en-US" altLang="pt-BR" sz="2000" dirty="0" err="1">
                <a:solidFill>
                  <a:srgbClr val="7030A0"/>
                </a:solidFill>
              </a:rPr>
              <a:t>características</a:t>
            </a:r>
            <a:r>
              <a:rPr lang="en-US" altLang="pt-BR" sz="2000" dirty="0">
                <a:solidFill>
                  <a:srgbClr val="7030A0"/>
                </a:solidFill>
              </a:rPr>
              <a:t> do </a:t>
            </a:r>
            <a:r>
              <a:rPr lang="en-US" altLang="pt-BR" sz="2000" dirty="0" err="1" smtClean="0">
                <a:solidFill>
                  <a:srgbClr val="7030A0"/>
                </a:solidFill>
              </a:rPr>
              <a:t>sistema</a:t>
            </a:r>
            <a:r>
              <a:rPr lang="en-US" altLang="pt-BR" sz="2000" dirty="0" smtClean="0">
                <a:solidFill>
                  <a:srgbClr val="7030A0"/>
                </a:solidFill>
              </a:rPr>
              <a:t> - </a:t>
            </a:r>
            <a:r>
              <a:rPr lang="en-US" altLang="pt-BR" sz="2000" dirty="0" err="1" smtClean="0">
                <a:solidFill>
                  <a:srgbClr val="7030A0"/>
                </a:solidFill>
              </a:rPr>
              <a:t>convênio</a:t>
            </a:r>
            <a:endParaRPr lang="pt-BR" altLang="pt-BR" sz="2000" b="0" dirty="0" smtClean="0">
              <a:solidFill>
                <a:schemeClr val="accent2"/>
              </a:solidFill>
            </a:endParaRPr>
          </a:p>
        </p:txBody>
      </p:sp>
      <p:sp>
        <p:nvSpPr>
          <p:cNvPr id="23556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3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pt-BR" altLang="pt-BR" sz="1200" b="0" smtClean="0">
                <a:solidFill>
                  <a:srgbClr val="0F4C0E"/>
                </a:solidFill>
                <a:latin typeface="Arial Black" pitchFamily="34" charset="0"/>
              </a:rPr>
              <a:t>Página </a:t>
            </a:r>
            <a:fld id="{BD3BF49D-8E10-4C00-81E5-A3F7BB6E0CB9}" type="slidenum">
              <a:rPr altLang="pt-BR" sz="1200" b="0" noProof="1" smtClean="0">
                <a:solidFill>
                  <a:srgbClr val="0F4C0E"/>
                </a:solidFill>
                <a:latin typeface="Arial Black" pitchFamily="34" charset="0"/>
              </a:rPr>
              <a:pPr eaLnBrk="1" hangingPunct="1">
                <a:spcBef>
                  <a:spcPct val="0"/>
                </a:spcBef>
                <a:defRPr/>
              </a:pPr>
              <a:t>7</a:t>
            </a:fld>
            <a:endParaRPr lang="pt-BR" altLang="pt-BR" sz="1200" b="0" noProof="1" smtClean="0">
              <a:solidFill>
                <a:srgbClr val="0F4C0E"/>
              </a:solidFill>
              <a:latin typeface="Arial Black" pitchFamily="34" charset="0"/>
            </a:endParaRP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02084"/>
            <a:ext cx="9098682" cy="494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7" name="CaixaDeTexto 23556"/>
          <p:cNvSpPr txBox="1"/>
          <p:nvPr/>
        </p:nvSpPr>
        <p:spPr>
          <a:xfrm>
            <a:off x="3275857" y="3643404"/>
            <a:ext cx="23042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1 – Concedente</a:t>
            </a:r>
          </a:p>
          <a:p>
            <a:r>
              <a:rPr lang="pt-BR" sz="1600" dirty="0" smtClean="0"/>
              <a:t>2 – Município</a:t>
            </a:r>
          </a:p>
          <a:p>
            <a:r>
              <a:rPr lang="pt-BR" sz="1600" dirty="0" smtClean="0"/>
              <a:t>3 – Descentralizador</a:t>
            </a:r>
          </a:p>
          <a:p>
            <a:r>
              <a:rPr lang="pt-BR" sz="1600" dirty="0" smtClean="0"/>
              <a:t>4 – Governador</a:t>
            </a:r>
          </a:p>
          <a:p>
            <a:r>
              <a:rPr lang="pt-BR" sz="1600" dirty="0" smtClean="0"/>
              <a:t>5 – BRDE (FUNDAM)</a:t>
            </a:r>
          </a:p>
          <a:p>
            <a:r>
              <a:rPr lang="pt-BR" sz="1600" dirty="0" smtClean="0"/>
              <a:t>6 – CDR</a:t>
            </a:r>
          </a:p>
          <a:p>
            <a:r>
              <a:rPr lang="pt-BR" sz="1600" dirty="0"/>
              <a:t>7</a:t>
            </a:r>
            <a:r>
              <a:rPr lang="pt-BR" sz="1600" dirty="0" smtClean="0"/>
              <a:t> – Entre outros (TCE, BB, RFB)</a:t>
            </a:r>
            <a:endParaRPr lang="pt-BR" sz="1600" dirty="0"/>
          </a:p>
          <a:p>
            <a:endParaRPr lang="pt-BR" sz="1600" dirty="0" smtClean="0"/>
          </a:p>
        </p:txBody>
      </p:sp>
    </p:spTree>
    <p:extLst>
      <p:ext uri="{BB962C8B-B14F-4D97-AF65-F5344CB8AC3E}">
        <p14:creationId xmlns:p14="http://schemas.microsoft.com/office/powerpoint/2010/main" val="27860123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3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pt-BR" altLang="pt-BR" sz="1200" b="0" smtClean="0">
                <a:solidFill>
                  <a:srgbClr val="0F4C0E"/>
                </a:solidFill>
                <a:latin typeface="Arial Black" pitchFamily="34" charset="0"/>
              </a:rPr>
              <a:t>Página </a:t>
            </a:r>
            <a:fld id="{BD3BF49D-8E10-4C00-81E5-A3F7BB6E0CB9}" type="slidenum">
              <a:rPr altLang="pt-BR" sz="1200" b="0" noProof="1" smtClean="0">
                <a:solidFill>
                  <a:srgbClr val="0F4C0E"/>
                </a:solidFill>
                <a:latin typeface="Arial Black" pitchFamily="34" charset="0"/>
              </a:rPr>
              <a:pPr eaLnBrk="1" hangingPunct="1">
                <a:spcBef>
                  <a:spcPct val="0"/>
                </a:spcBef>
                <a:defRPr/>
              </a:pPr>
              <a:t>8</a:t>
            </a:fld>
            <a:endParaRPr lang="pt-BR" altLang="pt-BR" sz="1200" b="0" noProof="1" smtClean="0">
              <a:solidFill>
                <a:srgbClr val="0F4C0E"/>
              </a:solidFill>
              <a:latin typeface="Arial Black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06570"/>
            <a:ext cx="9001000" cy="518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298801" y="3856980"/>
            <a:ext cx="389068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1 – Concedente</a:t>
            </a:r>
          </a:p>
          <a:p>
            <a:r>
              <a:rPr lang="pt-BR" sz="1600" dirty="0" smtClean="0"/>
              <a:t>2 – Município</a:t>
            </a:r>
          </a:p>
          <a:p>
            <a:r>
              <a:rPr lang="pt-BR" sz="1600" dirty="0" smtClean="0"/>
              <a:t>3 – Descentralizador</a:t>
            </a:r>
          </a:p>
          <a:p>
            <a:r>
              <a:rPr lang="pt-BR" sz="1600" dirty="0" smtClean="0"/>
              <a:t>4 – SCC (Governador)</a:t>
            </a:r>
          </a:p>
          <a:p>
            <a:r>
              <a:rPr lang="pt-BR" sz="1600" dirty="0" smtClean="0"/>
              <a:t>5 – Conselho Turismo, Cultura e Esporte</a:t>
            </a:r>
          </a:p>
          <a:p>
            <a:r>
              <a:rPr lang="pt-BR" sz="1600" dirty="0" smtClean="0"/>
              <a:t>6 – Se SDR – CDR</a:t>
            </a:r>
          </a:p>
          <a:p>
            <a:r>
              <a:rPr lang="pt-BR" sz="1600" dirty="0" smtClean="0"/>
              <a:t>7 – Comitê Gestor</a:t>
            </a:r>
          </a:p>
          <a:p>
            <a:r>
              <a:rPr lang="pt-BR" sz="1600" dirty="0"/>
              <a:t>8</a:t>
            </a:r>
            <a:r>
              <a:rPr lang="pt-BR" sz="1600" dirty="0" smtClean="0"/>
              <a:t> – Entre outros (TCE, BB, RFB)</a:t>
            </a:r>
            <a:endParaRPr lang="pt-BR" sz="1600" dirty="0"/>
          </a:p>
          <a:p>
            <a:endParaRPr lang="pt-BR" sz="1600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495" y="44624"/>
            <a:ext cx="9001001" cy="548680"/>
          </a:xfrm>
        </p:spPr>
        <p:txBody>
          <a:bodyPr/>
          <a:lstStyle/>
          <a:p>
            <a:r>
              <a:rPr lang="pt-BR" altLang="pt-BR" sz="2000" dirty="0" smtClean="0">
                <a:solidFill>
                  <a:srgbClr val="7030A0"/>
                </a:solidFill>
              </a:rPr>
              <a:t>3. </a:t>
            </a:r>
            <a:r>
              <a:rPr lang="en-US" altLang="pt-BR" sz="2000" dirty="0" err="1">
                <a:solidFill>
                  <a:srgbClr val="7030A0"/>
                </a:solidFill>
              </a:rPr>
              <a:t>Fluxo</a:t>
            </a:r>
            <a:r>
              <a:rPr lang="en-US" altLang="pt-BR" sz="2000" dirty="0">
                <a:solidFill>
                  <a:srgbClr val="7030A0"/>
                </a:solidFill>
              </a:rPr>
              <a:t> e </a:t>
            </a:r>
            <a:r>
              <a:rPr lang="en-US" altLang="pt-BR" sz="2000" dirty="0" err="1">
                <a:solidFill>
                  <a:srgbClr val="7030A0"/>
                </a:solidFill>
              </a:rPr>
              <a:t>características</a:t>
            </a:r>
            <a:r>
              <a:rPr lang="en-US" altLang="pt-BR" sz="2000" dirty="0">
                <a:solidFill>
                  <a:srgbClr val="7030A0"/>
                </a:solidFill>
              </a:rPr>
              <a:t> do </a:t>
            </a:r>
            <a:r>
              <a:rPr lang="en-US" altLang="pt-BR" sz="2000" dirty="0" err="1" smtClean="0">
                <a:solidFill>
                  <a:srgbClr val="7030A0"/>
                </a:solidFill>
              </a:rPr>
              <a:t>sistema</a:t>
            </a:r>
            <a:r>
              <a:rPr lang="en-US" altLang="pt-BR" sz="2000" dirty="0" smtClean="0">
                <a:solidFill>
                  <a:srgbClr val="7030A0"/>
                </a:solidFill>
              </a:rPr>
              <a:t> - </a:t>
            </a:r>
            <a:r>
              <a:rPr lang="en-US" altLang="pt-BR" sz="2000" dirty="0" err="1" smtClean="0">
                <a:solidFill>
                  <a:srgbClr val="7030A0"/>
                </a:solidFill>
              </a:rPr>
              <a:t>contrato</a:t>
            </a:r>
            <a:r>
              <a:rPr lang="en-US" altLang="pt-BR" sz="2000" dirty="0" smtClean="0">
                <a:solidFill>
                  <a:srgbClr val="7030A0"/>
                </a:solidFill>
              </a:rPr>
              <a:t> de </a:t>
            </a:r>
            <a:r>
              <a:rPr lang="en-US" altLang="pt-BR" sz="2000" dirty="0" err="1" smtClean="0">
                <a:solidFill>
                  <a:srgbClr val="7030A0"/>
                </a:solidFill>
              </a:rPr>
              <a:t>apoio</a:t>
            </a:r>
            <a:endParaRPr lang="pt-BR" altLang="pt-BR" sz="2000" b="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8911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AutoShape 2"/>
          <p:cNvSpPr>
            <a:spLocks noChangeArrowheads="1"/>
          </p:cNvSpPr>
          <p:nvPr/>
        </p:nvSpPr>
        <p:spPr bwMode="auto">
          <a:xfrm>
            <a:off x="4040188" y="933450"/>
            <a:ext cx="771525" cy="1189038"/>
          </a:xfrm>
          <a:prstGeom prst="flowChartMagneticDisk">
            <a:avLst/>
          </a:prstGeom>
          <a:gradFill rotWithShape="0">
            <a:gsLst>
              <a:gs pos="0">
                <a:srgbClr val="F8F8F8"/>
              </a:gs>
              <a:gs pos="100000">
                <a:srgbClr val="F8F8F8">
                  <a:gamma/>
                  <a:shade val="5764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lnSpc>
                <a:spcPct val="95000"/>
              </a:lnSpc>
              <a:defRPr/>
            </a:pPr>
            <a:r>
              <a:rPr lang="pt-BR" b="1" baseline="40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TCE/SC</a:t>
            </a:r>
          </a:p>
          <a:p>
            <a:pPr algn="ctr">
              <a:lnSpc>
                <a:spcPct val="95000"/>
              </a:lnSpc>
              <a:defRPr/>
            </a:pPr>
            <a:r>
              <a:rPr lang="pt-BR" b="1" baseline="40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LRF</a:t>
            </a:r>
          </a:p>
        </p:txBody>
      </p:sp>
      <p:sp>
        <p:nvSpPr>
          <p:cNvPr id="131075" name="AutoShape 3"/>
          <p:cNvSpPr>
            <a:spLocks noChangeArrowheads="1"/>
          </p:cNvSpPr>
          <p:nvPr/>
        </p:nvSpPr>
        <p:spPr bwMode="auto">
          <a:xfrm>
            <a:off x="7685088" y="2449513"/>
            <a:ext cx="771525" cy="1189037"/>
          </a:xfrm>
          <a:prstGeom prst="flowChartMagneticDisk">
            <a:avLst/>
          </a:prstGeom>
          <a:gradFill rotWithShape="0">
            <a:gsLst>
              <a:gs pos="0">
                <a:srgbClr val="F8F8F8"/>
              </a:gs>
              <a:gs pos="100000">
                <a:srgbClr val="F8F8F8">
                  <a:gamma/>
                  <a:shade val="5764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lnSpc>
                <a:spcPct val="95000"/>
              </a:lnSpc>
              <a:defRPr/>
            </a:pPr>
            <a:r>
              <a:rPr lang="pt-BR" b="1" baseline="40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SAT</a:t>
            </a:r>
          </a:p>
          <a:p>
            <a:pPr algn="ctr">
              <a:lnSpc>
                <a:spcPct val="95000"/>
              </a:lnSpc>
              <a:defRPr/>
            </a:pPr>
            <a:r>
              <a:rPr lang="pt-BR" b="1" baseline="40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Tributos</a:t>
            </a:r>
          </a:p>
          <a:p>
            <a:pPr algn="ctr">
              <a:lnSpc>
                <a:spcPct val="95000"/>
              </a:lnSpc>
              <a:defRPr/>
            </a:pPr>
            <a:r>
              <a:rPr lang="pt-BR" b="1" baseline="40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Estaduais</a:t>
            </a:r>
          </a:p>
        </p:txBody>
      </p:sp>
      <p:sp>
        <p:nvSpPr>
          <p:cNvPr id="131076" name="AutoShape 4"/>
          <p:cNvSpPr>
            <a:spLocks noChangeArrowheads="1"/>
          </p:cNvSpPr>
          <p:nvPr/>
        </p:nvSpPr>
        <p:spPr bwMode="auto">
          <a:xfrm>
            <a:off x="6289675" y="985838"/>
            <a:ext cx="771525" cy="1189037"/>
          </a:xfrm>
          <a:prstGeom prst="flowChartMagneticDisk">
            <a:avLst/>
          </a:prstGeom>
          <a:gradFill rotWithShape="0">
            <a:gsLst>
              <a:gs pos="0">
                <a:srgbClr val="F8F8F8"/>
              </a:gs>
              <a:gs pos="100000">
                <a:srgbClr val="F8F8F8">
                  <a:gamma/>
                  <a:shade val="5764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lnSpc>
                <a:spcPct val="95000"/>
              </a:lnSpc>
              <a:defRPr/>
            </a:pPr>
            <a:r>
              <a:rPr lang="pt-BR" b="1" baseline="40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Adimp</a:t>
            </a:r>
            <a:endParaRPr lang="pt-BR" b="1" baseline="4000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algn="ctr">
              <a:lnSpc>
                <a:spcPct val="95000"/>
              </a:lnSpc>
              <a:defRPr/>
            </a:pPr>
            <a:r>
              <a:rPr lang="pt-BR" b="1" baseline="40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TCE/SC</a:t>
            </a:r>
          </a:p>
          <a:p>
            <a:pPr algn="ctr">
              <a:lnSpc>
                <a:spcPct val="95000"/>
              </a:lnSpc>
              <a:defRPr/>
            </a:pPr>
            <a:r>
              <a:rPr lang="pt-BR" b="1" baseline="40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CPF</a:t>
            </a:r>
          </a:p>
        </p:txBody>
      </p:sp>
      <p:sp>
        <p:nvSpPr>
          <p:cNvPr id="131077" name="AutoShape 5"/>
          <p:cNvSpPr>
            <a:spLocks noChangeArrowheads="1"/>
          </p:cNvSpPr>
          <p:nvPr/>
        </p:nvSpPr>
        <p:spPr bwMode="auto">
          <a:xfrm>
            <a:off x="4370388" y="4325938"/>
            <a:ext cx="771525" cy="1189037"/>
          </a:xfrm>
          <a:prstGeom prst="flowChartMagneticDisk">
            <a:avLst/>
          </a:prstGeom>
          <a:gradFill rotWithShape="0">
            <a:gsLst>
              <a:gs pos="0">
                <a:srgbClr val="F8F8F8"/>
              </a:gs>
              <a:gs pos="100000">
                <a:srgbClr val="F8F8F8">
                  <a:gamma/>
                  <a:shade val="5764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lnSpc>
                <a:spcPct val="95000"/>
              </a:lnSpc>
              <a:defRPr/>
            </a:pPr>
            <a:r>
              <a:rPr lang="pt-BR" b="1" baseline="40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Banco</a:t>
            </a:r>
          </a:p>
          <a:p>
            <a:pPr algn="ctr">
              <a:lnSpc>
                <a:spcPct val="95000"/>
              </a:lnSpc>
              <a:defRPr/>
            </a:pPr>
            <a:r>
              <a:rPr lang="pt-BR" b="1" baseline="40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do</a:t>
            </a:r>
          </a:p>
          <a:p>
            <a:pPr algn="ctr">
              <a:lnSpc>
                <a:spcPct val="95000"/>
              </a:lnSpc>
              <a:defRPr/>
            </a:pPr>
            <a:r>
              <a:rPr lang="pt-BR" b="1" baseline="40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Brasil</a:t>
            </a:r>
          </a:p>
        </p:txBody>
      </p:sp>
      <p:sp>
        <p:nvSpPr>
          <p:cNvPr id="131078" name="AutoShape 6"/>
          <p:cNvSpPr>
            <a:spLocks noChangeArrowheads="1"/>
          </p:cNvSpPr>
          <p:nvPr/>
        </p:nvSpPr>
        <p:spPr bwMode="auto">
          <a:xfrm>
            <a:off x="6213475" y="3624263"/>
            <a:ext cx="787400" cy="1308100"/>
          </a:xfrm>
          <a:prstGeom prst="flowChartMagneticDisk">
            <a:avLst/>
          </a:prstGeom>
          <a:gradFill rotWithShape="0">
            <a:gsLst>
              <a:gs pos="0">
                <a:srgbClr val="F8F8F8"/>
              </a:gs>
              <a:gs pos="100000">
                <a:srgbClr val="F8F8F8">
                  <a:gamma/>
                  <a:shade val="5764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lnSpc>
                <a:spcPct val="95000"/>
              </a:lnSpc>
              <a:defRPr/>
            </a:pPr>
            <a:r>
              <a:rPr lang="pt-BR" b="1" baseline="40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Receita</a:t>
            </a:r>
          </a:p>
          <a:p>
            <a:pPr algn="ctr">
              <a:lnSpc>
                <a:spcPct val="95000"/>
              </a:lnSpc>
              <a:defRPr/>
            </a:pPr>
            <a:r>
              <a:rPr lang="pt-BR" b="1" baseline="40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Federal</a:t>
            </a:r>
          </a:p>
        </p:txBody>
      </p:sp>
      <p:sp>
        <p:nvSpPr>
          <p:cNvPr id="131079" name="AutoShape 7"/>
          <p:cNvSpPr>
            <a:spLocks noChangeArrowheads="1"/>
          </p:cNvSpPr>
          <p:nvPr/>
        </p:nvSpPr>
        <p:spPr bwMode="auto">
          <a:xfrm>
            <a:off x="839788" y="1978025"/>
            <a:ext cx="1922462" cy="2900363"/>
          </a:xfrm>
          <a:prstGeom prst="flowChartMagneticDisk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5764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3200" b="1" baseline="400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SIGEF</a:t>
            </a:r>
          </a:p>
          <a:p>
            <a:pPr algn="ctr">
              <a:lnSpc>
                <a:spcPct val="120000"/>
              </a:lnSpc>
              <a:defRPr/>
            </a:pPr>
            <a:r>
              <a:rPr lang="pt-BR" sz="3200" b="1" baseline="400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Intranet</a:t>
            </a:r>
          </a:p>
        </p:txBody>
      </p:sp>
      <p:sp>
        <p:nvSpPr>
          <p:cNvPr id="20489" name="Text Box 10"/>
          <p:cNvSpPr txBox="1">
            <a:spLocks noChangeArrowheads="1"/>
          </p:cNvSpPr>
          <p:nvPr/>
        </p:nvSpPr>
        <p:spPr bwMode="auto">
          <a:xfrm>
            <a:off x="3567113" y="2151063"/>
            <a:ext cx="16335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938" indent="-7938" eaLnBrk="0" hangingPunct="0">
              <a:spcBef>
                <a:spcPct val="20000"/>
              </a:spcBef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3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t-BR" altLang="pt-BR" sz="1000">
                <a:solidFill>
                  <a:schemeClr val="tx1"/>
                </a:solidFill>
              </a:rPr>
              <a:t>Adimplência Municípios (exigências LRF)</a:t>
            </a:r>
          </a:p>
        </p:txBody>
      </p:sp>
      <p:sp>
        <p:nvSpPr>
          <p:cNvPr id="20490" name="Text Box 11"/>
          <p:cNvSpPr txBox="1">
            <a:spLocks noChangeArrowheads="1"/>
          </p:cNvSpPr>
          <p:nvPr/>
        </p:nvSpPr>
        <p:spPr bwMode="auto">
          <a:xfrm>
            <a:off x="5986463" y="2174875"/>
            <a:ext cx="16335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938" indent="-7938" eaLnBrk="0" hangingPunct="0">
              <a:spcBef>
                <a:spcPct val="20000"/>
              </a:spcBef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3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t-BR" altLang="pt-BR" sz="1000">
                <a:solidFill>
                  <a:schemeClr val="tx1"/>
                </a:solidFill>
              </a:rPr>
              <a:t>Adimplência Pessoa Física</a:t>
            </a:r>
          </a:p>
        </p:txBody>
      </p:sp>
      <p:sp>
        <p:nvSpPr>
          <p:cNvPr id="20491" name="Text Box 12"/>
          <p:cNvSpPr txBox="1">
            <a:spLocks noChangeArrowheads="1"/>
          </p:cNvSpPr>
          <p:nvPr/>
        </p:nvSpPr>
        <p:spPr bwMode="auto">
          <a:xfrm>
            <a:off x="3983038" y="5481638"/>
            <a:ext cx="18827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938" indent="-7938" eaLnBrk="0" hangingPunct="0">
              <a:spcBef>
                <a:spcPct val="20000"/>
              </a:spcBef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3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 altLang="pt-BR" sz="1000">
                <a:solidFill>
                  <a:schemeClr val="tx1"/>
                </a:solidFill>
              </a:rPr>
              <a:t>Abertura /Encerramento CC</a:t>
            </a:r>
            <a:br>
              <a:rPr lang="pt-BR" altLang="pt-BR" sz="1000">
                <a:solidFill>
                  <a:schemeClr val="tx1"/>
                </a:solidFill>
              </a:rPr>
            </a:br>
            <a:r>
              <a:rPr lang="pt-BR" altLang="pt-BR" sz="1000">
                <a:solidFill>
                  <a:schemeClr val="tx1"/>
                </a:solidFill>
              </a:rPr>
              <a:t>Isenção tarifas</a:t>
            </a:r>
            <a:br>
              <a:rPr lang="pt-BR" altLang="pt-BR" sz="1000">
                <a:solidFill>
                  <a:schemeClr val="tx1"/>
                </a:solidFill>
              </a:rPr>
            </a:br>
            <a:r>
              <a:rPr lang="pt-BR" altLang="pt-BR" sz="1000">
                <a:solidFill>
                  <a:schemeClr val="tx1"/>
                </a:solidFill>
              </a:rPr>
              <a:t>Aplicação Financeira</a:t>
            </a:r>
            <a:br>
              <a:rPr lang="pt-BR" altLang="pt-BR" sz="1000">
                <a:solidFill>
                  <a:schemeClr val="tx1"/>
                </a:solidFill>
              </a:rPr>
            </a:br>
            <a:r>
              <a:rPr lang="pt-BR" altLang="pt-BR" sz="1000">
                <a:solidFill>
                  <a:schemeClr val="tx1"/>
                </a:solidFill>
              </a:rPr>
              <a:t>Informações movimentação Financeira</a:t>
            </a:r>
          </a:p>
        </p:txBody>
      </p:sp>
      <p:sp>
        <p:nvSpPr>
          <p:cNvPr id="20492" name="Text Box 13"/>
          <p:cNvSpPr txBox="1">
            <a:spLocks noChangeArrowheads="1"/>
          </p:cNvSpPr>
          <p:nvPr/>
        </p:nvSpPr>
        <p:spPr bwMode="auto">
          <a:xfrm>
            <a:off x="5986463" y="4991100"/>
            <a:ext cx="18811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938" indent="-7938" eaLnBrk="0" hangingPunct="0">
              <a:spcBef>
                <a:spcPct val="20000"/>
              </a:spcBef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3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 altLang="pt-BR" sz="1000">
                <a:solidFill>
                  <a:schemeClr val="tx1"/>
                </a:solidFill>
              </a:rPr>
              <a:t>Verificação dos dados cadastrais de CPF e CNPJ</a:t>
            </a:r>
            <a:br>
              <a:rPr lang="pt-BR" altLang="pt-BR" sz="1000">
                <a:solidFill>
                  <a:schemeClr val="tx1"/>
                </a:solidFill>
              </a:rPr>
            </a:br>
            <a:endParaRPr lang="pt-BR" altLang="pt-BR" sz="1000">
              <a:solidFill>
                <a:schemeClr val="tx1"/>
              </a:solidFill>
            </a:endParaRPr>
          </a:p>
        </p:txBody>
      </p:sp>
      <p:sp>
        <p:nvSpPr>
          <p:cNvPr id="20493" name="Text Box 14"/>
          <p:cNvSpPr txBox="1">
            <a:spLocks noChangeArrowheads="1"/>
          </p:cNvSpPr>
          <p:nvPr/>
        </p:nvSpPr>
        <p:spPr bwMode="auto">
          <a:xfrm>
            <a:off x="7515225" y="3673475"/>
            <a:ext cx="1428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938" indent="-7938" eaLnBrk="0" hangingPunct="0">
              <a:spcBef>
                <a:spcPct val="20000"/>
              </a:spcBef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3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 altLang="pt-BR" sz="1000">
                <a:solidFill>
                  <a:schemeClr val="tx1"/>
                </a:solidFill>
              </a:rPr>
              <a:t>Verificação dos documentos fiscais comprobatório das despesas</a:t>
            </a:r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 flipV="1">
            <a:off x="2649538" y="1681163"/>
            <a:ext cx="1390650" cy="1130300"/>
          </a:xfrm>
          <a:prstGeom prst="lin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 flipV="1">
            <a:off x="2762250" y="1978025"/>
            <a:ext cx="3527425" cy="1344613"/>
          </a:xfrm>
          <a:prstGeom prst="lin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 flipV="1">
            <a:off x="2781300" y="3043238"/>
            <a:ext cx="4838700" cy="560387"/>
          </a:xfrm>
          <a:prstGeom prst="lin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>
            <a:off x="2781300" y="3922713"/>
            <a:ext cx="3400425" cy="298450"/>
          </a:xfrm>
          <a:prstGeom prst="lin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>
            <a:off x="2781300" y="4221163"/>
            <a:ext cx="1589088" cy="657225"/>
          </a:xfrm>
          <a:prstGeom prst="lin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2698750" y="5078413"/>
            <a:ext cx="771525" cy="1190625"/>
          </a:xfrm>
          <a:prstGeom prst="flowChartMagneticDisk">
            <a:avLst/>
          </a:prstGeom>
          <a:gradFill rotWithShape="0">
            <a:gsLst>
              <a:gs pos="0">
                <a:srgbClr val="F8F8F8"/>
              </a:gs>
              <a:gs pos="100000">
                <a:srgbClr val="F8F8F8">
                  <a:gamma/>
                  <a:shade val="5764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lnSpc>
                <a:spcPct val="95000"/>
              </a:lnSpc>
              <a:defRPr/>
            </a:pPr>
            <a:r>
              <a:rPr lang="pt-BR" b="1" baseline="40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SGPe</a:t>
            </a:r>
            <a:endParaRPr lang="pt-BR" b="1" baseline="4000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cxnSp>
        <p:nvCxnSpPr>
          <p:cNvPr id="20500" name="Conector de seta reta 2"/>
          <p:cNvCxnSpPr>
            <a:cxnSpLocks noChangeShapeType="1"/>
          </p:cNvCxnSpPr>
          <p:nvPr/>
        </p:nvCxnSpPr>
        <p:spPr bwMode="auto">
          <a:xfrm>
            <a:off x="1979613" y="4878388"/>
            <a:ext cx="669925" cy="636587"/>
          </a:xfrm>
          <a:prstGeom prst="straightConnector1">
            <a:avLst/>
          </a:prstGeom>
          <a:noFill/>
          <a:ln w="38100" cap="rnd" algn="ctr">
            <a:solidFill>
              <a:srgbClr val="FF0000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etângulo 1"/>
          <p:cNvSpPr/>
          <p:nvPr/>
        </p:nvSpPr>
        <p:spPr>
          <a:xfrm>
            <a:off x="46787" y="116632"/>
            <a:ext cx="7638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2400" b="1" dirty="0">
                <a:solidFill>
                  <a:srgbClr val="7030A0"/>
                </a:solidFill>
              </a:rPr>
              <a:t>3. </a:t>
            </a:r>
            <a:r>
              <a:rPr lang="en-US" altLang="pt-BR" sz="2400" b="1" dirty="0" err="1">
                <a:solidFill>
                  <a:srgbClr val="7030A0"/>
                </a:solidFill>
              </a:rPr>
              <a:t>Fluxo</a:t>
            </a:r>
            <a:r>
              <a:rPr lang="en-US" altLang="pt-BR" sz="2400" b="1" dirty="0">
                <a:solidFill>
                  <a:srgbClr val="7030A0"/>
                </a:solidFill>
              </a:rPr>
              <a:t> e </a:t>
            </a:r>
            <a:r>
              <a:rPr lang="en-US" altLang="pt-BR" sz="2400" b="1" dirty="0" err="1">
                <a:solidFill>
                  <a:srgbClr val="7030A0"/>
                </a:solidFill>
              </a:rPr>
              <a:t>características</a:t>
            </a:r>
            <a:r>
              <a:rPr lang="en-US" altLang="pt-BR" sz="2400" b="1" dirty="0">
                <a:solidFill>
                  <a:srgbClr val="7030A0"/>
                </a:solidFill>
              </a:rPr>
              <a:t> do </a:t>
            </a:r>
            <a:r>
              <a:rPr lang="en-US" altLang="pt-BR" sz="2400" b="1" dirty="0" err="1">
                <a:solidFill>
                  <a:srgbClr val="7030A0"/>
                </a:solidFill>
              </a:rPr>
              <a:t>sistema</a:t>
            </a:r>
            <a:r>
              <a:rPr lang="en-US" altLang="pt-BR" sz="2400" b="1" dirty="0">
                <a:solidFill>
                  <a:srgbClr val="7030A0"/>
                </a:solidFill>
              </a:rPr>
              <a:t> 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17333620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resentação Prefeituras FECAM 15-04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rnd" cmpd="sng" algn="ctr">
          <a:solidFill>
            <a:srgbClr val="FF0000"/>
          </a:solidFill>
          <a:prstDash val="sysDot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rnd" cmpd="sng" algn="ctr">
          <a:solidFill>
            <a:srgbClr val="FF0000"/>
          </a:solidFill>
          <a:prstDash val="sysDot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733</Words>
  <Application>Microsoft Office PowerPoint</Application>
  <PresentationFormat>Apresentação na tela (4:3)</PresentationFormat>
  <Paragraphs>210</Paragraphs>
  <Slides>25</Slides>
  <Notes>20</Notes>
  <HiddenSlides>0</HiddenSlides>
  <MMClips>0</MMClips>
  <ScaleCrop>false</ScaleCrop>
  <HeadingPairs>
    <vt:vector size="10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Vínculos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6" baseType="lpstr">
      <vt:lpstr>Arial</vt:lpstr>
      <vt:lpstr>Arial Black</vt:lpstr>
      <vt:lpstr>Calibri</vt:lpstr>
      <vt:lpstr>Times New Roman</vt:lpstr>
      <vt:lpstr>Wingdings</vt:lpstr>
      <vt:lpstr>Wingdings 2</vt:lpstr>
      <vt:lpstr>Tema do Office</vt:lpstr>
      <vt:lpstr>Apresentação Prefeituras FECAM 15-04</vt:lpstr>
      <vt:lpstr>F:\COGEF\Números.xlsx!Plan1![Números.xlsx]Plan1 Gráfico 1</vt:lpstr>
      <vt:lpstr>F:\COGEF\Números.xlsx!Plan1![Números.xlsx]Plan1 Gráfico 2</vt:lpstr>
      <vt:lpstr>Bitmap Image</vt:lpstr>
      <vt:lpstr>Apresentação do PowerPoint</vt:lpstr>
      <vt:lpstr>Assuntos</vt:lpstr>
      <vt:lpstr>1. Relevância</vt:lpstr>
      <vt:lpstr>1. Relevância</vt:lpstr>
      <vt:lpstr>1. Relevância</vt:lpstr>
      <vt:lpstr>2. Legislação</vt:lpstr>
      <vt:lpstr>3. Fluxo e características do sistema - convênio</vt:lpstr>
      <vt:lpstr>3. Fluxo e características do sistema - contrato de apoio</vt:lpstr>
      <vt:lpstr>Apresentação do PowerPoint</vt:lpstr>
      <vt:lpstr>Apresentação do PowerPoint</vt:lpstr>
      <vt:lpstr>Apresentação do PowerPoint</vt:lpstr>
      <vt:lpstr> 4. DART SCtransferências  </vt:lpstr>
      <vt:lpstr>4. DART SCtransferências</vt:lpstr>
      <vt:lpstr> 4. DART – Municípios</vt:lpstr>
      <vt:lpstr>4. DART – Prestação de Contas</vt:lpstr>
      <vt:lpstr>         5. Portal SCTransferências</vt:lpstr>
      <vt:lpstr> 5. Portal SCTransferências</vt:lpstr>
      <vt:lpstr> 5. Portal SCTransferências</vt:lpstr>
      <vt:lpstr> 5. Portal SCTransferências</vt:lpstr>
      <vt:lpstr> 5. Portal SCTransferências</vt:lpstr>
      <vt:lpstr> 5. Portal SCTransferências</vt:lpstr>
      <vt:lpstr> 5. Portal SCTransferências</vt:lpstr>
      <vt:lpstr> 5. Portal SCTransferências</vt:lpstr>
      <vt:lpstr> 5. Portal SCTransferências</vt:lpstr>
      <vt:lpstr> 1. Portal SCTransferências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tiane_janoski@hotmail.com</dc:creator>
  <cp:lastModifiedBy>Windows User</cp:lastModifiedBy>
  <cp:revision>45</cp:revision>
  <dcterms:created xsi:type="dcterms:W3CDTF">2015-07-27T12:39:11Z</dcterms:created>
  <dcterms:modified xsi:type="dcterms:W3CDTF">2015-09-11T11:34:39Z</dcterms:modified>
</cp:coreProperties>
</file>