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23" r:id="rId1"/>
  </p:sldMasterIdLst>
  <p:notesMasterIdLst>
    <p:notesMasterId r:id="rId14"/>
  </p:notesMasterIdLst>
  <p:handoutMasterIdLst>
    <p:handoutMasterId r:id="rId15"/>
  </p:handoutMasterIdLst>
  <p:sldIdLst>
    <p:sldId id="294" r:id="rId2"/>
    <p:sldId id="297" r:id="rId3"/>
    <p:sldId id="305" r:id="rId4"/>
    <p:sldId id="306" r:id="rId5"/>
    <p:sldId id="307" r:id="rId6"/>
    <p:sldId id="308" r:id="rId7"/>
    <p:sldId id="311" r:id="rId8"/>
    <p:sldId id="313" r:id="rId9"/>
    <p:sldId id="312" r:id="rId10"/>
    <p:sldId id="309" r:id="rId11"/>
    <p:sldId id="310" r:id="rId12"/>
    <p:sldId id="304" r:id="rId13"/>
  </p:sldIdLst>
  <p:sldSz cx="9144000" cy="6858000" type="screen4x3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5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7FF"/>
    <a:srgbClr val="D4E6F6"/>
    <a:srgbClr val="154269"/>
    <a:srgbClr val="ECF8FF"/>
    <a:srgbClr val="F2FBFF"/>
    <a:srgbClr val="1F639E"/>
    <a:srgbClr val="F3F3F3"/>
    <a:srgbClr val="9954CC"/>
    <a:srgbClr val="000000"/>
    <a:srgbClr val="F6AE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74" autoAdjust="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368" y="-64"/>
      </p:cViewPr>
      <p:guideLst>
        <p:guide orient="horz" pos="1952"/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C6B81B-3EB2-4A7C-AF35-6FAF21E7FC75}" type="datetimeFigureOut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41E47E-DFB0-4268-AC73-C34D6B7D65B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6890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D0D0CE-8648-4886-9DC4-D0CA9380FE05}" type="datetimeFigureOut">
              <a:rPr lang="en-US"/>
              <a:pPr>
                <a:defRPr/>
              </a:pPr>
              <a:t>9/10/2015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x-none" noProof="0" smtClean="0"/>
              <a:t>Click to edit Master text styles</a:t>
            </a:r>
          </a:p>
          <a:p>
            <a:pPr lvl="1"/>
            <a:r>
              <a:rPr lang="x-none" noProof="0" smtClean="0"/>
              <a:t>Second level</a:t>
            </a:r>
          </a:p>
          <a:p>
            <a:pPr lvl="2"/>
            <a:r>
              <a:rPr lang="x-none" noProof="0" smtClean="0"/>
              <a:t>Third level</a:t>
            </a:r>
          </a:p>
          <a:p>
            <a:pPr lvl="3"/>
            <a:r>
              <a:rPr lang="x-none" noProof="0" smtClean="0"/>
              <a:t>Fourth level</a:t>
            </a:r>
          </a:p>
          <a:p>
            <a:pPr lvl="4"/>
            <a:r>
              <a:rPr lang="x-none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8450559-6487-423E-9296-A3007207C49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44911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wmf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wmf"/><Relationship Id="rId4" Type="http://schemas.openxmlformats.org/officeDocument/2006/relationships/image" Target="file:///\\Volumes\grupos\GabDesign\03_Projetos\Ministro%20Levy\Proposta%20apresentacao%20Min.%20Joaquim%20Levy\Imagens\Logos\Governo-MF-COR--Preto-V--PT.png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/\\Volumes\grupos\GabDesign\03_Projetos\Ministro%20Levy\Proposta%20apresentacao%20Min.%20Joaquim%20Levy\Imagens\Logos\Governo-MF-COR--Preto-V--PT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Tu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4606925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5420769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5796817" y="3357563"/>
            <a:ext cx="3347183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Content Placeholder 24"/>
          <p:cNvSpPr txBox="1">
            <a:spLocks/>
          </p:cNvSpPr>
          <p:nvPr/>
        </p:nvSpPr>
        <p:spPr>
          <a:xfrm>
            <a:off x="5924532" y="3470275"/>
            <a:ext cx="3118048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r>
              <a:rPr lang="en-US" sz="1100" b="0" dirty="0" err="1" smtClean="0">
                <a:solidFill>
                  <a:schemeClr val="bg2"/>
                </a:solidFill>
              </a:rPr>
              <a:t>Secretário</a:t>
            </a:r>
            <a:r>
              <a:rPr lang="en-US" sz="1100" b="0" dirty="0" smtClean="0">
                <a:solidFill>
                  <a:schemeClr val="bg2"/>
                </a:solidFill>
              </a:rPr>
              <a:t> </a:t>
            </a:r>
            <a:r>
              <a:rPr lang="en-US" sz="1100" b="0" dirty="0" err="1" smtClean="0">
                <a:solidFill>
                  <a:schemeClr val="bg2"/>
                </a:solidFill>
              </a:rPr>
              <a:t>Adjunto</a:t>
            </a:r>
            <a:r>
              <a:rPr lang="en-US" sz="1100" b="0" dirty="0" smtClean="0">
                <a:solidFill>
                  <a:schemeClr val="bg2"/>
                </a:solidFill>
              </a:rPr>
              <a:t> de </a:t>
            </a:r>
            <a:r>
              <a:rPr lang="pt-BR" sz="1100" b="0" dirty="0" smtClean="0">
                <a:solidFill>
                  <a:schemeClr val="bg2"/>
                </a:solidFill>
              </a:rPr>
              <a:t>Política Fiscal e Tributária</a:t>
            </a:r>
            <a:r>
              <a:rPr lang="en-US" sz="1500" b="0" dirty="0" smtClean="0">
                <a:solidFill>
                  <a:schemeClr val="bg2"/>
                </a:solidFill>
              </a:rPr>
              <a:t/>
            </a:r>
            <a:br>
              <a:rPr lang="en-US" sz="1500" b="0" dirty="0" smtClean="0">
                <a:solidFill>
                  <a:schemeClr val="bg2"/>
                </a:solidFill>
              </a:rPr>
            </a:br>
            <a:r>
              <a:rPr lang="en-US" sz="1600" dirty="0" err="1" smtClean="0">
                <a:solidFill>
                  <a:schemeClr val="bg2"/>
                </a:solidFill>
              </a:rPr>
              <a:t>Rogério</a:t>
            </a:r>
            <a:r>
              <a:rPr lang="en-US" sz="1600" dirty="0" smtClean="0">
                <a:solidFill>
                  <a:schemeClr val="bg2"/>
                </a:solidFill>
              </a:rPr>
              <a:t> </a:t>
            </a:r>
            <a:r>
              <a:rPr lang="en-US" sz="1600" dirty="0" err="1" smtClean="0">
                <a:solidFill>
                  <a:schemeClr val="bg2"/>
                </a:solidFill>
              </a:rPr>
              <a:t>Boueri</a:t>
            </a:r>
            <a:r>
              <a:rPr lang="en-US" sz="1600" dirty="0" smtClean="0">
                <a:solidFill>
                  <a:schemeClr val="bg2"/>
                </a:solidFill>
              </a:rPr>
              <a:t> Miranda</a:t>
            </a:r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11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747713"/>
            <a:ext cx="7604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4945235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  <a:endCxn id="7" idx="3"/>
          </p:cNvCxnSpPr>
          <p:nvPr userDrawn="1"/>
        </p:nvCxnSpPr>
        <p:spPr bwMode="auto">
          <a:xfrm>
            <a:off x="5981294" y="4230688"/>
            <a:ext cx="3162706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pic>
        <p:nvPicPr>
          <p:cNvPr id="14" name="Picture 9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1857375"/>
            <a:ext cx="17526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Marca SPE - Horizontal.wm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24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 txBox="1">
            <a:spLocks/>
          </p:cNvSpPr>
          <p:nvPr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F26E667-14EA-44D3-BDC4-C29F4105E525}" type="slidenum">
              <a:rPr lang="en-US" altLang="pt-BR" sz="1200" b="1">
                <a:solidFill>
                  <a:srgbClr val="2A84D3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2A84D3"/>
              </a:solidFill>
            </a:endParaRPr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31292AA-EA83-44F0-ABCE-6290C738A5AE}" type="slidenum">
              <a:rPr lang="en-US" altLang="pt-BR" sz="1200" b="1">
                <a:solidFill>
                  <a:srgbClr val="131C26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131C26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auto">
          <a:xfrm>
            <a:off x="0" y="6591300"/>
            <a:ext cx="9144000" cy="2667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82575" y="239713"/>
            <a:ext cx="7316788" cy="6208712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65163"/>
            <a:ext cx="1323975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Marca SPE - Vertic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083" y="1602525"/>
            <a:ext cx="990243" cy="81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0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4505227-077C-4B9D-BA1E-5B385D8A66A3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 dirty="0">
              <a:solidFill>
                <a:srgbClr val="EAE8E8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graphicFrame>
        <p:nvGraphicFramePr>
          <p:cNvPr id="11" name="Tabela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59316850"/>
              </p:ext>
            </p:extLst>
          </p:nvPr>
        </p:nvGraphicFramePr>
        <p:xfrm>
          <a:off x="869951" y="2268770"/>
          <a:ext cx="7664449" cy="3616608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3568172"/>
                <a:gridCol w="1369431"/>
                <a:gridCol w="1369432"/>
                <a:gridCol w="1357414"/>
              </a:tblGrid>
              <a:tr h="60276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8" marB="44158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276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27384B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8" marB="44158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88328" marR="88328" marT="44158" marB="44158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8" marB="44158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8" marB="44158" anchor="ctr" horzOverflow="overflow"/>
                </a:tc>
              </a:tr>
              <a:tr h="602768"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</a:tr>
              <a:tr h="602768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</a:tr>
              <a:tr h="602768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</a:tr>
              <a:tr h="602768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/>
                        <a:t>Total</a:t>
                      </a:r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 smtClean="0"/>
              <a:t>Fonte: </a:t>
            </a:r>
            <a:br>
              <a:rPr lang="x-none" dirty="0" smtClean="0"/>
            </a:br>
            <a:r>
              <a:rPr lang="x-none" dirty="0" smtClean="0"/>
              <a:t>Elaboração: Ministério da Fazenda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pic>
        <p:nvPicPr>
          <p:cNvPr id="16" name="Picture 15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484" y="19986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25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4505227-077C-4B9D-BA1E-5B385D8A66A3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 smtClean="0"/>
              <a:t>Fonte: </a:t>
            </a:r>
            <a:br>
              <a:rPr lang="x-none" dirty="0" smtClean="0"/>
            </a:br>
            <a:r>
              <a:rPr lang="x-none" dirty="0" smtClean="0"/>
              <a:t>Elaboração: Ministério da Fazenda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460375" y="2389188"/>
            <a:ext cx="8494713" cy="344805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pic>
        <p:nvPicPr>
          <p:cNvPr id="15" name="Picture 14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484" y="19986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92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nd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541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o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234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5" name="Content Placeholder 24"/>
          <p:cNvSpPr txBox="1">
            <a:spLocks/>
          </p:cNvSpPr>
          <p:nvPr userDrawn="1"/>
        </p:nvSpPr>
        <p:spPr>
          <a:xfrm>
            <a:off x="-4763" y="4756753"/>
            <a:ext cx="9148763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pt-BR" sz="1800" b="0" dirty="0" smtClean="0">
                <a:solidFill>
                  <a:schemeClr val="bg2">
                    <a:lumMod val="25000"/>
                  </a:schemeClr>
                </a:solidFill>
              </a:rPr>
              <a:t>Secretário Adjunto de Política Fiscal e Tributária</a:t>
            </a:r>
            <a:r>
              <a:rPr lang="en-US" sz="2400" b="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2400" b="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Rogério </a:t>
            </a:r>
            <a:r>
              <a:rPr lang="pt-BR" sz="2400" dirty="0" err="1" smtClean="0">
                <a:solidFill>
                  <a:schemeClr val="bg2">
                    <a:lumMod val="25000"/>
                  </a:schemeClr>
                </a:solidFill>
              </a:rPr>
              <a:t>Boueri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 Miranda</a:t>
            </a: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37" y="2003425"/>
            <a:ext cx="7604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 smtClean="0"/>
              <a:t>Click to edit Master text styles</a:t>
            </a:r>
          </a:p>
        </p:txBody>
      </p:sp>
      <p:pic>
        <p:nvPicPr>
          <p:cNvPr id="8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988" y="212267"/>
            <a:ext cx="1553510" cy="89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4"/>
          <p:cNvSpPr txBox="1">
            <a:spLocks/>
          </p:cNvSpPr>
          <p:nvPr userDrawn="1"/>
        </p:nvSpPr>
        <p:spPr>
          <a:xfrm>
            <a:off x="2743200" y="2613401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sz="1800" b="0" dirty="0" err="1" smtClean="0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sz="1800" b="0" dirty="0" smtClean="0">
                <a:solidFill>
                  <a:schemeClr val="bg2">
                    <a:lumMod val="25000"/>
                  </a:schemeClr>
                </a:solidFill>
              </a:rPr>
              <a:t> da Fazenda</a:t>
            </a:r>
          </a:p>
        </p:txBody>
      </p:sp>
    </p:spTree>
    <p:extLst>
      <p:ext uri="{BB962C8B-B14F-4D97-AF65-F5344CB8AC3E}">
        <p14:creationId xmlns:p14="http://schemas.microsoft.com/office/powerpoint/2010/main" val="563174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37" y="2003425"/>
            <a:ext cx="7604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 smtClean="0"/>
              <a:t>Click to edit Master text styles</a:t>
            </a:r>
          </a:p>
        </p:txBody>
      </p:sp>
      <p:pic>
        <p:nvPicPr>
          <p:cNvPr id="8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41" y="6518"/>
            <a:ext cx="1553510" cy="89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4"/>
          <p:cNvSpPr txBox="1">
            <a:spLocks/>
          </p:cNvSpPr>
          <p:nvPr userDrawn="1"/>
        </p:nvSpPr>
        <p:spPr>
          <a:xfrm>
            <a:off x="2743200" y="2613401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sz="1800" b="0" dirty="0" err="1" smtClean="0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sz="1800" b="0" dirty="0" smtClean="0">
                <a:solidFill>
                  <a:schemeClr val="bg2">
                    <a:lumMod val="25000"/>
                  </a:schemeClr>
                </a:solidFill>
              </a:rPr>
              <a:t> da Fazenda</a:t>
            </a:r>
          </a:p>
        </p:txBody>
      </p:sp>
    </p:spTree>
    <p:extLst>
      <p:ext uri="{BB962C8B-B14F-4D97-AF65-F5344CB8AC3E}">
        <p14:creationId xmlns:p14="http://schemas.microsoft.com/office/powerpoint/2010/main" val="2095464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8" name="Rounded Rectangular Callout 10"/>
          <p:cNvSpPr>
            <a:spLocks noChangeArrowheads="1"/>
          </p:cNvSpPr>
          <p:nvPr userDrawn="1"/>
        </p:nvSpPr>
        <p:spPr bwMode="auto">
          <a:xfrm>
            <a:off x="581025" y="1316038"/>
            <a:ext cx="909638" cy="560387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Canadá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9" name="Rounded Rectangular Callout 12"/>
          <p:cNvSpPr>
            <a:spLocks noChangeArrowheads="1"/>
          </p:cNvSpPr>
          <p:nvPr userDrawn="1"/>
        </p:nvSpPr>
        <p:spPr bwMode="auto">
          <a:xfrm>
            <a:off x="128588" y="3132138"/>
            <a:ext cx="909637" cy="558800"/>
          </a:xfrm>
          <a:prstGeom prst="wedgeRoundRectCallout">
            <a:avLst>
              <a:gd name="adj1" fmla="val 83250"/>
              <a:gd name="adj2" fmla="val -27190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México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0" name="Rounded Rectangular Callout 12"/>
          <p:cNvSpPr>
            <a:spLocks noChangeArrowheads="1"/>
          </p:cNvSpPr>
          <p:nvPr userDrawn="1"/>
        </p:nvSpPr>
        <p:spPr bwMode="auto">
          <a:xfrm>
            <a:off x="2517775" y="3560763"/>
            <a:ext cx="909638" cy="558800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Brasil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1" name="Rounded Rectangular Callout 13"/>
          <p:cNvSpPr>
            <a:spLocks noChangeArrowheads="1"/>
          </p:cNvSpPr>
          <p:nvPr userDrawn="1"/>
        </p:nvSpPr>
        <p:spPr bwMode="auto">
          <a:xfrm>
            <a:off x="942975" y="3698875"/>
            <a:ext cx="909638" cy="558800"/>
          </a:xfrm>
          <a:prstGeom prst="wedgeRoundRectCallout">
            <a:avLst>
              <a:gd name="adj1" fmla="val 76903"/>
              <a:gd name="adj2" fmla="val -31315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Colômbia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2" name="Rounded Rectangular Callout 14"/>
          <p:cNvSpPr>
            <a:spLocks noChangeArrowheads="1"/>
          </p:cNvSpPr>
          <p:nvPr userDrawn="1"/>
        </p:nvSpPr>
        <p:spPr bwMode="auto">
          <a:xfrm>
            <a:off x="1038225" y="4714875"/>
            <a:ext cx="909638" cy="558800"/>
          </a:xfrm>
          <a:prstGeom prst="wedgeRoundRectCallout">
            <a:avLst>
              <a:gd name="adj1" fmla="val 75634"/>
              <a:gd name="adj2" fmla="val -29250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Chile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3" name="Rounded Rectangular Callout 15"/>
          <p:cNvSpPr>
            <a:spLocks noChangeArrowheads="1"/>
          </p:cNvSpPr>
          <p:nvPr userDrawn="1"/>
        </p:nvSpPr>
        <p:spPr bwMode="auto">
          <a:xfrm>
            <a:off x="2216150" y="5329238"/>
            <a:ext cx="909638" cy="560387"/>
          </a:xfrm>
          <a:prstGeom prst="wedgeRoundRectCallout">
            <a:avLst>
              <a:gd name="adj1" fmla="val -29718"/>
              <a:gd name="adj2" fmla="val -9526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Argentina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4" name="Rounded Rectangular Callout 17"/>
          <p:cNvSpPr>
            <a:spLocks noChangeArrowheads="1"/>
          </p:cNvSpPr>
          <p:nvPr userDrawn="1"/>
        </p:nvSpPr>
        <p:spPr bwMode="auto">
          <a:xfrm>
            <a:off x="2774950" y="2125663"/>
            <a:ext cx="909638" cy="560387"/>
          </a:xfrm>
          <a:prstGeom prst="wedgeRoundRectCallout">
            <a:avLst>
              <a:gd name="adj1" fmla="val 88329"/>
              <a:gd name="adj2" fmla="val 5739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Espanha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5" name="Rounded Rectangular Callout 19"/>
          <p:cNvSpPr>
            <a:spLocks noChangeArrowheads="1"/>
          </p:cNvSpPr>
          <p:nvPr userDrawn="1"/>
        </p:nvSpPr>
        <p:spPr bwMode="auto">
          <a:xfrm>
            <a:off x="4937125" y="1751013"/>
            <a:ext cx="909638" cy="558800"/>
          </a:xfrm>
          <a:prstGeom prst="wedgeRoundRectCallout">
            <a:avLst>
              <a:gd name="adj1" fmla="val -90648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dirty="0" err="1" smtClean="0">
                <a:solidFill>
                  <a:srgbClr val="E6E9E9"/>
                </a:solidFill>
              </a:rPr>
              <a:t>Itália</a:t>
            </a:r>
            <a:r>
              <a:rPr lang="en-US" altLang="pt-BR" sz="1300" dirty="0" smtClean="0">
                <a:solidFill>
                  <a:srgbClr val="E6E9E9"/>
                </a:solidFill>
              </a:rPr>
              <a:t/>
            </a:r>
            <a:br>
              <a:rPr lang="en-US" altLang="pt-BR" sz="1300" dirty="0" smtClean="0">
                <a:solidFill>
                  <a:srgbClr val="E6E9E9"/>
                </a:solidFill>
              </a:rPr>
            </a:br>
            <a:r>
              <a:rPr lang="en-US" altLang="pt-BR" sz="1300" b="1" dirty="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6" name="Rounded Rectangular Callout 20"/>
          <p:cNvSpPr>
            <a:spLocks noChangeArrowheads="1"/>
          </p:cNvSpPr>
          <p:nvPr userDrawn="1"/>
        </p:nvSpPr>
        <p:spPr bwMode="auto">
          <a:xfrm>
            <a:off x="4594225" y="5308600"/>
            <a:ext cx="909638" cy="560388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África 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smtClean="0">
                <a:solidFill>
                  <a:srgbClr val="E6E9E9"/>
                </a:solidFill>
              </a:rPr>
              <a:t>do Sul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7" name="Rounded Rectangular Callout 21"/>
          <p:cNvSpPr>
            <a:spLocks noChangeArrowheads="1"/>
          </p:cNvSpPr>
          <p:nvPr userDrawn="1"/>
        </p:nvSpPr>
        <p:spPr bwMode="auto">
          <a:xfrm>
            <a:off x="5630863" y="2309813"/>
            <a:ext cx="909637" cy="560387"/>
          </a:xfrm>
          <a:prstGeom prst="wedgeRoundRectCallout">
            <a:avLst>
              <a:gd name="adj1" fmla="val -105880"/>
              <a:gd name="adj2" fmla="val 2232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Turquia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8" name="Rounded Rectangular Callout 20"/>
          <p:cNvSpPr>
            <a:spLocks noChangeArrowheads="1"/>
          </p:cNvSpPr>
          <p:nvPr userDrawn="1"/>
        </p:nvSpPr>
        <p:spPr bwMode="auto">
          <a:xfrm>
            <a:off x="4138613" y="3419475"/>
            <a:ext cx="909637" cy="558800"/>
          </a:xfrm>
          <a:prstGeom prst="wedgeRoundRectCallout">
            <a:avLst>
              <a:gd name="adj1" fmla="val 47713"/>
              <a:gd name="adj2" fmla="val -113838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Egito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9" name="Rounded Rectangular Callout 21"/>
          <p:cNvSpPr>
            <a:spLocks noChangeArrowheads="1"/>
          </p:cNvSpPr>
          <p:nvPr userDrawn="1"/>
        </p:nvSpPr>
        <p:spPr bwMode="auto">
          <a:xfrm>
            <a:off x="5175250" y="3560763"/>
            <a:ext cx="909638" cy="558800"/>
          </a:xfrm>
          <a:prstGeom prst="wedgeRoundRectCallout">
            <a:avLst>
              <a:gd name="adj1" fmla="val -23375"/>
              <a:gd name="adj2" fmla="val -12002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Arábia Saudita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0" name="Rounded Rectangular Callout 22"/>
          <p:cNvSpPr>
            <a:spLocks noChangeArrowheads="1"/>
          </p:cNvSpPr>
          <p:nvPr userDrawn="1"/>
        </p:nvSpPr>
        <p:spPr bwMode="auto">
          <a:xfrm>
            <a:off x="6200775" y="3702050"/>
            <a:ext cx="909638" cy="560388"/>
          </a:xfrm>
          <a:prstGeom prst="wedgeRoundRectCallout">
            <a:avLst>
              <a:gd name="adj1" fmla="val -20833"/>
              <a:gd name="adj2" fmla="val -12621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Índia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1" name="Rounded Rectangular Callout 23"/>
          <p:cNvSpPr>
            <a:spLocks noChangeArrowheads="1"/>
          </p:cNvSpPr>
          <p:nvPr userDrawn="1"/>
        </p:nvSpPr>
        <p:spPr bwMode="auto">
          <a:xfrm>
            <a:off x="6281738" y="1036638"/>
            <a:ext cx="909637" cy="558800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Rússia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2" name="Rounded Rectangular Callout 24"/>
          <p:cNvSpPr>
            <a:spLocks noChangeArrowheads="1"/>
          </p:cNvSpPr>
          <p:nvPr userDrawn="1"/>
        </p:nvSpPr>
        <p:spPr bwMode="auto">
          <a:xfrm>
            <a:off x="6735763" y="2020888"/>
            <a:ext cx="909637" cy="560387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China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3" name="Rounded Rectangular Callout 25"/>
          <p:cNvSpPr>
            <a:spLocks noChangeArrowheads="1"/>
          </p:cNvSpPr>
          <p:nvPr userDrawn="1"/>
        </p:nvSpPr>
        <p:spPr bwMode="auto">
          <a:xfrm>
            <a:off x="7086600" y="3000375"/>
            <a:ext cx="909638" cy="560388"/>
          </a:xfrm>
          <a:prstGeom prst="wedgeRoundRectCallout">
            <a:avLst>
              <a:gd name="adj1" fmla="val 29940"/>
              <a:gd name="adj2" fmla="val -8907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Coréia 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smtClean="0">
                <a:solidFill>
                  <a:srgbClr val="E6E9E9"/>
                </a:solidFill>
              </a:rPr>
              <a:t>do Sul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4" name="Rounded Rectangular Callout 28"/>
          <p:cNvSpPr>
            <a:spLocks noChangeArrowheads="1"/>
          </p:cNvSpPr>
          <p:nvPr userDrawn="1"/>
        </p:nvSpPr>
        <p:spPr bwMode="auto">
          <a:xfrm>
            <a:off x="7542213" y="5224463"/>
            <a:ext cx="909637" cy="560387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Austrália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5" name="Rounded Rectangular Callout 27"/>
          <p:cNvSpPr>
            <a:spLocks noChangeArrowheads="1"/>
          </p:cNvSpPr>
          <p:nvPr userDrawn="1"/>
        </p:nvSpPr>
        <p:spPr bwMode="auto">
          <a:xfrm>
            <a:off x="8158163" y="3143250"/>
            <a:ext cx="909637" cy="558800"/>
          </a:xfrm>
          <a:prstGeom prst="wedgeRoundRectCallout">
            <a:avLst>
              <a:gd name="adj1" fmla="val -33065"/>
              <a:gd name="adj2" fmla="val -8719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Japão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b="1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6" name="Rounded Rectangular Callout 28"/>
          <p:cNvSpPr>
            <a:spLocks noChangeArrowheads="1"/>
          </p:cNvSpPr>
          <p:nvPr/>
        </p:nvSpPr>
        <p:spPr bwMode="auto">
          <a:xfrm>
            <a:off x="3286125" y="1444625"/>
            <a:ext cx="909638" cy="615950"/>
          </a:xfrm>
          <a:prstGeom prst="wedgeRoundRectCallout">
            <a:avLst>
              <a:gd name="adj1" fmla="val 48074"/>
              <a:gd name="adj2" fmla="val 96144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Alemanha</a:t>
            </a:r>
            <a:br>
              <a:rPr lang="en-US" altLang="pt-BR" sz="1300" smtClean="0">
                <a:solidFill>
                  <a:srgbClr val="E6E9E9"/>
                </a:solidFill>
              </a:rPr>
            </a:b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7" name="Rounded Rectangular Callout 29"/>
          <p:cNvSpPr>
            <a:spLocks noChangeArrowheads="1"/>
          </p:cNvSpPr>
          <p:nvPr userDrawn="1"/>
        </p:nvSpPr>
        <p:spPr bwMode="auto">
          <a:xfrm>
            <a:off x="119063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Legenda 1</a:t>
            </a:r>
          </a:p>
        </p:txBody>
      </p:sp>
      <p:sp>
        <p:nvSpPr>
          <p:cNvPr id="28" name="Rectangle 33"/>
          <p:cNvSpPr>
            <a:spLocks noChangeArrowheads="1"/>
          </p:cNvSpPr>
          <p:nvPr userDrawn="1"/>
        </p:nvSpPr>
        <p:spPr bwMode="auto">
          <a:xfrm>
            <a:off x="850900" y="6388100"/>
            <a:ext cx="184150" cy="3460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endParaRPr lang="pt-BR" altLang="pt-BR" smtClean="0">
              <a:solidFill>
                <a:srgbClr val="E6E9E9"/>
              </a:solidFill>
            </a:endParaRPr>
          </a:p>
        </p:txBody>
      </p:sp>
      <p:sp>
        <p:nvSpPr>
          <p:cNvPr id="29" name="Rounded Rectangular Callout 34"/>
          <p:cNvSpPr>
            <a:spLocks noChangeArrowheads="1"/>
          </p:cNvSpPr>
          <p:nvPr userDrawn="1"/>
        </p:nvSpPr>
        <p:spPr bwMode="auto">
          <a:xfrm>
            <a:off x="1593850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Legenda 2</a:t>
            </a:r>
          </a:p>
        </p:txBody>
      </p:sp>
      <p:sp>
        <p:nvSpPr>
          <p:cNvPr id="30" name="Rounded Rectangular Callout 19"/>
          <p:cNvSpPr>
            <a:spLocks noChangeArrowheads="1"/>
          </p:cNvSpPr>
          <p:nvPr userDrawn="1"/>
        </p:nvSpPr>
        <p:spPr bwMode="auto">
          <a:xfrm>
            <a:off x="2216150" y="1165225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Reino Unido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1" name="Rounded Rectangular Callout 19"/>
          <p:cNvSpPr>
            <a:spLocks noChangeArrowheads="1"/>
          </p:cNvSpPr>
          <p:nvPr userDrawn="1"/>
        </p:nvSpPr>
        <p:spPr bwMode="auto">
          <a:xfrm>
            <a:off x="850900" y="2279650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Mexico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2" name="Rounded Rectangular Callout 19"/>
          <p:cNvSpPr>
            <a:spLocks noChangeArrowheads="1"/>
          </p:cNvSpPr>
          <p:nvPr userDrawn="1"/>
        </p:nvSpPr>
        <p:spPr bwMode="auto">
          <a:xfrm>
            <a:off x="3181350" y="2955925"/>
            <a:ext cx="909638" cy="558800"/>
          </a:xfrm>
          <a:prstGeom prst="wedgeRoundRectCallout">
            <a:avLst>
              <a:gd name="adj1" fmla="val 55884"/>
              <a:gd name="adj2" fmla="val -7377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França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 smtClean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34" name="Rectangle 30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36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E688459-15A3-4545-B0BB-D0FF6387DE7A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37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3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44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pic>
        <p:nvPicPr>
          <p:cNvPr id="39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212725"/>
            <a:ext cx="80486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636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Lim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DED9C9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1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ACD5D38-902B-41C8-89CF-B50558DA4C1B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2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40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pic>
        <p:nvPicPr>
          <p:cNvPr id="14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212725"/>
            <a:ext cx="80486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2148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Brasão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Content Placeholder 24"/>
          <p:cNvSpPr txBox="1">
            <a:spLocks/>
          </p:cNvSpPr>
          <p:nvPr/>
        </p:nvSpPr>
        <p:spPr>
          <a:xfrm>
            <a:off x="6800850" y="3470275"/>
            <a:ext cx="2135188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r>
              <a:rPr lang="en-US" sz="1500" b="0" dirty="0" smtClean="0">
                <a:solidFill>
                  <a:schemeClr val="bg2"/>
                </a:solidFill>
              </a:rPr>
              <a:t>Ministro da Fazenda</a:t>
            </a:r>
          </a:p>
          <a:p>
            <a:pPr algn="l">
              <a:lnSpc>
                <a:spcPct val="100000"/>
              </a:lnSpc>
              <a:defRPr/>
            </a:pPr>
            <a:r>
              <a:rPr lang="en-US" sz="2200" dirty="0" err="1" smtClean="0">
                <a:solidFill>
                  <a:schemeClr val="bg2"/>
                </a:solidFill>
              </a:rPr>
              <a:t>Joaquim</a:t>
            </a:r>
            <a:r>
              <a:rPr lang="en-US" sz="2200" dirty="0" smtClean="0">
                <a:solidFill>
                  <a:schemeClr val="bg2"/>
                </a:solidFill>
              </a:rPr>
              <a:t> </a:t>
            </a:r>
            <a:r>
              <a:rPr lang="en-US" sz="2200" dirty="0">
                <a:solidFill>
                  <a:schemeClr val="bg2"/>
                </a:solidFill>
              </a:rPr>
              <a:t>Levy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  <a:endCxn id="7" idx="3"/>
          </p:cNvCxnSpPr>
          <p:nvPr userDrawn="1"/>
        </p:nvCxnSpPr>
        <p:spPr bwMode="auto">
          <a:xfrm flipV="1">
            <a:off x="6800850" y="4230688"/>
            <a:ext cx="2343150" cy="635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569" y="2457395"/>
            <a:ext cx="635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60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Brasão sem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569" y="2513811"/>
            <a:ext cx="635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06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Lim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pic>
        <p:nvPicPr>
          <p:cNvPr id="10" name="Picture 9" descr="Marca SPE - Horizontal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33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363" y="3684588"/>
            <a:ext cx="1974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12" name="Rectangle 9"/>
          <p:cNvSpPr/>
          <p:nvPr userDrawn="1"/>
        </p:nvSpPr>
        <p:spPr>
          <a:xfrm>
            <a:off x="0" y="3334472"/>
            <a:ext cx="6390121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pic>
        <p:nvPicPr>
          <p:cNvPr id="11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988" y="3695700"/>
            <a:ext cx="17272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Marca SPE - Horizontal.wm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3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de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/>
          <p:nvPr userDrawn="1"/>
        </p:nvSpPr>
        <p:spPr>
          <a:xfrm>
            <a:off x="0" y="5111750"/>
            <a:ext cx="6327775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5248013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pic>
        <p:nvPicPr>
          <p:cNvPr id="8" name="Picture 11" descr="/Volumes/grupos/GabDesign/03_Projetos/Ministro Levy/Proposta apresentacao Min. Joaquim Levy/Imagens/Logos/Governo-MF-COR--Preto-V--PT.pn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988" y="5468938"/>
            <a:ext cx="17272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212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3"/>
          <p:cNvCxnSpPr/>
          <p:nvPr userDrawn="1"/>
        </p:nvCxnSpPr>
        <p:spPr>
          <a:xfrm>
            <a:off x="477982" y="1584325"/>
            <a:ext cx="67643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655638"/>
            <a:ext cx="8048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1DC51EFF-3CC2-4796-B3CB-74FAD6FE9915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 userDrawn="1"/>
        </p:nvSpPr>
        <p:spPr bwMode="auto">
          <a:xfrm>
            <a:off x="7221538" y="-20548"/>
            <a:ext cx="1922462" cy="6858000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 smtClean="0">
              <a:solidFill>
                <a:srgbClr val="FFFFFF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 userDrawn="1"/>
        </p:nvSpPr>
        <p:spPr bwMode="auto">
          <a:xfrm>
            <a:off x="7221539" y="-26988"/>
            <a:ext cx="1922462" cy="16113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4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25C727C8-71F2-4309-9BEC-053D0C085085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cxnSp>
        <p:nvCxnSpPr>
          <p:cNvPr id="15" name="Straight Connector 9"/>
          <p:cNvCxnSpPr/>
          <p:nvPr userDrawn="1"/>
        </p:nvCxnSpPr>
        <p:spPr>
          <a:xfrm>
            <a:off x="457200" y="1584325"/>
            <a:ext cx="67643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1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7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457200" y="379096"/>
            <a:ext cx="6669085" cy="1058893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16161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7" name="Subtitle 2"/>
          <p:cNvSpPr>
            <a:spLocks noGrp="1"/>
          </p:cNvSpPr>
          <p:nvPr>
            <p:ph type="subTitle" idx="1"/>
          </p:nvPr>
        </p:nvSpPr>
        <p:spPr>
          <a:xfrm>
            <a:off x="459681" y="1679403"/>
            <a:ext cx="6666604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3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7378965" y="1679403"/>
            <a:ext cx="1576123" cy="282349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39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7378964" y="4828285"/>
            <a:ext cx="1576123" cy="19217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baseline="0" dirty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 smtClean="0"/>
              <a:t>Fonte: </a:t>
            </a:r>
            <a:br>
              <a:rPr lang="x-none" dirty="0" smtClean="0"/>
            </a:br>
            <a:r>
              <a:rPr lang="x-none" dirty="0" smtClean="0"/>
              <a:t>Elaboração: Ministério da Fazenda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sz="quarter" idx="16"/>
          </p:nvPr>
        </p:nvSpPr>
        <p:spPr>
          <a:xfrm>
            <a:off x="457200" y="2455863"/>
            <a:ext cx="6669088" cy="429418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pic>
        <p:nvPicPr>
          <p:cNvPr id="21" name="Picture 20" descr="Marca SPE - Vertical-Branca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845" y="728663"/>
            <a:ext cx="798512" cy="65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31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80000"/>
              </a:lnSpc>
            </a:pPr>
            <a:fld id="{2E697F94-608E-4EDE-B3E8-E94C6293AC33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 smtClean="0"/>
              <a:t>Fonte: </a:t>
            </a:r>
            <a:br>
              <a:rPr lang="x-none" dirty="0" smtClean="0"/>
            </a:br>
            <a:r>
              <a:rPr lang="x-none" dirty="0" smtClean="0"/>
              <a:t>Elaboração: Ministério da Fazenda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3"/>
            <a:ext cx="8497888" cy="39744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pic>
        <p:nvPicPr>
          <p:cNvPr id="12" name="Picture 11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57" y="69318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19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rgbClr val="1542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80000"/>
              </a:lnSpc>
            </a:pPr>
            <a:fld id="{2E697F94-608E-4EDE-B3E8-E94C6293AC33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 smtClean="0"/>
              <a:t>Fonte: </a:t>
            </a:r>
            <a:br>
              <a:rPr lang="x-none" dirty="0" smtClean="0"/>
            </a:br>
            <a:r>
              <a:rPr lang="x-none" dirty="0" smtClean="0"/>
              <a:t>Elaboração: Ministério da Fazenda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3824498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4"/>
            <a:ext cx="3826978" cy="325980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7" hasCustomPrompt="1"/>
          </p:nvPr>
        </p:nvSpPr>
        <p:spPr>
          <a:xfrm>
            <a:off x="4741380" y="2155413"/>
            <a:ext cx="3826978" cy="32598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 sz="3200"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 smtClean="0"/>
              <a:t>Click to edit Master 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1_H-Conteúdo</a:t>
            </a:r>
            <a:r>
              <a:rPr lang="x-none" dirty="0" smtClean="0"/>
              <a:t>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2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4744554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23" name="Text Placeholder 35"/>
          <p:cNvSpPr>
            <a:spLocks noGrp="1"/>
          </p:cNvSpPr>
          <p:nvPr>
            <p:ph type="body" sz="quarter" idx="19" hasCustomPrompt="1"/>
          </p:nvPr>
        </p:nvSpPr>
        <p:spPr>
          <a:xfrm>
            <a:off x="4741379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 smtClean="0"/>
              <a:t>Fonte: </a:t>
            </a:r>
            <a:br>
              <a:rPr lang="x-none" dirty="0" smtClean="0"/>
            </a:br>
            <a:r>
              <a:rPr lang="x-none" dirty="0" smtClean="0"/>
              <a:t>Elaboração: Ministério da Fazenda</a:t>
            </a:r>
          </a:p>
        </p:txBody>
      </p:sp>
      <p:cxnSp>
        <p:nvCxnSpPr>
          <p:cNvPr id="24" name="Conector reto 35"/>
          <p:cNvCxnSpPr/>
          <p:nvPr userDrawn="1"/>
        </p:nvCxnSpPr>
        <p:spPr>
          <a:xfrm>
            <a:off x="4505326" y="1492585"/>
            <a:ext cx="0" cy="5256912"/>
          </a:xfrm>
          <a:prstGeom prst="line">
            <a:avLst/>
          </a:prstGeom>
          <a:ln w="22225">
            <a:solidFill>
              <a:schemeClr val="bg2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Subtitle 2"/>
          <p:cNvSpPr txBox="1">
            <a:spLocks/>
          </p:cNvSpPr>
          <p:nvPr userDrawn="1"/>
        </p:nvSpPr>
        <p:spPr>
          <a:xfrm>
            <a:off x="4741379" y="1492585"/>
            <a:ext cx="3824498" cy="563248"/>
          </a:xfrm>
          <a:prstGeom prst="rect">
            <a:avLst/>
          </a:prstGeom>
        </p:spPr>
        <p:txBody>
          <a:bodyPr anchor="t"/>
          <a:lstStyle>
            <a:lvl1pPr marL="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26" name="Picture 25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57" y="69318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20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170" r:id="rId1"/>
    <p:sldLayoutId id="2147486185" r:id="rId2"/>
    <p:sldLayoutId id="2147486186" r:id="rId3"/>
    <p:sldLayoutId id="2147486187" r:id="rId4"/>
    <p:sldLayoutId id="2147486171" r:id="rId5"/>
    <p:sldLayoutId id="2147486172" r:id="rId6"/>
    <p:sldLayoutId id="2147486173" r:id="rId7"/>
    <p:sldLayoutId id="2147486174" r:id="rId8"/>
    <p:sldLayoutId id="2147486183" r:id="rId9"/>
    <p:sldLayoutId id="2147486176" r:id="rId10"/>
    <p:sldLayoutId id="2147486177" r:id="rId11"/>
    <p:sldLayoutId id="2147486184" r:id="rId12"/>
    <p:sldLayoutId id="2147486178" r:id="rId13"/>
    <p:sldLayoutId id="2147486179" r:id="rId14"/>
    <p:sldLayoutId id="2147486180" r:id="rId15"/>
    <p:sldLayoutId id="2147486188" r:id="rId16"/>
    <p:sldLayoutId id="2147486181" r:id="rId17"/>
    <p:sldLayoutId id="2147486182" r:id="rId18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charset="0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2467" y="3470275"/>
            <a:ext cx="5332288" cy="1493838"/>
          </a:xfrm>
        </p:spPr>
        <p:txBody>
          <a:bodyPr anchor="t"/>
          <a:lstStyle/>
          <a:p>
            <a:r>
              <a:rPr lang="pt-BR" sz="4400" b="1" dirty="0" smtClean="0"/>
              <a:t>Qualidade do Gasto Público</a:t>
            </a:r>
          </a:p>
        </p:txBody>
      </p:sp>
    </p:spTree>
    <p:extLst>
      <p:ext uri="{BB962C8B-B14F-4D97-AF65-F5344CB8AC3E}">
        <p14:creationId xmlns:p14="http://schemas.microsoft.com/office/powerpoint/2010/main" val="31607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Projeto Qualidade do Gasto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pt-BR" b="1" dirty="0" smtClean="0"/>
              <a:t>Instituições Participantes:</a:t>
            </a:r>
          </a:p>
          <a:p>
            <a:pPr lvl="1">
              <a:spcAft>
                <a:spcPts val="600"/>
              </a:spcAft>
            </a:pPr>
            <a:r>
              <a:rPr lang="pt-BR" dirty="0" smtClean="0"/>
              <a:t>Ministério da Fazenda</a:t>
            </a:r>
          </a:p>
          <a:p>
            <a:pPr lvl="1">
              <a:spcAft>
                <a:spcPts val="600"/>
              </a:spcAft>
            </a:pPr>
            <a:r>
              <a:rPr lang="pt-BR" dirty="0" smtClean="0"/>
              <a:t>Ministério do Planejamento</a:t>
            </a:r>
          </a:p>
          <a:p>
            <a:pPr lvl="1">
              <a:spcAft>
                <a:spcPts val="600"/>
              </a:spcAft>
            </a:pPr>
            <a:r>
              <a:rPr lang="pt-BR" dirty="0" smtClean="0"/>
              <a:t>Banco Mundial</a:t>
            </a:r>
          </a:p>
          <a:p>
            <a:pPr lvl="1">
              <a:spcAft>
                <a:spcPts val="600"/>
              </a:spcAft>
            </a:pPr>
            <a:r>
              <a:rPr lang="pt-BR" dirty="0" smtClean="0"/>
              <a:t>Fundo Monetário Internacional</a:t>
            </a:r>
          </a:p>
          <a:p>
            <a:pPr lvl="1">
              <a:spcAft>
                <a:spcPts val="600"/>
              </a:spcAft>
            </a:pPr>
            <a:r>
              <a:rPr lang="pt-BR" dirty="0" smtClean="0"/>
              <a:t>Banco Interamericano de Desenvolvimento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263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Objetivos do Projeto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1" y="1991029"/>
            <a:ext cx="8497888" cy="382414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t-BR" b="1" dirty="0"/>
              <a:t>Curto Prazo:</a:t>
            </a:r>
          </a:p>
          <a:p>
            <a:pPr lvl="1">
              <a:spcAft>
                <a:spcPts val="600"/>
              </a:spcAft>
            </a:pPr>
            <a:r>
              <a:rPr lang="pt-BR" dirty="0" err="1"/>
              <a:t>Spending</a:t>
            </a:r>
            <a:r>
              <a:rPr lang="pt-BR" dirty="0"/>
              <a:t> </a:t>
            </a:r>
            <a:r>
              <a:rPr lang="pt-BR" dirty="0" err="1"/>
              <a:t>review</a:t>
            </a:r>
            <a:r>
              <a:rPr lang="pt-BR" dirty="0"/>
              <a:t> detalhado</a:t>
            </a:r>
          </a:p>
          <a:p>
            <a:pPr lvl="1">
              <a:spcAft>
                <a:spcPts val="600"/>
              </a:spcAft>
            </a:pPr>
            <a:r>
              <a:rPr lang="pt-BR" dirty="0"/>
              <a:t>Riscos fiscais</a:t>
            </a:r>
          </a:p>
          <a:p>
            <a:pPr lvl="1">
              <a:spcAft>
                <a:spcPts val="600"/>
              </a:spcAft>
            </a:pPr>
            <a:r>
              <a:rPr lang="pt-BR" dirty="0"/>
              <a:t>Eficiência e impacto de programas </a:t>
            </a:r>
            <a:r>
              <a:rPr lang="pt-BR" dirty="0"/>
              <a:t>selecionados</a:t>
            </a:r>
          </a:p>
          <a:p>
            <a:pPr lvl="1">
              <a:spcAft>
                <a:spcPts val="1800"/>
              </a:spcAft>
            </a:pPr>
            <a:r>
              <a:rPr lang="pt-BR" dirty="0" smtClean="0"/>
              <a:t>Governos subnacionais </a:t>
            </a:r>
            <a:endParaRPr lang="pt-BR" dirty="0"/>
          </a:p>
          <a:p>
            <a:pPr>
              <a:spcAft>
                <a:spcPts val="600"/>
              </a:spcAft>
            </a:pPr>
            <a:r>
              <a:rPr lang="pt-BR" b="1" dirty="0" smtClean="0"/>
              <a:t>Médio Prazo:</a:t>
            </a:r>
            <a:endParaRPr lang="pt-BR" dirty="0" smtClean="0"/>
          </a:p>
          <a:p>
            <a:pPr lvl="1">
              <a:spcAft>
                <a:spcPts val="600"/>
              </a:spcAft>
            </a:pPr>
            <a:r>
              <a:rPr lang="pt-BR" dirty="0" smtClean="0"/>
              <a:t>Institucionalização dos processos relacionados com a qualidade do gasto no processo orçamentário brasileiro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442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sz="3600" dirty="0" smtClean="0"/>
              <a:t>Obrigado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386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Qualidade: múltiplas dimensões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6"/>
          </p:nvPr>
        </p:nvSpPr>
        <p:spPr>
          <a:xfrm>
            <a:off x="457201" y="2763748"/>
            <a:ext cx="8497888" cy="3366074"/>
          </a:xfrm>
        </p:spPr>
        <p:txBody>
          <a:bodyPr/>
          <a:lstStyle/>
          <a:p>
            <a:pPr lvl="0">
              <a:spcAft>
                <a:spcPts val="2400"/>
              </a:spcAft>
            </a:pPr>
            <a:r>
              <a:rPr lang="pt-BR" sz="3600" b="1" dirty="0" smtClean="0"/>
              <a:t>Cronologia</a:t>
            </a:r>
          </a:p>
          <a:p>
            <a:pPr lvl="0">
              <a:spcAft>
                <a:spcPts val="2400"/>
              </a:spcAft>
            </a:pPr>
            <a:r>
              <a:rPr lang="pt-BR" sz="3600" b="1" dirty="0" smtClean="0"/>
              <a:t>Escala de análise</a:t>
            </a:r>
          </a:p>
          <a:p>
            <a:pPr lvl="0">
              <a:spcAft>
                <a:spcPts val="2400"/>
              </a:spcAft>
            </a:pPr>
            <a:r>
              <a:rPr lang="pt-BR" sz="3600" b="1" dirty="0" smtClean="0"/>
              <a:t>Tipos de avaliações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103400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400" dirty="0"/>
              <a:t>Cronologia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upo 9"/>
          <p:cNvGrpSpPr/>
          <p:nvPr/>
        </p:nvGrpSpPr>
        <p:grpSpPr>
          <a:xfrm>
            <a:off x="164389" y="3292843"/>
            <a:ext cx="2157573" cy="2044557"/>
            <a:chOff x="801384" y="3256908"/>
            <a:chExt cx="2157573" cy="2044557"/>
          </a:xfrm>
        </p:grpSpPr>
        <p:sp>
          <p:nvSpPr>
            <p:cNvPr id="8" name="Elipse 7"/>
            <p:cNvSpPr/>
            <p:nvPr/>
          </p:nvSpPr>
          <p:spPr>
            <a:xfrm>
              <a:off x="801384" y="3256908"/>
              <a:ext cx="2157573" cy="2044557"/>
            </a:xfrm>
            <a:prstGeom prst="ellipse">
              <a:avLst/>
            </a:prstGeom>
            <a:gradFill>
              <a:gsLst>
                <a:gs pos="0">
                  <a:srgbClr val="0070C0"/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</a:gra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900" b="1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897914" y="4048353"/>
              <a:ext cx="19645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dirty="0" smtClean="0">
                  <a:solidFill>
                    <a:schemeClr val="bg1"/>
                  </a:solidFill>
                </a:rPr>
                <a:t>Planejamento</a:t>
              </a:r>
              <a:endParaRPr lang="pt-BR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3428143" y="3292843"/>
            <a:ext cx="2157573" cy="2044557"/>
            <a:chOff x="801384" y="3256908"/>
            <a:chExt cx="2157573" cy="2044557"/>
          </a:xfrm>
        </p:grpSpPr>
        <p:sp>
          <p:nvSpPr>
            <p:cNvPr id="12" name="Elipse 11"/>
            <p:cNvSpPr/>
            <p:nvPr/>
          </p:nvSpPr>
          <p:spPr>
            <a:xfrm>
              <a:off x="801384" y="3256908"/>
              <a:ext cx="2157573" cy="2044557"/>
            </a:xfrm>
            <a:prstGeom prst="ellipse">
              <a:avLst/>
            </a:prstGeom>
            <a:gradFill>
              <a:gsLst>
                <a:gs pos="0">
                  <a:srgbClr val="0070C0"/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</a:gra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900" b="1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854056" y="4079131"/>
              <a:ext cx="205222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200" b="1" dirty="0" smtClean="0">
                  <a:solidFill>
                    <a:schemeClr val="bg1"/>
                  </a:solidFill>
                </a:rPr>
                <a:t>Monitoramento</a:t>
              </a:r>
              <a:endParaRPr lang="pt-BR" sz="2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6635393" y="3292843"/>
            <a:ext cx="2157573" cy="2044557"/>
            <a:chOff x="801384" y="3256908"/>
            <a:chExt cx="2157573" cy="2044557"/>
          </a:xfrm>
        </p:grpSpPr>
        <p:sp>
          <p:nvSpPr>
            <p:cNvPr id="15" name="Elipse 14"/>
            <p:cNvSpPr/>
            <p:nvPr/>
          </p:nvSpPr>
          <p:spPr>
            <a:xfrm>
              <a:off x="801384" y="3256908"/>
              <a:ext cx="2157573" cy="2044557"/>
            </a:xfrm>
            <a:prstGeom prst="ellipse">
              <a:avLst/>
            </a:prstGeom>
            <a:gradFill>
              <a:gsLst>
                <a:gs pos="0">
                  <a:srgbClr val="0070C0"/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</a:gra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900" b="1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1178375" y="4032965"/>
              <a:ext cx="14035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dirty="0" smtClean="0">
                  <a:solidFill>
                    <a:schemeClr val="bg1"/>
                  </a:solidFill>
                </a:rPr>
                <a:t>Avaliação</a:t>
              </a:r>
              <a:endParaRPr lang="pt-BR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Seta para a direita 16"/>
          <p:cNvSpPr/>
          <p:nvPr/>
        </p:nvSpPr>
        <p:spPr>
          <a:xfrm>
            <a:off x="2434976" y="4186333"/>
            <a:ext cx="900000" cy="344232"/>
          </a:xfrm>
          <a:prstGeom prst="rightArrow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5678182" y="4206497"/>
            <a:ext cx="900000" cy="344232"/>
          </a:xfrm>
          <a:prstGeom prst="rightArrow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em curva para cima 18"/>
          <p:cNvSpPr/>
          <p:nvPr/>
        </p:nvSpPr>
        <p:spPr>
          <a:xfrm flipH="1">
            <a:off x="4634148" y="5486390"/>
            <a:ext cx="2988067" cy="1015512"/>
          </a:xfrm>
          <a:prstGeom prst="curvedUpArrow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Seta em curva para cima 19"/>
          <p:cNvSpPr/>
          <p:nvPr/>
        </p:nvSpPr>
        <p:spPr>
          <a:xfrm flipH="1">
            <a:off x="1118674" y="5486390"/>
            <a:ext cx="2988067" cy="1015512"/>
          </a:xfrm>
          <a:prstGeom prst="curvedUpArrow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1" name="Seta em curva para cima 20"/>
          <p:cNvSpPr/>
          <p:nvPr/>
        </p:nvSpPr>
        <p:spPr>
          <a:xfrm flipH="1" flipV="1">
            <a:off x="1118673" y="2218286"/>
            <a:ext cx="6655941" cy="1015512"/>
          </a:xfrm>
          <a:prstGeom prst="curvedUpArrow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4000893" y="2356710"/>
            <a:ext cx="101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Revisões</a:t>
            </a:r>
            <a:endParaRPr lang="pt-BR" b="1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5678182" y="5994146"/>
            <a:ext cx="101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Revisões</a:t>
            </a:r>
            <a:endParaRPr lang="pt-BR" b="1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2106671" y="5994146"/>
            <a:ext cx="101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Revisões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4465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/>
              <a:t>Planejamento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t-BR" b="1" dirty="0" smtClean="0"/>
              <a:t>Adequação estratégica</a:t>
            </a:r>
          </a:p>
          <a:p>
            <a:pPr lvl="1">
              <a:spcAft>
                <a:spcPts val="2400"/>
              </a:spcAft>
            </a:pPr>
            <a:r>
              <a:rPr lang="pt-BR" b="1" dirty="0"/>
              <a:t> </a:t>
            </a:r>
            <a:r>
              <a:rPr lang="pt-BR" b="1" dirty="0" smtClean="0"/>
              <a:t>aderência ao PPA e LDO</a:t>
            </a:r>
          </a:p>
          <a:p>
            <a:pPr>
              <a:spcAft>
                <a:spcPts val="600"/>
              </a:spcAft>
            </a:pPr>
            <a:r>
              <a:rPr lang="pt-BR" b="1" dirty="0"/>
              <a:t>Enquadramento orçamentário e financeiro</a:t>
            </a:r>
          </a:p>
          <a:p>
            <a:pPr lvl="1">
              <a:spcAft>
                <a:spcPts val="2400"/>
              </a:spcAft>
            </a:pPr>
            <a:r>
              <a:rPr lang="pt-BR" b="1" dirty="0"/>
              <a:t>i</a:t>
            </a:r>
            <a:r>
              <a:rPr lang="pt-BR" b="1" dirty="0" smtClean="0"/>
              <a:t>nclusão no orçamento</a:t>
            </a:r>
          </a:p>
          <a:p>
            <a:pPr>
              <a:spcAft>
                <a:spcPts val="600"/>
              </a:spcAft>
            </a:pPr>
            <a:r>
              <a:rPr lang="pt-BR" b="1" dirty="0"/>
              <a:t>Análise de </a:t>
            </a:r>
            <a:r>
              <a:rPr lang="pt-BR" b="1" dirty="0" smtClean="0"/>
              <a:t>custo-benefício</a:t>
            </a:r>
          </a:p>
          <a:p>
            <a:pPr lvl="1">
              <a:spcAft>
                <a:spcPts val="600"/>
              </a:spcAft>
            </a:pPr>
            <a:r>
              <a:rPr lang="pt-BR" b="1" dirty="0" smtClean="0"/>
              <a:t>geralmente aquém da excelência técnica (quando existe)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26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Monitoramento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pt-BR" b="1" dirty="0" smtClean="0"/>
              <a:t>Monitoramento formal</a:t>
            </a:r>
          </a:p>
          <a:p>
            <a:pPr lvl="1"/>
            <a:r>
              <a:rPr lang="pt-BR" b="1" dirty="0" smtClean="0"/>
              <a:t>aspectos legais</a:t>
            </a:r>
          </a:p>
          <a:p>
            <a:pPr lvl="1">
              <a:spcAft>
                <a:spcPts val="2400"/>
              </a:spcAft>
            </a:pPr>
            <a:r>
              <a:rPr lang="pt-BR" b="1" dirty="0" smtClean="0"/>
              <a:t>aspectos financeiros e orçamentários</a:t>
            </a:r>
          </a:p>
          <a:p>
            <a:r>
              <a:rPr lang="pt-BR" b="1" dirty="0"/>
              <a:t>Monitoramento </a:t>
            </a:r>
            <a:r>
              <a:rPr lang="pt-BR" b="1" dirty="0" smtClean="0"/>
              <a:t>econômico</a:t>
            </a:r>
            <a:endParaRPr lang="pt-BR" b="1" dirty="0"/>
          </a:p>
          <a:p>
            <a:pPr lvl="1"/>
            <a:r>
              <a:rPr lang="pt-BR" b="1" dirty="0"/>
              <a:t>n</a:t>
            </a:r>
            <a:r>
              <a:rPr lang="pt-BR" b="1" dirty="0" smtClean="0"/>
              <a:t>ecessita da definição de indicadores relevantes oriundos da análise de custo-benefício</a:t>
            </a:r>
          </a:p>
          <a:p>
            <a:pPr lvl="1"/>
            <a:r>
              <a:rPr lang="pt-BR" b="1" dirty="0" smtClean="0"/>
              <a:t>definição de fatores intervenientes</a:t>
            </a:r>
            <a:endParaRPr lang="pt-BR" b="1" dirty="0"/>
          </a:p>
          <a:p>
            <a:pPr lvl="1"/>
            <a:r>
              <a:rPr lang="pt-BR" b="1" dirty="0"/>
              <a:t>p</a:t>
            </a:r>
            <a:r>
              <a:rPr lang="pt-BR" b="1" dirty="0" smtClean="0"/>
              <a:t>ontos de controle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3843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Avaliação – escalas &amp; tipos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154112" y="1682809"/>
            <a:ext cx="8759881" cy="4769362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pt-BR" b="1" dirty="0"/>
              <a:t>Conformidade legal</a:t>
            </a:r>
          </a:p>
          <a:p>
            <a:r>
              <a:rPr lang="pt-BR" b="1" dirty="0" smtClean="0"/>
              <a:t>Eficiência </a:t>
            </a:r>
            <a:r>
              <a:rPr lang="pt-BR" b="1" dirty="0" err="1" smtClean="0"/>
              <a:t>alocativa</a:t>
            </a:r>
            <a:r>
              <a:rPr lang="pt-BR" b="1" dirty="0" smtClean="0"/>
              <a:t> (escala macro)</a:t>
            </a:r>
          </a:p>
          <a:p>
            <a:pPr lvl="1"/>
            <a:r>
              <a:rPr lang="pt-BR" b="1" dirty="0" smtClean="0"/>
              <a:t>comparação entre programas</a:t>
            </a:r>
          </a:p>
          <a:p>
            <a:pPr lvl="1">
              <a:spcAft>
                <a:spcPts val="2400"/>
              </a:spcAft>
            </a:pPr>
            <a:r>
              <a:rPr lang="pt-BR" b="1" dirty="0" err="1"/>
              <a:t>s</a:t>
            </a:r>
            <a:r>
              <a:rPr lang="pt-BR" b="1" dirty="0" err="1" smtClean="0"/>
              <a:t>pending</a:t>
            </a:r>
            <a:r>
              <a:rPr lang="pt-BR" b="1" dirty="0" smtClean="0"/>
              <a:t> </a:t>
            </a:r>
            <a:r>
              <a:rPr lang="pt-BR" b="1" dirty="0" err="1" smtClean="0"/>
              <a:t>review</a:t>
            </a:r>
            <a:endParaRPr lang="pt-BR" b="1" dirty="0"/>
          </a:p>
          <a:p>
            <a:r>
              <a:rPr lang="pt-BR" b="1" dirty="0" smtClean="0"/>
              <a:t>Eficiência técnica </a:t>
            </a:r>
            <a:r>
              <a:rPr lang="pt-BR" b="1" dirty="0"/>
              <a:t>(escala </a:t>
            </a:r>
            <a:r>
              <a:rPr lang="pt-BR" b="1" dirty="0" smtClean="0"/>
              <a:t>micro)</a:t>
            </a:r>
            <a:endParaRPr lang="pt-BR" b="1" dirty="0"/>
          </a:p>
          <a:p>
            <a:pPr lvl="1">
              <a:spcAft>
                <a:spcPts val="2400"/>
              </a:spcAft>
            </a:pPr>
            <a:r>
              <a:rPr lang="pt-BR" b="1" dirty="0" smtClean="0"/>
              <a:t>relação entre insumos e produtos (inputs/outputs)</a:t>
            </a:r>
            <a:endParaRPr lang="pt-BR" b="1" dirty="0"/>
          </a:p>
          <a:p>
            <a:r>
              <a:rPr lang="pt-BR" b="1" dirty="0" smtClean="0"/>
              <a:t>Análise de impacto </a:t>
            </a:r>
            <a:r>
              <a:rPr lang="pt-BR" b="1" dirty="0"/>
              <a:t>(escala </a:t>
            </a:r>
            <a:r>
              <a:rPr lang="pt-BR" b="1" dirty="0" smtClean="0"/>
              <a:t>micro)</a:t>
            </a:r>
          </a:p>
          <a:p>
            <a:pPr lvl="1">
              <a:spcAft>
                <a:spcPts val="2400"/>
              </a:spcAft>
            </a:pPr>
            <a:r>
              <a:rPr lang="pt-BR" b="1" dirty="0"/>
              <a:t>relação entre insumos e </a:t>
            </a:r>
            <a:r>
              <a:rPr lang="pt-BR" b="1" dirty="0" smtClean="0"/>
              <a:t>resultados (inputs/</a:t>
            </a:r>
            <a:r>
              <a:rPr lang="pt-BR" b="1" dirty="0" err="1" smtClean="0"/>
              <a:t>outcomes</a:t>
            </a:r>
            <a:r>
              <a:rPr lang="pt-BR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9182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Técnicas de Análise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154112" y="1682809"/>
            <a:ext cx="8759881" cy="4769362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pt-BR" b="1" dirty="0"/>
              <a:t>Análise de custo/benefício</a:t>
            </a:r>
          </a:p>
          <a:p>
            <a:pPr lvl="1"/>
            <a:r>
              <a:rPr lang="pt-BR" b="1" dirty="0"/>
              <a:t>análise </a:t>
            </a:r>
            <a:r>
              <a:rPr lang="pt-BR" b="1" dirty="0" smtClean="0"/>
              <a:t>financeira</a:t>
            </a:r>
          </a:p>
          <a:p>
            <a:pPr lvl="2"/>
            <a:r>
              <a:rPr lang="pt-BR" b="1" dirty="0" smtClean="0"/>
              <a:t>incorpora a perspectiva do projeto</a:t>
            </a:r>
          </a:p>
          <a:p>
            <a:pPr lvl="2">
              <a:spcAft>
                <a:spcPts val="1200"/>
              </a:spcAft>
            </a:pPr>
            <a:r>
              <a:rPr lang="pt-BR" b="1" dirty="0" smtClean="0"/>
              <a:t>taxa interna de retorno individual</a:t>
            </a:r>
          </a:p>
          <a:p>
            <a:pPr lvl="1"/>
            <a:r>
              <a:rPr lang="pt-BR" b="1" dirty="0" smtClean="0"/>
              <a:t>análise social</a:t>
            </a:r>
          </a:p>
          <a:p>
            <a:pPr lvl="2"/>
            <a:r>
              <a:rPr lang="pt-BR" b="1" dirty="0" smtClean="0"/>
              <a:t>incorpora as externalidades positivas e negativas do projeto</a:t>
            </a:r>
          </a:p>
          <a:p>
            <a:pPr lvl="2">
              <a:spcAft>
                <a:spcPts val="1200"/>
              </a:spcAft>
            </a:pPr>
            <a:r>
              <a:rPr lang="pt-BR" b="1" dirty="0"/>
              <a:t>taxa de retorno social</a:t>
            </a:r>
            <a:endParaRPr lang="pt-BR" b="1" dirty="0"/>
          </a:p>
          <a:p>
            <a:pPr lvl="1">
              <a:spcAft>
                <a:spcPts val="2400"/>
              </a:spcAft>
            </a:pPr>
            <a:r>
              <a:rPr lang="pt-BR" b="1" dirty="0" smtClean="0"/>
              <a:t>incorporaç</a:t>
            </a:r>
            <a:r>
              <a:rPr lang="pt-BR" b="1" dirty="0" smtClean="0"/>
              <a:t>ão de riscos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10402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Técnicas de Análise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154112" y="1682809"/>
            <a:ext cx="8759881" cy="4769362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pt-BR" b="1" dirty="0" smtClean="0"/>
              <a:t>Análise envoltória de dados (DEA)</a:t>
            </a:r>
            <a:endParaRPr lang="pt-BR" b="1" dirty="0" smtClean="0"/>
          </a:p>
          <a:p>
            <a:pPr lvl="1">
              <a:spcAft>
                <a:spcPts val="1200"/>
              </a:spcAft>
            </a:pPr>
            <a:r>
              <a:rPr lang="pt-BR" b="1" dirty="0" smtClean="0"/>
              <a:t>permite comparar operações com múltiplos insumos e produtos (ou resultados)</a:t>
            </a:r>
          </a:p>
          <a:p>
            <a:pPr lvl="1">
              <a:spcAft>
                <a:spcPts val="1200"/>
              </a:spcAft>
            </a:pPr>
            <a:r>
              <a:rPr lang="pt-BR" b="1" dirty="0" smtClean="0"/>
              <a:t>calcula eficiência técnica (relativa)</a:t>
            </a:r>
            <a:endParaRPr lang="pt-BR" b="1" dirty="0" smtClean="0"/>
          </a:p>
          <a:p>
            <a:pPr lvl="1">
              <a:spcAft>
                <a:spcPts val="1200"/>
              </a:spcAft>
            </a:pPr>
            <a:r>
              <a:rPr lang="pt-BR" b="1" dirty="0"/>
              <a:t>avalia escalas ótimas de operação</a:t>
            </a:r>
          </a:p>
          <a:p>
            <a:pPr lvl="1">
              <a:spcAft>
                <a:spcPts val="1200"/>
              </a:spcAft>
            </a:pPr>
            <a:r>
              <a:rPr lang="pt-BR" b="1" dirty="0"/>
              <a:t>a</a:t>
            </a:r>
            <a:r>
              <a:rPr lang="pt-BR" b="1" dirty="0" smtClean="0"/>
              <a:t>valia escopo ótimo de operação</a:t>
            </a:r>
          </a:p>
          <a:p>
            <a:pPr lvl="1">
              <a:spcAft>
                <a:spcPts val="1200"/>
              </a:spcAft>
            </a:pPr>
            <a:r>
              <a:rPr lang="pt-BR" b="1" dirty="0" smtClean="0"/>
              <a:t>problema: necessita de várias unidades de comparação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7284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Técnicas de Análise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154112" y="1682809"/>
            <a:ext cx="8759881" cy="4769362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pt-BR" b="1" dirty="0" smtClean="0"/>
              <a:t>Fronteira estocástica</a:t>
            </a:r>
            <a:endParaRPr lang="pt-BR" b="1" dirty="0"/>
          </a:p>
          <a:p>
            <a:pPr lvl="1">
              <a:spcAft>
                <a:spcPts val="2400"/>
              </a:spcAft>
            </a:pPr>
            <a:r>
              <a:rPr lang="pt-BR" b="1" dirty="0" smtClean="0"/>
              <a:t>técnica estatística mais sofisticada</a:t>
            </a:r>
          </a:p>
          <a:p>
            <a:pPr lvl="1">
              <a:spcAft>
                <a:spcPts val="2400"/>
              </a:spcAft>
            </a:pPr>
            <a:r>
              <a:rPr lang="pt-BR" b="1" dirty="0" smtClean="0"/>
              <a:t>resultados a integração de fatores intervenientes com mais naturalidade</a:t>
            </a:r>
          </a:p>
          <a:p>
            <a:pPr lvl="1">
              <a:spcAft>
                <a:spcPts val="2400"/>
              </a:spcAft>
            </a:pPr>
            <a:r>
              <a:rPr lang="pt-BR" b="1" dirty="0" smtClean="0"/>
              <a:t>apresenta resultados mais voláteis por tratar-se de metodologia estocástica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55536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CoresMinistro Levy">
  <a:themeElements>
    <a:clrScheme name="Custom 40">
      <a:dk1>
        <a:srgbClr val="27384B"/>
      </a:dk1>
      <a:lt1>
        <a:srgbClr val="FFFFFF"/>
      </a:lt1>
      <a:dk2>
        <a:srgbClr val="7DA419"/>
      </a:dk2>
      <a:lt2>
        <a:srgbClr val="DDDEDD"/>
      </a:lt2>
      <a:accent1>
        <a:srgbClr val="D1502A"/>
      </a:accent1>
      <a:accent2>
        <a:srgbClr val="F1A608"/>
      </a:accent2>
      <a:accent3>
        <a:srgbClr val="2A84D3"/>
      </a:accent3>
      <a:accent4>
        <a:srgbClr val="1FB18A"/>
      </a:accent4>
      <a:accent5>
        <a:srgbClr val="27384B"/>
      </a:accent5>
      <a:accent6>
        <a:srgbClr val="274E32"/>
      </a:accent6>
      <a:hlink>
        <a:srgbClr val="27384B"/>
      </a:hlink>
      <a:folHlink>
        <a:srgbClr val="27384B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3208</TotalTime>
  <Words>292</Words>
  <Application>Microsoft Office PowerPoint</Application>
  <PresentationFormat>Apresentação na tela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CoresMinistro Levy</vt:lpstr>
      <vt:lpstr>Apresentação do PowerPoint</vt:lpstr>
      <vt:lpstr>Qualidade: múltiplas dimensões</vt:lpstr>
      <vt:lpstr>Cronologia</vt:lpstr>
      <vt:lpstr>Planejamento</vt:lpstr>
      <vt:lpstr>Monitoramento</vt:lpstr>
      <vt:lpstr>Avaliação – escalas &amp; tipos</vt:lpstr>
      <vt:lpstr>Técnicas de Análise</vt:lpstr>
      <vt:lpstr>Técnicas de Análise</vt:lpstr>
      <vt:lpstr>Técnicas de Análise</vt:lpstr>
      <vt:lpstr>Projeto Qualidade do Gasto</vt:lpstr>
      <vt:lpstr>Objetivos do Projeto</vt:lpstr>
      <vt:lpstr>Apresentação do PowerPoint</vt:lpstr>
    </vt:vector>
  </TitlesOfParts>
  <Company>MF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Gabinete Ministro</dc:creator>
  <cp:lastModifiedBy>Rogerio Boueri</cp:lastModifiedBy>
  <cp:revision>395</cp:revision>
  <cp:lastPrinted>2015-03-17T21:18:32Z</cp:lastPrinted>
  <dcterms:created xsi:type="dcterms:W3CDTF">2014-09-09T13:21:46Z</dcterms:created>
  <dcterms:modified xsi:type="dcterms:W3CDTF">2015-09-10T14:48:24Z</dcterms:modified>
</cp:coreProperties>
</file>