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drawings/drawing5.xml" ContentType="application/vnd.openxmlformats-officedocument.drawingml.chartshape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813" r:id="rId2"/>
    <p:sldId id="664" r:id="rId3"/>
    <p:sldId id="709" r:id="rId4"/>
    <p:sldId id="665" r:id="rId5"/>
    <p:sldId id="817" r:id="rId6"/>
    <p:sldId id="691" r:id="rId7"/>
    <p:sldId id="816" r:id="rId8"/>
    <p:sldId id="761" r:id="rId9"/>
    <p:sldId id="743" r:id="rId10"/>
    <p:sldId id="733" r:id="rId11"/>
    <p:sldId id="800" r:id="rId12"/>
    <p:sldId id="804" r:id="rId13"/>
    <p:sldId id="809" r:id="rId14"/>
    <p:sldId id="802" r:id="rId15"/>
    <p:sldId id="764" r:id="rId16"/>
    <p:sldId id="810" r:id="rId17"/>
    <p:sldId id="806" r:id="rId18"/>
    <p:sldId id="791" r:id="rId19"/>
    <p:sldId id="808" r:id="rId20"/>
    <p:sldId id="793" r:id="rId21"/>
    <p:sldId id="794" r:id="rId22"/>
    <p:sldId id="795" r:id="rId23"/>
    <p:sldId id="768" r:id="rId24"/>
    <p:sldId id="798" r:id="rId25"/>
    <p:sldId id="799" r:id="rId26"/>
    <p:sldId id="770" r:id="rId27"/>
    <p:sldId id="682" r:id="rId28"/>
    <p:sldId id="815" r:id="rId29"/>
  </p:sldIdLst>
  <p:sldSz cx="9144000" cy="5143500" type="screen16x9"/>
  <p:notesSz cx="6858000" cy="9872663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Arial Narrow" pitchFamily="34" charset="0"/>
      <p:regular r:id="rId36"/>
      <p:bold r:id="rId37"/>
      <p:italic r:id="rId38"/>
      <p:boldItalic r:id="rId39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1E"/>
    <a:srgbClr val="04065C"/>
    <a:srgbClr val="80D044"/>
    <a:srgbClr val="C80000"/>
    <a:srgbClr val="2D8ADF"/>
    <a:srgbClr val="C6605E"/>
    <a:srgbClr val="FFCCCC"/>
    <a:srgbClr val="C83735"/>
    <a:srgbClr val="C9BC1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83902" autoAdjust="0"/>
  </p:normalViewPr>
  <p:slideViewPr>
    <p:cSldViewPr>
      <p:cViewPr>
        <p:scale>
          <a:sx n="70" d="100"/>
          <a:sy n="70" d="100"/>
        </p:scale>
        <p:origin x="-1332" y="-1332"/>
      </p:cViewPr>
      <p:guideLst>
        <p:guide orient="horz" pos="1620"/>
        <p:guide orient="horz"/>
        <p:guide pos="2880"/>
        <p:guide pos="5738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28" y="-84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6.xlsx"/><Relationship Id="rId1" Type="http://schemas.openxmlformats.org/officeDocument/2006/relationships/image" Target="../media/image28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image" Target="../media/image28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image" Target="../media/image28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image" Target="../media/image28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image" Target="../media/image28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7.xlsx"/><Relationship Id="rId1" Type="http://schemas.openxmlformats.org/officeDocument/2006/relationships/image" Target="../media/image28.jpe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8.xlsx"/><Relationship Id="rId1" Type="http://schemas.openxmlformats.org/officeDocument/2006/relationships/image" Target="../media/image28.jpeg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image" Target="../media/image28.jpeg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image" Target="../media/image28.jpeg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image" Target="../media/image28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2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image" Target="../media/image28.jpeg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image" Target="../media/image28.jpeg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image" Target="../media/image28.jpe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image" Target="../media/image28.jpe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image" Target="../media/image28.jpeg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9.xlsx"/><Relationship Id="rId1" Type="http://schemas.openxmlformats.org/officeDocument/2006/relationships/image" Target="../media/image28.jpeg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image" Target="../media/image28.jpeg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image" Target="../media/image28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image" Target="../media/image28.jpeg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image" Target="../media/image28.jpeg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3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image" Target="../media/image28.jpeg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2.bin"/><Relationship Id="rId1" Type="http://schemas.openxmlformats.org/officeDocument/2006/relationships/image" Target="../media/image28.jpeg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Gr&#225;ficos%20Apresenta&#231;&#227;o%20-%20PROFISCO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Gr&#225;fico%20no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image" Target="../media/image28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44.xlsx"/><Relationship Id="rId1" Type="http://schemas.openxmlformats.org/officeDocument/2006/relationships/image" Target="../media/image28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Excel55.xlsx"/><Relationship Id="rId1" Type="http://schemas.openxmlformats.org/officeDocument/2006/relationships/image" Target="../media/image28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image" Target="../media/image28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image" Target="../media/image28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image" Target="../media/image2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4570537914088"/>
          <c:y val="0.1480907153736532"/>
          <c:w val="0.46921257115222492"/>
          <c:h val="0.70381856925269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F581E"/>
            </a:solidFill>
          </c:spPr>
          <c:dPt>
            <c:idx val="0"/>
            <c:bubble3D val="0"/>
            <c:spPr>
              <a:solidFill>
                <a:srgbClr val="3F58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Contribuintes Emitentes NFC-e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Pt>
            <c:idx val="3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jun/2015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5941</c:v>
                </c:pt>
                <c:pt idx="2">
                  <c:v>10000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jun/2015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jun/2015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4767744"/>
        <c:axId val="114769280"/>
      </c:barChart>
      <c:catAx>
        <c:axId val="11476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4769280"/>
        <c:crosses val="autoZero"/>
        <c:auto val="1"/>
        <c:lblAlgn val="ctr"/>
        <c:lblOffset val="100"/>
        <c:noMultiLvlLbl val="0"/>
      </c:catAx>
      <c:valAx>
        <c:axId val="114769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47677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Número de Consultas Estruturadas </a:t>
            </a:r>
          </a:p>
          <a:p>
            <a:pPr algn="ctr" rtl="0">
              <a:defRPr lang="pt-BR" sz="16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Critério de Cruzamento de Dados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23</c:v>
                </c:pt>
                <c:pt idx="1">
                  <c:v>41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7453952"/>
        <c:axId val="117455488"/>
      </c:barChart>
      <c:catAx>
        <c:axId val="1174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117455488"/>
        <c:crosses val="autoZero"/>
        <c:auto val="1"/>
        <c:lblAlgn val="ctr"/>
        <c:lblOffset val="100"/>
        <c:noMultiLvlLbl val="0"/>
      </c:catAx>
      <c:valAx>
        <c:axId val="117455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4539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Número de Cargas Lacradas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501775896954205E-2"/>
          <c:y val="0.12140861111111109"/>
          <c:w val="0.9012018445761919"/>
          <c:h val="0.76479694444444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78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7536640"/>
        <c:axId val="117538176"/>
      </c:barChart>
      <c:catAx>
        <c:axId val="117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200" baseline="0"/>
            </a:pPr>
            <a:endParaRPr lang="pt-BR"/>
          </a:p>
        </c:txPr>
        <c:crossAx val="117538176"/>
        <c:crosses val="autoZero"/>
        <c:auto val="1"/>
        <c:lblAlgn val="ctr"/>
        <c:lblOffset val="100"/>
        <c:noMultiLvlLbl val="0"/>
      </c:catAx>
      <c:valAx>
        <c:axId val="11753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53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Termo de Cooperação  - Órgãos Envolvidos na Apuração dos Crimes  Contra a Ordem Tributária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3743863661156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139016789928026E-2"/>
          <c:y val="0.17639274648495845"/>
          <c:w val="0.8895861878038821"/>
          <c:h val="0.7139197496574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rgbClr val="2D8AD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7982336"/>
        <c:axId val="117983872"/>
      </c:barChart>
      <c:catAx>
        <c:axId val="1179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pt-BR"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983872"/>
        <c:crossesAt val="0"/>
        <c:auto val="1"/>
        <c:lblAlgn val="ctr"/>
        <c:lblOffset val="100"/>
        <c:noMultiLvlLbl val="0"/>
      </c:catAx>
      <c:valAx>
        <c:axId val="117983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9823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 baseline="0"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Número de Áreas/ Setores Envolvidos no Novo Modelo de Cobrança de Débitos Declarados e Não Recolhidos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3743863661156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139016789928026E-2"/>
          <c:y val="0.17639274648495845"/>
          <c:w val="0.8895861878038821"/>
          <c:h val="0.7139197496574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rgbClr val="2D8AD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7274496"/>
        <c:axId val="117276032"/>
      </c:barChart>
      <c:catAx>
        <c:axId val="1172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pt-BR"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276032"/>
        <c:crossesAt val="0"/>
        <c:auto val="1"/>
        <c:lblAlgn val="ctr"/>
        <c:lblOffset val="100"/>
        <c:noMultiLvlLbl val="0"/>
      </c:catAx>
      <c:valAx>
        <c:axId val="11727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2744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 baseline="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Número de </a:t>
            </a:r>
            <a:r>
              <a:rPr lang="pt-BR" sz="1600" b="0" i="0" u="none" strike="noStrike" baseline="0" dirty="0" smtClean="0">
                <a:effectLst/>
              </a:rPr>
              <a:t>Certidões de Dívida Ativa (</a:t>
            </a:r>
            <a:r>
              <a:rPr lang="pt-BR" sz="1400" b="0" i="0" u="none" strike="noStrike" kern="1200" baseline="0" dirty="0" err="1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CDA´s</a:t>
            </a: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) Extintas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84324080617304"/>
          <c:y val="0.17000559253738248"/>
          <c:w val="0.8895861878038821"/>
          <c:h val="0.7139197496574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rgbClr val="2D8ADF"/>
              </a:solidFill>
            </c:spPr>
          </c:dPt>
          <c:dPt>
            <c:idx val="1"/>
            <c:invertIfNegative val="0"/>
            <c:bubble3D val="0"/>
            <c:spPr>
              <a:solidFill>
                <a:srgbClr val="C8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maio/2015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194</c:v>
                </c:pt>
                <c:pt idx="1">
                  <c:v>715</c:v>
                </c:pt>
                <c:pt idx="2">
                  <c:v>996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maio/2015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maio/2015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4845952"/>
        <c:axId val="114864128"/>
      </c:barChart>
      <c:catAx>
        <c:axId val="1148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pt-BR"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864128"/>
        <c:crossesAt val="0"/>
        <c:auto val="1"/>
        <c:lblAlgn val="ctr"/>
        <c:lblOffset val="100"/>
        <c:noMultiLvlLbl val="0"/>
      </c:catAx>
      <c:valAx>
        <c:axId val="114864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48459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 baseline="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Número de Empresas com Cadastros Atualizados no Sistema CEIPIM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139016789928026E-2"/>
          <c:y val="0.17639274648495845"/>
          <c:w val="0.8895861878038821"/>
          <c:h val="0.71391974965744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rgbClr val="2D8AD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45</c:v>
                </c:pt>
                <c:pt idx="1">
                  <c:v>638</c:v>
                </c:pt>
                <c:pt idx="2">
                  <c:v>517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7750784"/>
        <c:axId val="117756672"/>
      </c:barChart>
      <c:catAx>
        <c:axId val="1177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pt-BR"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756672"/>
        <c:crossesAt val="0"/>
        <c:auto val="1"/>
        <c:lblAlgn val="ctr"/>
        <c:lblOffset val="100"/>
        <c:noMultiLvlLbl val="0"/>
      </c:catAx>
      <c:valAx>
        <c:axId val="117756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7507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 baseline="0"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Fonte Orçamentária de Recursos Exclusiva para o Programa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50123717860402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1705901011"/>
          <c:y val="0.21950518872388664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fev/2013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fev/2013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fev/2013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8237440"/>
        <c:axId val="118243328"/>
      </c:barChart>
      <c:catAx>
        <c:axId val="1182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8243328"/>
        <c:crosses val="autoZero"/>
        <c:auto val="1"/>
        <c:lblAlgn val="ctr"/>
        <c:lblOffset val="100"/>
        <c:noMultiLvlLbl val="0"/>
      </c:catAx>
      <c:valAx>
        <c:axId val="118243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82374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Número de Unidades </a:t>
            </a: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pt-BR" sz="1400" b="0" i="0" u="none" strike="noStrike" baseline="0" dirty="0" smtClean="0">
                <a:effectLst/>
              </a:rPr>
              <a:t>estoras Obrigadas a Empenhar Despesas de Água, Luz e Telefone 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95435010482180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22</c:v>
                </c:pt>
                <c:pt idx="1">
                  <c:v>37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9479296"/>
        <c:axId val="119481088"/>
      </c:barChart>
      <c:catAx>
        <c:axId val="1194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481088"/>
        <c:crosses val="autoZero"/>
        <c:auto val="1"/>
        <c:lblAlgn val="ctr"/>
        <c:lblOffset val="100"/>
        <c:noMultiLvlLbl val="0"/>
      </c:catAx>
      <c:valAx>
        <c:axId val="119481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4792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baseline="0" dirty="0" smtClean="0">
                <a:effectLst/>
              </a:rPr>
              <a:t>Mecanismo de Controle dos devedores Estaduais - CADIN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6239122359562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9691136"/>
        <c:axId val="119692672"/>
      </c:barChart>
      <c:catAx>
        <c:axId val="1196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692672"/>
        <c:crosses val="autoZero"/>
        <c:auto val="1"/>
        <c:lblAlgn val="ctr"/>
        <c:lblOffset val="100"/>
        <c:noMultiLvlLbl val="0"/>
      </c:catAx>
      <c:valAx>
        <c:axId val="119692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6911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Número de Unidades Gestoras Utilizando Pagamento Eletrônico de Faturas de Energia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8463836477987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179507337526199E-2"/>
          <c:y val="0.2195052777777777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65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9630464"/>
        <c:axId val="119644544"/>
      </c:barChart>
      <c:catAx>
        <c:axId val="1196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644544"/>
        <c:crosses val="autoZero"/>
        <c:auto val="1"/>
        <c:lblAlgn val="ctr"/>
        <c:lblOffset val="100"/>
        <c:noMultiLvlLbl val="0"/>
      </c:catAx>
      <c:valAx>
        <c:axId val="119644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630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Padronização dos Serviços Terceirizados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9644805673636337"/>
          <c:y val="2.26983708159410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9</c:v>
                </c:pt>
                <c:pt idx="1">
                  <c:v>22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9846784"/>
        <c:axId val="119848320"/>
      </c:barChart>
      <c:catAx>
        <c:axId val="1198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848320"/>
        <c:crosses val="autoZero"/>
        <c:auto val="1"/>
        <c:lblAlgn val="ctr"/>
        <c:lblOffset val="100"/>
        <c:noMultiLvlLbl val="0"/>
      </c:catAx>
      <c:valAx>
        <c:axId val="1198483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8467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Número de Itens Homologados em Pregões para Registro de Preços 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599664175816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 formatCode="General">
                  <c:v>832</c:v>
                </c:pt>
                <c:pt idx="1">
                  <c:v>1278</c:v>
                </c:pt>
                <c:pt idx="2">
                  <c:v>1715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9949952"/>
        <c:axId val="119964032"/>
      </c:barChart>
      <c:catAx>
        <c:axId val="1199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964032"/>
        <c:crosses val="autoZero"/>
        <c:auto val="1"/>
        <c:lblAlgn val="ctr"/>
        <c:lblOffset val="100"/>
        <c:noMultiLvlLbl val="0"/>
      </c:catAx>
      <c:valAx>
        <c:axId val="119964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9499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Número de Contas Convergidas  no AFI - NBCASP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09895249494561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6000</c:v>
                </c:pt>
                <c:pt idx="2">
                  <c:v>6000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0429568"/>
        <c:axId val="120435456"/>
      </c:barChart>
      <c:catAx>
        <c:axId val="12042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0435456"/>
        <c:crosses val="autoZero"/>
        <c:auto val="1"/>
        <c:lblAlgn val="ctr"/>
        <c:lblOffset val="100"/>
        <c:noMultiLvlLbl val="0"/>
      </c:catAx>
      <c:valAx>
        <c:axId val="120435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04295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Número de Órgãos Utilizando o Módulo de Depreciação no Sistema AJURI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51474820020929"/>
          <c:y val="9.27993094367398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13</c:v>
                </c:pt>
                <c:pt idx="1">
                  <c:v>50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0221696"/>
        <c:axId val="120223232"/>
      </c:barChart>
      <c:catAx>
        <c:axId val="1202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0223232"/>
        <c:crosses val="autoZero"/>
        <c:auto val="1"/>
        <c:lblAlgn val="ctr"/>
        <c:lblOffset val="100"/>
        <c:noMultiLvlLbl val="0"/>
      </c:catAx>
      <c:valAx>
        <c:axId val="120223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02216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Manual Operacional - PPP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7148672"/>
        <c:axId val="117150464"/>
      </c:barChart>
      <c:catAx>
        <c:axId val="1171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150464"/>
        <c:crosses val="autoZero"/>
        <c:auto val="1"/>
        <c:lblAlgn val="ctr"/>
        <c:lblOffset val="100"/>
        <c:noMultiLvlLbl val="0"/>
      </c:catAx>
      <c:valAx>
        <c:axId val="117150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1486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Relatório de Operações de Crédito 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425147495191064"/>
          <c:y val="1.88967098893773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1196544"/>
        <c:axId val="121198080"/>
      </c:barChart>
      <c:catAx>
        <c:axId val="1211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1198080"/>
        <c:crosses val="autoZero"/>
        <c:auto val="1"/>
        <c:lblAlgn val="ctr"/>
        <c:lblOffset val="100"/>
        <c:noMultiLvlLbl val="0"/>
      </c:catAx>
      <c:valAx>
        <c:axId val="121198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11965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solidFill>
                  <a:srgbClr val="3F581E"/>
                </a:solidFill>
                <a:effectLst/>
                <a:latin typeface="+mn-lt"/>
              </a:rPr>
              <a:t>Número de  </a:t>
            </a:r>
            <a:r>
              <a:rPr lang="pt-BR" sz="1400" b="0" i="0" u="none" strike="noStrike" baseline="0" dirty="0" smtClean="0">
                <a:effectLst/>
              </a:rPr>
              <a:t>Áreas Integradas de </a:t>
            </a:r>
          </a:p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baseline="0" dirty="0" smtClean="0">
                <a:effectLst/>
              </a:rPr>
              <a:t>Segurança Cidadã - </a:t>
            </a:r>
            <a:r>
              <a:rPr lang="pt-BR" sz="1400" b="0" i="0" baseline="0" dirty="0" err="1" smtClean="0">
                <a:solidFill>
                  <a:srgbClr val="3F581E"/>
                </a:solidFill>
                <a:effectLst/>
                <a:latin typeface="+mn-lt"/>
              </a:rPr>
              <a:t>AISCs</a:t>
            </a:r>
            <a:r>
              <a:rPr lang="pt-BR" sz="1400" b="0" i="0" baseline="0" dirty="0" smtClean="0">
                <a:solidFill>
                  <a:srgbClr val="3F581E"/>
                </a:solidFill>
                <a:effectLst/>
                <a:latin typeface="+mn-lt"/>
              </a:rPr>
              <a:t> </a:t>
            </a:r>
          </a:p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solidFill>
                  <a:srgbClr val="3F581E"/>
                </a:solidFill>
                <a:effectLst/>
                <a:latin typeface="+mn-lt"/>
              </a:rPr>
              <a:t>em Operação</a:t>
            </a:r>
            <a:endParaRPr lang="pt-BR" sz="1400" dirty="0">
              <a:solidFill>
                <a:srgbClr val="3F581E"/>
              </a:solidFill>
              <a:effectLst/>
              <a:latin typeface="+mn-lt"/>
            </a:endParaRPr>
          </a:p>
        </c:rich>
      </c:tx>
      <c:layout>
        <c:manualLayout>
          <c:xMode val="edge"/>
          <c:yMode val="edge"/>
          <c:x val="0.25659589517539277"/>
          <c:y val="3.149451648229561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mar/2015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mar/2015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mar/2015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9967744"/>
        <c:axId val="119970048"/>
      </c:barChart>
      <c:catAx>
        <c:axId val="11996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970048"/>
        <c:crosses val="autoZero"/>
        <c:auto val="1"/>
        <c:lblAlgn val="ctr"/>
        <c:lblOffset val="100"/>
        <c:noMultiLvlLbl val="0"/>
      </c:catAx>
      <c:valAx>
        <c:axId val="119970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99677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solidFill>
                  <a:srgbClr val="3F581E"/>
                </a:solidFill>
                <a:effectLst/>
                <a:latin typeface="+mn-lt"/>
              </a:rPr>
              <a:t>Unidades de Planejamento, Monitoramento e Avaliação – UPMA Implantadas</a:t>
            </a:r>
            <a:endParaRPr lang="pt-BR" sz="1400" dirty="0">
              <a:solidFill>
                <a:srgbClr val="3F581E"/>
              </a:solidFill>
              <a:effectLst/>
              <a:latin typeface="+mn-lt"/>
            </a:endParaRPr>
          </a:p>
        </c:rich>
      </c:tx>
      <c:layout>
        <c:manualLayout>
          <c:xMode val="edge"/>
          <c:yMode val="edge"/>
          <c:x val="0.1643546284829003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jan/2014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1830016"/>
        <c:axId val="122008320"/>
      </c:barChart>
      <c:catAx>
        <c:axId val="12183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2008320"/>
        <c:crosses val="autoZero"/>
        <c:auto val="1"/>
        <c:lblAlgn val="ctr"/>
        <c:lblOffset val="100"/>
        <c:noMultiLvlLbl val="0"/>
      </c:catAx>
      <c:valAx>
        <c:axId val="1220083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18300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solidFill>
                  <a:srgbClr val="3F581E"/>
                </a:solidFill>
                <a:effectLst/>
                <a:latin typeface="+mn-lt"/>
              </a:rPr>
              <a:t>Metodologia de Desempenho de Avaliação Policial - Relatório da CISPAD</a:t>
            </a:r>
            <a:endParaRPr lang="pt-BR" sz="1400" dirty="0">
              <a:solidFill>
                <a:srgbClr val="3F581E"/>
              </a:solidFill>
              <a:effectLst/>
              <a:latin typeface="+mn-lt"/>
            </a:endParaRPr>
          </a:p>
        </c:rich>
      </c:tx>
      <c:layout>
        <c:manualLayout>
          <c:xMode val="edge"/>
          <c:yMode val="edge"/>
          <c:x val="0.18033684224700644"/>
          <c:y val="1.31518215147811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2404224"/>
        <c:axId val="122606720"/>
      </c:barChart>
      <c:catAx>
        <c:axId val="12240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2606720"/>
        <c:crosses val="autoZero"/>
        <c:auto val="1"/>
        <c:lblAlgn val="ctr"/>
        <c:lblOffset val="100"/>
        <c:noMultiLvlLbl val="0"/>
      </c:catAx>
      <c:valAx>
        <c:axId val="12260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240422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Número de Conselhos Interativos Comunitário Implantados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554085448256973"/>
          <c:y val="1.88967098893773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7319040"/>
        <c:axId val="127501440"/>
      </c:barChart>
      <c:catAx>
        <c:axId val="1273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7501440"/>
        <c:crosses val="autoZero"/>
        <c:auto val="1"/>
        <c:lblAlgn val="ctr"/>
        <c:lblOffset val="100"/>
        <c:noMultiLvlLbl val="0"/>
      </c:catAx>
      <c:valAx>
        <c:axId val="127501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73190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Números de Indicadores  de T</a:t>
            </a:r>
            <a:r>
              <a:rPr lang="pt-BR" sz="1400" b="0" i="0" u="none" strike="noStrike" baseline="0" dirty="0" smtClean="0">
                <a:effectLst/>
              </a:rPr>
              <a:t>ransparência</a:t>
            </a: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pt-BR" sz="1400" b="0" i="0" u="none" strike="noStrike" kern="1200" baseline="0" dirty="0" err="1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179507337526199E-2"/>
          <c:y val="0.18069972222222222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84178048"/>
        <c:axId val="84179584"/>
      </c:barChart>
      <c:catAx>
        <c:axId val="841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4179584"/>
        <c:crosses val="autoZero"/>
        <c:auto val="1"/>
        <c:lblAlgn val="ctr"/>
        <c:lblOffset val="100"/>
        <c:noMultiLvlLbl val="0"/>
      </c:catAx>
      <c:valAx>
        <c:axId val="84179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41780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0" dirty="0">
                <a:solidFill>
                  <a:srgbClr val="3F581E"/>
                </a:solidFill>
              </a:rPr>
              <a:t>Taxa por 100 mil habitantes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por 100 mil habitantes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7.7161565381624261E-2"/>
                  <c:y val="-0.11502345150055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626944228419063E-2"/>
                  <c:y val="-9.968699130048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626944228419063E-2"/>
                  <c:y val="0.15336460200074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487381610376628E-2"/>
                  <c:y val="-0.11314564082251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444444444444446E-2"/>
                  <c:y val="-7.8703703703703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Plan2!$B$15:$F$15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Plan2!$B$16:$F$16</c:f>
              <c:numCache>
                <c:formatCode>General</c:formatCode>
                <c:ptCount val="5"/>
                <c:pt idx="0">
                  <c:v>42.5</c:v>
                </c:pt>
                <c:pt idx="1">
                  <c:v>50.5</c:v>
                </c:pt>
                <c:pt idx="2">
                  <c:v>59.9</c:v>
                </c:pt>
                <c:pt idx="3">
                  <c:v>36.4</c:v>
                </c:pt>
                <c:pt idx="4">
                  <c:v>37.299999999999997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194816"/>
        <c:axId val="94912896"/>
      </c:lineChart>
      <c:catAx>
        <c:axId val="8419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912896"/>
        <c:crosses val="autoZero"/>
        <c:auto val="1"/>
        <c:lblAlgn val="ctr"/>
        <c:lblOffset val="100"/>
        <c:noMultiLvlLbl val="0"/>
      </c:catAx>
      <c:valAx>
        <c:axId val="94912896"/>
        <c:scaling>
          <c:orientation val="minMax"/>
          <c:max val="60"/>
          <c:min val="30"/>
        </c:scaling>
        <c:delete val="1"/>
        <c:axPos val="l"/>
        <c:numFmt formatCode="General" sourceLinked="1"/>
        <c:majorTickMark val="none"/>
        <c:minorTickMark val="none"/>
        <c:tickLblPos val="nextTo"/>
        <c:crossAx val="8419481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spPr>
    <a:solidFill>
      <a:schemeClr val="accent3">
        <a:lumMod val="60000"/>
        <a:lumOff val="40000"/>
        <a:alpha val="65000"/>
      </a:schemeClr>
    </a:solidFill>
    <a:ln>
      <a:noFill/>
    </a:ln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Plan1!$P$2</c:f>
              <c:strCache>
                <c:ptCount val="1"/>
                <c:pt idx="0">
                  <c:v>Variação %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-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059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109449109025767E-3"/>
                  <c:y val="0.41799001499833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2309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5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(Plan1!$O$1,Plan1!$Q$1,Plan1!$S$1,Plan1!$U$1)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2014 </c:v>
                </c:pt>
              </c:strCache>
            </c:strRef>
          </c:cat>
          <c:val>
            <c:numRef>
              <c:f>(Plan1!$P$3,Plan1!$R$3,Plan1!$T$3,Plan1!$V$3)</c:f>
              <c:numCache>
                <c:formatCode>0.0</c:formatCode>
                <c:ptCount val="4"/>
                <c:pt idx="0">
                  <c:v>18.823529411764707</c:v>
                </c:pt>
                <c:pt idx="1">
                  <c:v>18.613861386138613</c:v>
                </c:pt>
                <c:pt idx="2">
                  <c:v>-39.232053422370619</c:v>
                </c:pt>
                <c:pt idx="3">
                  <c:v>2.4725274725274686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37472"/>
        <c:axId val="94939008"/>
      </c:barChart>
      <c:catAx>
        <c:axId val="9493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 b="1"/>
            </a:pPr>
            <a:endParaRPr lang="pt-BR"/>
          </a:p>
        </c:txPr>
        <c:crossAx val="94939008"/>
        <c:crosses val="autoZero"/>
        <c:auto val="1"/>
        <c:lblAlgn val="ctr"/>
        <c:lblOffset val="100"/>
        <c:noMultiLvlLbl val="0"/>
      </c:catAx>
      <c:valAx>
        <c:axId val="94939008"/>
        <c:scaling>
          <c:orientation val="minMax"/>
          <c:max val="50"/>
          <c:min val="-50"/>
        </c:scaling>
        <c:delete val="1"/>
        <c:axPos val="l"/>
        <c:numFmt formatCode="0.0" sourceLinked="1"/>
        <c:majorTickMark val="out"/>
        <c:minorTickMark val="none"/>
        <c:tickLblPos val="nextTo"/>
        <c:crossAx val="94937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accent3">
        <a:lumMod val="60000"/>
        <a:lumOff val="40000"/>
        <a:alpha val="35000"/>
      </a:schemeClr>
    </a:solidFill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pt-BR" b="0" dirty="0"/>
              <a:t>INCREMENTO ICMS - INTELIGÊNCIA FISCAL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1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059968"/>
        <c:axId val="95061504"/>
      </c:barChart>
      <c:catAx>
        <c:axId val="9505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95061504"/>
        <c:crosses val="autoZero"/>
        <c:auto val="1"/>
        <c:lblAlgn val="ctr"/>
        <c:lblOffset val="100"/>
        <c:noMultiLvlLbl val="0"/>
      </c:catAx>
      <c:valAx>
        <c:axId val="9506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505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effectLst/>
              </a:rPr>
              <a:t>Incremento dos Níveis de Investimento Público</a:t>
            </a:r>
          </a:p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effectLst/>
              </a:rPr>
              <a:t>(Investimento/PIB)</a:t>
            </a:r>
            <a:endParaRPr lang="pt-BR" sz="1400" dirty="0">
              <a:effectLst/>
            </a:endParaRPr>
          </a:p>
        </c:rich>
      </c:tx>
      <c:layout>
        <c:manualLayout>
          <c:xMode val="edge"/>
          <c:yMode val="edge"/>
          <c:x val="0.16944433603266687"/>
          <c:y val="9.370796515244269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2.8000000000000001E-2</c:v>
                </c:pt>
                <c:pt idx="2">
                  <c:v>2.7E-2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73760128"/>
        <c:axId val="73770112"/>
      </c:barChart>
      <c:catAx>
        <c:axId val="7376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3770112"/>
        <c:crosses val="autoZero"/>
        <c:auto val="1"/>
        <c:lblAlgn val="ctr"/>
        <c:lblOffset val="100"/>
        <c:noMultiLvlLbl val="0"/>
      </c:catAx>
      <c:valAx>
        <c:axId val="73770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3760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effectLst/>
              </a:rPr>
              <a:t>Incremento da Arrecadação do ICMS  Inteligência Fiscal</a:t>
            </a:r>
            <a:endParaRPr lang="pt-BR" sz="1400" dirty="0">
              <a:effectLst/>
            </a:endParaRPr>
          </a:p>
        </c:rich>
      </c:tx>
      <c:layout>
        <c:manualLayout>
          <c:xMode val="edge"/>
          <c:yMode val="edge"/>
          <c:x val="0.214684472464845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0.000</c:formatCode>
                <c:ptCount val="4"/>
                <c:pt idx="0" formatCode="General">
                  <c:v>0.83499999999999996</c:v>
                </c:pt>
                <c:pt idx="1">
                  <c:v>0.89</c:v>
                </c:pt>
                <c:pt idx="2" formatCode="General">
                  <c:v>1.0169999999999999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6341760"/>
        <c:axId val="116355840"/>
      </c:barChart>
      <c:catAx>
        <c:axId val="1163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355840"/>
        <c:crosses val="autoZero"/>
        <c:auto val="1"/>
        <c:lblAlgn val="ctr"/>
        <c:lblOffset val="100"/>
        <c:noMultiLvlLbl val="0"/>
      </c:catAx>
      <c:valAx>
        <c:axId val="11635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3417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3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300" b="0" i="0" baseline="0" dirty="0" smtClean="0">
                <a:effectLst/>
              </a:rPr>
              <a:t>Incremento da Arrecadação do ICMS Novo Modelo de Débitos Declarados e Não Recolhidos</a:t>
            </a:r>
            <a:endParaRPr lang="pt-BR" sz="1300" dirty="0">
              <a:effectLst/>
            </a:endParaRPr>
          </a:p>
        </c:rich>
      </c:tx>
      <c:layout>
        <c:manualLayout>
          <c:xMode val="edge"/>
          <c:yMode val="edge"/>
          <c:x val="0.15263463877384584"/>
          <c:y val="9.610492539003843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888888888887"/>
          <c:y val="0.2195052777777777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2.5089999999999999</c:v>
                </c:pt>
                <c:pt idx="1">
                  <c:v>2.8860000000000001</c:v>
                </c:pt>
                <c:pt idx="2">
                  <c:v>2.7749999999999999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6695808"/>
        <c:axId val="116697344"/>
      </c:barChart>
      <c:catAx>
        <c:axId val="1166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697344"/>
        <c:crosses val="autoZero"/>
        <c:auto val="1"/>
        <c:lblAlgn val="ctr"/>
        <c:lblOffset val="100"/>
        <c:noMultiLvlLbl val="0"/>
      </c:catAx>
      <c:valAx>
        <c:axId val="116697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6958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baseline="0" dirty="0" smtClean="0">
                <a:effectLst/>
              </a:rPr>
              <a:t>Diminuição do Custo Médio da Unidades Policiais Integradas</a:t>
            </a:r>
            <a:endParaRPr lang="pt-BR" sz="1400" dirty="0">
              <a:effectLst/>
            </a:endParaRPr>
          </a:p>
        </c:rich>
      </c:tx>
      <c:layout>
        <c:manualLayout>
          <c:xMode val="edge"/>
          <c:yMode val="edge"/>
          <c:x val="0.219851024972811"/>
          <c:y val="1.89406555952486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94666666666666"/>
          <c:y val="0.2195052777777777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2011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25.09</c:v>
                </c:pt>
                <c:pt idx="1">
                  <c:v>8.6999999999999993</c:v>
                </c:pt>
                <c:pt idx="2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2011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2011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6740864"/>
        <c:axId val="116742400"/>
      </c:barChart>
      <c:catAx>
        <c:axId val="1167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742400"/>
        <c:crosses val="autoZero"/>
        <c:auto val="1"/>
        <c:lblAlgn val="ctr"/>
        <c:lblOffset val="100"/>
        <c:noMultiLvlLbl val="0"/>
      </c:catAx>
      <c:valAx>
        <c:axId val="116742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7408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400" b="0" i="0" u="none" strike="noStrike" kern="1200" baseline="0" dirty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effectLst/>
                <a:latin typeface="+mn-lt"/>
                <a:ea typeface="+mn-ea"/>
                <a:cs typeface="+mn-cs"/>
              </a:rPr>
              <a:t>Redução de Gastos Provenientes do Novo Modelo de Contratação de Serviços</a:t>
            </a:r>
            <a:endParaRPr lang="pt-BR" sz="1400" b="0" i="0" u="none" strike="noStrike" kern="1200" baseline="0" dirty="0">
              <a:solidFill>
                <a:srgbClr val="3F581E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251451857638774"/>
          <c:y val="3.123598838414756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0577777777778"/>
          <c:y val="0.22303305555555555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1.087</c:v>
                </c:pt>
                <c:pt idx="1">
                  <c:v>1.0209999999999999</c:v>
                </c:pt>
                <c:pt idx="2">
                  <c:v>1.026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dez/2014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6565888"/>
        <c:axId val="116567424"/>
      </c:barChart>
      <c:catAx>
        <c:axId val="11656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567424"/>
        <c:crosses val="autoZero"/>
        <c:auto val="1"/>
        <c:lblAlgn val="ctr"/>
        <c:lblOffset val="100"/>
        <c:noMultiLvlLbl val="0"/>
      </c:catAx>
      <c:valAx>
        <c:axId val="116567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5658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1600" b="0" i="0" u="none" strike="noStrike" kern="1200" baseline="0" dirty="0">
                <a:solidFill>
                  <a:srgbClr val="3F581E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baseline="0" dirty="0" smtClean="0">
                <a:solidFill>
                  <a:srgbClr val="3F581E"/>
                </a:solidFill>
                <a:latin typeface="+mn-lt"/>
                <a:ea typeface="+mn-ea"/>
                <a:cs typeface="+mn-cs"/>
              </a:rPr>
              <a:t>Contratos de Gestão Firmados</a:t>
            </a:r>
            <a:endParaRPr lang="pt-BR" sz="1400" b="0" i="0" u="none" strike="noStrike" kern="1200" baseline="0" dirty="0">
              <a:solidFill>
                <a:srgbClr val="3F581E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83567660855517"/>
          <c:y val="0.2195052401585009"/>
          <c:w val="0.82487604539054948"/>
          <c:h val="0.6080981742769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4065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Linha de Base 2012</c:v>
                </c:pt>
                <c:pt idx="1">
                  <c:v>Resultado fev/2015</c:v>
                </c:pt>
                <c:pt idx="2">
                  <c:v>Meta dez/2015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6912896"/>
        <c:axId val="116914432"/>
      </c:barChart>
      <c:catAx>
        <c:axId val="1169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914432"/>
        <c:crosses val="autoZero"/>
        <c:auto val="1"/>
        <c:lblAlgn val="ctr"/>
        <c:lblOffset val="100"/>
        <c:noMultiLvlLbl val="0"/>
      </c:catAx>
      <c:valAx>
        <c:axId val="116914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9128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50FFC-D8BA-4196-84D4-B34C35A33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7C6945-2829-4725-B459-1C98A1E4FC2D}">
      <dgm:prSet phldrT="[Texto]" custT="1"/>
      <dgm:spPr/>
      <dgm:t>
        <a:bodyPr/>
        <a:lstStyle/>
        <a:p>
          <a:r>
            <a:rPr lang="pt-BR" sz="1800" dirty="0" smtClean="0">
              <a:solidFill>
                <a:srgbClr val="3F581E"/>
              </a:solidFill>
            </a:rPr>
            <a:t>Comprometimento Orçamentário</a:t>
          </a:r>
          <a:endParaRPr lang="pt-BR" sz="1800" dirty="0">
            <a:solidFill>
              <a:srgbClr val="3F581E"/>
            </a:solidFill>
          </a:endParaRPr>
        </a:p>
      </dgm:t>
    </dgm:pt>
    <dgm:pt modelId="{B3678E7C-E88B-473F-9FCE-01B640F5C425}" type="parTrans" cxnId="{3503CC6D-0FC2-4185-AF86-20E44B7C6E1D}">
      <dgm:prSet/>
      <dgm:spPr/>
      <dgm:t>
        <a:bodyPr/>
        <a:lstStyle/>
        <a:p>
          <a:endParaRPr lang="pt-BR" sz="1800"/>
        </a:p>
      </dgm:t>
    </dgm:pt>
    <dgm:pt modelId="{A15E6B17-80D6-45AF-998E-8BEBEE679245}" type="sibTrans" cxnId="{3503CC6D-0FC2-4185-AF86-20E44B7C6E1D}">
      <dgm:prSet/>
      <dgm:spPr/>
      <dgm:t>
        <a:bodyPr/>
        <a:lstStyle/>
        <a:p>
          <a:endParaRPr lang="pt-BR" sz="1800"/>
        </a:p>
      </dgm:t>
    </dgm:pt>
    <dgm:pt modelId="{4858FA19-C2B7-484B-A898-92FA8D41358D}">
      <dgm:prSet phldrT="[Texto]" custT="1"/>
      <dgm:spPr/>
      <dgm:t>
        <a:bodyPr/>
        <a:lstStyle/>
        <a:p>
          <a:r>
            <a:rPr lang="pt-BR" sz="1800" dirty="0" smtClean="0">
              <a:solidFill>
                <a:srgbClr val="3F581E"/>
              </a:solidFill>
            </a:rPr>
            <a:t>Elevadas Taxas de  Violência</a:t>
          </a:r>
          <a:endParaRPr lang="pt-BR" sz="1800" dirty="0">
            <a:solidFill>
              <a:srgbClr val="3F581E"/>
            </a:solidFill>
          </a:endParaRPr>
        </a:p>
      </dgm:t>
    </dgm:pt>
    <dgm:pt modelId="{9F6D5589-A831-45F8-9631-BFAC49D5B954}" type="parTrans" cxnId="{791E696C-BF8D-47DE-A9E5-EE252F6BEDBE}">
      <dgm:prSet/>
      <dgm:spPr/>
      <dgm:t>
        <a:bodyPr/>
        <a:lstStyle/>
        <a:p>
          <a:endParaRPr lang="pt-BR" sz="1800"/>
        </a:p>
      </dgm:t>
    </dgm:pt>
    <dgm:pt modelId="{C614A34A-B9DF-4F67-8F7C-EF979425AB2E}" type="sibTrans" cxnId="{791E696C-BF8D-47DE-A9E5-EE252F6BEDBE}">
      <dgm:prSet/>
      <dgm:spPr/>
      <dgm:t>
        <a:bodyPr/>
        <a:lstStyle/>
        <a:p>
          <a:endParaRPr lang="pt-BR" sz="1800"/>
        </a:p>
      </dgm:t>
    </dgm:pt>
    <dgm:pt modelId="{9F9837C7-53F8-45C8-8311-ABB4CBA4D7DD}">
      <dgm:prSet phldrT="[Texto]" custT="1"/>
      <dgm:spPr/>
      <dgm:t>
        <a:bodyPr/>
        <a:lstStyle/>
        <a:p>
          <a:r>
            <a:rPr lang="pt-BR" sz="1800" dirty="0" smtClean="0">
              <a:solidFill>
                <a:srgbClr val="3F581E"/>
              </a:solidFill>
            </a:rPr>
            <a:t>Necessidade de fortalecer e ampliar a Política Pública de Segurança Cidadã.</a:t>
          </a:r>
          <a:endParaRPr lang="pt-BR" sz="1800" dirty="0">
            <a:solidFill>
              <a:srgbClr val="3F581E"/>
            </a:solidFill>
          </a:endParaRPr>
        </a:p>
      </dgm:t>
    </dgm:pt>
    <dgm:pt modelId="{E62208B2-2305-47BC-8440-2BCFD2615502}" type="parTrans" cxnId="{08C0C450-C11C-437B-AF99-CFB5053A6D5F}">
      <dgm:prSet/>
      <dgm:spPr/>
      <dgm:t>
        <a:bodyPr/>
        <a:lstStyle/>
        <a:p>
          <a:endParaRPr lang="pt-BR" sz="1800"/>
        </a:p>
      </dgm:t>
    </dgm:pt>
    <dgm:pt modelId="{8168CA69-FF0B-449B-B414-3AFF76FAB556}" type="sibTrans" cxnId="{08C0C450-C11C-437B-AF99-CFB5053A6D5F}">
      <dgm:prSet/>
      <dgm:spPr/>
      <dgm:t>
        <a:bodyPr/>
        <a:lstStyle/>
        <a:p>
          <a:endParaRPr lang="pt-BR" sz="1800"/>
        </a:p>
      </dgm:t>
    </dgm:pt>
    <dgm:pt modelId="{CC60DB7F-2257-424B-A323-01D3D371571C}" type="pres">
      <dgm:prSet presAssocID="{FB550FFC-D8BA-4196-84D4-B34C35A33610}" presName="arrowDiagram" presStyleCnt="0">
        <dgm:presLayoutVars>
          <dgm:chMax val="5"/>
          <dgm:dir/>
          <dgm:resizeHandles val="exact"/>
        </dgm:presLayoutVars>
      </dgm:prSet>
      <dgm:spPr/>
    </dgm:pt>
    <dgm:pt modelId="{58EB16CC-E4DE-4B91-B1F4-01FF19D9437E}" type="pres">
      <dgm:prSet presAssocID="{FB550FFC-D8BA-4196-84D4-B34C35A33610}" presName="arrow" presStyleLbl="bgShp" presStyleIdx="0" presStyleCnt="1"/>
      <dgm:spPr/>
    </dgm:pt>
    <dgm:pt modelId="{6BBA75B8-8108-487A-B7EF-B42617C48C40}" type="pres">
      <dgm:prSet presAssocID="{FB550FFC-D8BA-4196-84D4-B34C35A33610}" presName="arrowDiagram3" presStyleCnt="0"/>
      <dgm:spPr/>
    </dgm:pt>
    <dgm:pt modelId="{7174FD9C-333A-4AA2-8190-F179D968B3F4}" type="pres">
      <dgm:prSet presAssocID="{CD7C6945-2829-4725-B459-1C98A1E4FC2D}" presName="bullet3a" presStyleLbl="node1" presStyleIdx="0" presStyleCnt="3" custLinFactNeighborX="-18558" custLinFactNeighborY="77272"/>
      <dgm:spPr/>
    </dgm:pt>
    <dgm:pt modelId="{4DF94D46-4874-401B-AE4C-2EDEBD9D092E}" type="pres">
      <dgm:prSet presAssocID="{CD7C6945-2829-4725-B459-1C98A1E4FC2D}" presName="textBox3a" presStyleLbl="revTx" presStyleIdx="0" presStyleCnt="3" custScaleX="190415" custScaleY="46990" custLinFactNeighborX="-36921" custLinFactNeighborY="24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675ED7-FD7B-4A88-98CA-EC4FA5322EAD}" type="pres">
      <dgm:prSet presAssocID="{4858FA19-C2B7-484B-A898-92FA8D41358D}" presName="bullet3b" presStyleLbl="node1" presStyleIdx="1" presStyleCnt="3" custLinFactNeighborX="-67805" custLinFactNeighborY="34960"/>
      <dgm:spPr/>
    </dgm:pt>
    <dgm:pt modelId="{9134BE5E-DB4D-4ADA-AE56-A1282675BF35}" type="pres">
      <dgm:prSet presAssocID="{4858FA19-C2B7-484B-A898-92FA8D41358D}" presName="textBox3b" presStyleLbl="revTx" presStyleIdx="1" presStyleCnt="3" custScaleY="36636" custLinFactNeighborX="-62815" custLinFactNeighborY="-210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5C9243-9E93-4AAD-8CA1-309EBE9AA214}" type="pres">
      <dgm:prSet presAssocID="{9F9837C7-53F8-45C8-8311-ABB4CBA4D7DD}" presName="bullet3c" presStyleLbl="node1" presStyleIdx="2" presStyleCnt="3" custLinFactNeighborX="-73179" custLinFactNeighborY="-8997"/>
      <dgm:spPr/>
    </dgm:pt>
    <dgm:pt modelId="{E446347D-B1ED-4F9C-90A8-87A7DE837568}" type="pres">
      <dgm:prSet presAssocID="{9F9837C7-53F8-45C8-8311-ABB4CBA4D7DD}" presName="textBox3c" presStyleLbl="revTx" presStyleIdx="2" presStyleCnt="3" custScaleX="179674" custScaleY="33870" custLinFactNeighborX="-40637" custLinFactNeighborY="-22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C0C450-C11C-437B-AF99-CFB5053A6D5F}" srcId="{FB550FFC-D8BA-4196-84D4-B34C35A33610}" destId="{9F9837C7-53F8-45C8-8311-ABB4CBA4D7DD}" srcOrd="2" destOrd="0" parTransId="{E62208B2-2305-47BC-8440-2BCFD2615502}" sibTransId="{8168CA69-FF0B-449B-B414-3AFF76FAB556}"/>
    <dgm:cxn modelId="{971B1AB1-B766-427B-B8BE-7B0BD1EA114D}" type="presOf" srcId="{CD7C6945-2829-4725-B459-1C98A1E4FC2D}" destId="{4DF94D46-4874-401B-AE4C-2EDEBD9D092E}" srcOrd="0" destOrd="0" presId="urn:microsoft.com/office/officeart/2005/8/layout/arrow2"/>
    <dgm:cxn modelId="{FBF95AF0-4814-49A2-8752-37CBEBA7369A}" type="presOf" srcId="{9F9837C7-53F8-45C8-8311-ABB4CBA4D7DD}" destId="{E446347D-B1ED-4F9C-90A8-87A7DE837568}" srcOrd="0" destOrd="0" presId="urn:microsoft.com/office/officeart/2005/8/layout/arrow2"/>
    <dgm:cxn modelId="{7C647BCD-5A02-4619-A5B3-97422091EE7A}" type="presOf" srcId="{FB550FFC-D8BA-4196-84D4-B34C35A33610}" destId="{CC60DB7F-2257-424B-A323-01D3D371571C}" srcOrd="0" destOrd="0" presId="urn:microsoft.com/office/officeart/2005/8/layout/arrow2"/>
    <dgm:cxn modelId="{3503CC6D-0FC2-4185-AF86-20E44B7C6E1D}" srcId="{FB550FFC-D8BA-4196-84D4-B34C35A33610}" destId="{CD7C6945-2829-4725-B459-1C98A1E4FC2D}" srcOrd="0" destOrd="0" parTransId="{B3678E7C-E88B-473F-9FCE-01B640F5C425}" sibTransId="{A15E6B17-80D6-45AF-998E-8BEBEE679245}"/>
    <dgm:cxn modelId="{768DD8D1-4E45-4D63-B705-91297C24706D}" type="presOf" srcId="{4858FA19-C2B7-484B-A898-92FA8D41358D}" destId="{9134BE5E-DB4D-4ADA-AE56-A1282675BF35}" srcOrd="0" destOrd="0" presId="urn:microsoft.com/office/officeart/2005/8/layout/arrow2"/>
    <dgm:cxn modelId="{791E696C-BF8D-47DE-A9E5-EE252F6BEDBE}" srcId="{FB550FFC-D8BA-4196-84D4-B34C35A33610}" destId="{4858FA19-C2B7-484B-A898-92FA8D41358D}" srcOrd="1" destOrd="0" parTransId="{9F6D5589-A831-45F8-9631-BFAC49D5B954}" sibTransId="{C614A34A-B9DF-4F67-8F7C-EF979425AB2E}"/>
    <dgm:cxn modelId="{8B62D231-1242-4FF3-8CCE-6FC3CE87114D}" type="presParOf" srcId="{CC60DB7F-2257-424B-A323-01D3D371571C}" destId="{58EB16CC-E4DE-4B91-B1F4-01FF19D9437E}" srcOrd="0" destOrd="0" presId="urn:microsoft.com/office/officeart/2005/8/layout/arrow2"/>
    <dgm:cxn modelId="{4416A16F-53BD-4B36-BC59-C9C7136E1BAC}" type="presParOf" srcId="{CC60DB7F-2257-424B-A323-01D3D371571C}" destId="{6BBA75B8-8108-487A-B7EF-B42617C48C40}" srcOrd="1" destOrd="0" presId="urn:microsoft.com/office/officeart/2005/8/layout/arrow2"/>
    <dgm:cxn modelId="{A2845D1E-D884-4FDF-AC31-BBEDB32CDFE4}" type="presParOf" srcId="{6BBA75B8-8108-487A-B7EF-B42617C48C40}" destId="{7174FD9C-333A-4AA2-8190-F179D968B3F4}" srcOrd="0" destOrd="0" presId="urn:microsoft.com/office/officeart/2005/8/layout/arrow2"/>
    <dgm:cxn modelId="{59C395E3-4F5E-4E7F-9D45-EEB4DCD3ED62}" type="presParOf" srcId="{6BBA75B8-8108-487A-B7EF-B42617C48C40}" destId="{4DF94D46-4874-401B-AE4C-2EDEBD9D092E}" srcOrd="1" destOrd="0" presId="urn:microsoft.com/office/officeart/2005/8/layout/arrow2"/>
    <dgm:cxn modelId="{94A5BF08-FF10-4067-B737-67C560D83A58}" type="presParOf" srcId="{6BBA75B8-8108-487A-B7EF-B42617C48C40}" destId="{CF675ED7-FD7B-4A88-98CA-EC4FA5322EAD}" srcOrd="2" destOrd="0" presId="urn:microsoft.com/office/officeart/2005/8/layout/arrow2"/>
    <dgm:cxn modelId="{72F161F8-6505-4170-8CE0-A4EB63F6D41E}" type="presParOf" srcId="{6BBA75B8-8108-487A-B7EF-B42617C48C40}" destId="{9134BE5E-DB4D-4ADA-AE56-A1282675BF35}" srcOrd="3" destOrd="0" presId="urn:microsoft.com/office/officeart/2005/8/layout/arrow2"/>
    <dgm:cxn modelId="{CC28BCC8-C976-4D0D-AC87-EE1DBDBE4F52}" type="presParOf" srcId="{6BBA75B8-8108-487A-B7EF-B42617C48C40}" destId="{AD5C9243-9E93-4AAD-8CA1-309EBE9AA214}" srcOrd="4" destOrd="0" presId="urn:microsoft.com/office/officeart/2005/8/layout/arrow2"/>
    <dgm:cxn modelId="{91FD3803-A765-4F83-BCF7-8DB272A37D60}" type="presParOf" srcId="{6BBA75B8-8108-487A-B7EF-B42617C48C40}" destId="{E446347D-B1ED-4F9C-90A8-87A7DE83756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E828D-3CBE-B04A-A59D-2BF298A08FA7}" type="doc">
      <dgm:prSet loTypeId="urn:microsoft.com/office/officeart/2005/8/layout/gear1" loCatId="" qsTypeId="urn:microsoft.com/office/officeart/2005/8/quickstyle/3D9" qsCatId="3D" csTypeId="urn:microsoft.com/office/officeart/2005/8/colors/accent1_2" csCatId="accent1" phldr="1"/>
      <dgm:spPr/>
    </dgm:pt>
    <dgm:pt modelId="{E547404D-571F-6747-A13E-3E05348FC229}">
      <dgm:prSet phldrT="[Text]"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pt-BR" b="1" dirty="0" smtClean="0"/>
            <a:t> Apoiar Reformas de Políticas</a:t>
          </a:r>
          <a:r>
            <a:rPr lang="en-US" b="1" dirty="0" smtClean="0"/>
            <a:t> </a:t>
          </a:r>
          <a:endParaRPr lang="en-US" b="1" dirty="0"/>
        </a:p>
      </dgm:t>
    </dgm:pt>
    <dgm:pt modelId="{3645EA37-A537-954D-893C-03B4524DF125}" type="parTrans" cxnId="{60D9E554-EF6E-C943-81AB-33DAAB1854E6}">
      <dgm:prSet/>
      <dgm:spPr/>
      <dgm:t>
        <a:bodyPr/>
        <a:lstStyle/>
        <a:p>
          <a:endParaRPr lang="en-US"/>
        </a:p>
      </dgm:t>
    </dgm:pt>
    <dgm:pt modelId="{BE310AC3-13CB-9E42-A483-068E6D859AA5}" type="sibTrans" cxnId="{60D9E554-EF6E-C943-81AB-33DAAB1854E6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C3AD18C2-DC12-4647-B521-1CC7D2044047}">
      <dgm:prSet phldrT="[Text]" custT="1"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en-US" sz="2200" b="1" dirty="0" smtClean="0"/>
            <a:t>BID</a:t>
          </a:r>
          <a:endParaRPr lang="en-US" sz="2200" b="1" dirty="0"/>
        </a:p>
      </dgm:t>
    </dgm:pt>
    <dgm:pt modelId="{A9436B4F-9ED4-5742-90D2-2FD365F79965}" type="parTrans" cxnId="{E144585E-D8F2-3542-9BEA-FE51925BBEE4}">
      <dgm:prSet/>
      <dgm:spPr/>
      <dgm:t>
        <a:bodyPr/>
        <a:lstStyle/>
        <a:p>
          <a:endParaRPr lang="en-US"/>
        </a:p>
      </dgm:t>
    </dgm:pt>
    <dgm:pt modelId="{F286B40B-7B9D-C044-8F73-F59F4D76BE40}" type="sibTrans" cxnId="{E144585E-D8F2-3542-9BEA-FE51925BBEE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B35AEC7-EF2C-6E41-A068-7BCE78B6F9E1}">
      <dgm:prSet phldrT="[Text]" custT="1"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en-US" sz="2200" b="1" dirty="0" smtClean="0"/>
            <a:t>AM</a:t>
          </a:r>
          <a:endParaRPr lang="en-US" sz="2200" b="1" dirty="0"/>
        </a:p>
      </dgm:t>
    </dgm:pt>
    <dgm:pt modelId="{C902484B-69F9-8E43-A08B-E242E2F055A9}" type="parTrans" cxnId="{3E5413DE-2DA1-BF42-9CE7-257B45397DB1}">
      <dgm:prSet/>
      <dgm:spPr/>
      <dgm:t>
        <a:bodyPr/>
        <a:lstStyle/>
        <a:p>
          <a:endParaRPr lang="en-US"/>
        </a:p>
      </dgm:t>
    </dgm:pt>
    <dgm:pt modelId="{6297C184-DAD4-B442-A538-6C6441149100}" type="sibTrans" cxnId="{3E5413DE-2DA1-BF42-9CE7-257B45397DB1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73BF3744-C068-024C-9FF6-0FF1AF824DA2}" type="pres">
      <dgm:prSet presAssocID="{26FE828D-3CBE-B04A-A59D-2BF298A08F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593071E-1F3E-1444-B7BE-1C2CCC04FC84}" type="pres">
      <dgm:prSet presAssocID="{E547404D-571F-6747-A13E-3E05348FC229}" presName="gear1" presStyleLbl="node1" presStyleIdx="0" presStyleCnt="3" custLinFactNeighborX="6188" custLinFactNeighborY="4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76A2A-7F15-0642-A64B-3301BB01A12B}" type="pres">
      <dgm:prSet presAssocID="{E547404D-571F-6747-A13E-3E05348FC229}" presName="gear1srcNode" presStyleLbl="node1" presStyleIdx="0" presStyleCnt="3"/>
      <dgm:spPr/>
      <dgm:t>
        <a:bodyPr/>
        <a:lstStyle/>
        <a:p>
          <a:endParaRPr lang="pt-BR"/>
        </a:p>
      </dgm:t>
    </dgm:pt>
    <dgm:pt modelId="{18DC7866-C503-B046-9766-D9AD5015A736}" type="pres">
      <dgm:prSet presAssocID="{E547404D-571F-6747-A13E-3E05348FC229}" presName="gear1dstNode" presStyleLbl="node1" presStyleIdx="0" presStyleCnt="3"/>
      <dgm:spPr/>
      <dgm:t>
        <a:bodyPr/>
        <a:lstStyle/>
        <a:p>
          <a:endParaRPr lang="pt-BR"/>
        </a:p>
      </dgm:t>
    </dgm:pt>
    <dgm:pt modelId="{7471AE5A-0A44-EF4B-A547-D3EA96ED6089}" type="pres">
      <dgm:prSet presAssocID="{C3AD18C2-DC12-4647-B521-1CC7D2044047}" presName="gear2" presStyleLbl="node1" presStyleIdx="1" presStyleCnt="3" custLinFactNeighborX="-3114" custLinFactNeighborY="382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8762E4-9A2A-714B-989F-8385F5E28F2D}" type="pres">
      <dgm:prSet presAssocID="{C3AD18C2-DC12-4647-B521-1CC7D2044047}" presName="gear2srcNode" presStyleLbl="node1" presStyleIdx="1" presStyleCnt="3"/>
      <dgm:spPr/>
      <dgm:t>
        <a:bodyPr/>
        <a:lstStyle/>
        <a:p>
          <a:endParaRPr lang="pt-BR"/>
        </a:p>
      </dgm:t>
    </dgm:pt>
    <dgm:pt modelId="{CD314B6F-EEBA-7343-952E-12CA425F78EA}" type="pres">
      <dgm:prSet presAssocID="{C3AD18C2-DC12-4647-B521-1CC7D2044047}" presName="gear2dstNode" presStyleLbl="node1" presStyleIdx="1" presStyleCnt="3"/>
      <dgm:spPr/>
      <dgm:t>
        <a:bodyPr/>
        <a:lstStyle/>
        <a:p>
          <a:endParaRPr lang="pt-BR"/>
        </a:p>
      </dgm:t>
    </dgm:pt>
    <dgm:pt modelId="{A5CB33A0-146E-9F48-8CE4-DF039B3CA040}" type="pres">
      <dgm:prSet presAssocID="{4B35AEC7-EF2C-6E41-A068-7BCE78B6F9E1}" presName="gear3" presStyleLbl="node1" presStyleIdx="2" presStyleCnt="3" custLinFactNeighborX="12765" custLinFactNeighborY="-3064"/>
      <dgm:spPr/>
      <dgm:t>
        <a:bodyPr/>
        <a:lstStyle/>
        <a:p>
          <a:endParaRPr lang="en-US"/>
        </a:p>
      </dgm:t>
    </dgm:pt>
    <dgm:pt modelId="{3C48FE9E-7985-D647-B9C3-98779AC44DFF}" type="pres">
      <dgm:prSet presAssocID="{4B35AEC7-EF2C-6E41-A068-7BCE78B6F9E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29101-9B9E-9745-BFB1-877975E6BBA7}" type="pres">
      <dgm:prSet presAssocID="{4B35AEC7-EF2C-6E41-A068-7BCE78B6F9E1}" presName="gear3srcNode" presStyleLbl="node1" presStyleIdx="2" presStyleCnt="3"/>
      <dgm:spPr/>
      <dgm:t>
        <a:bodyPr/>
        <a:lstStyle/>
        <a:p>
          <a:endParaRPr lang="pt-BR"/>
        </a:p>
      </dgm:t>
    </dgm:pt>
    <dgm:pt modelId="{9B2A7383-C642-C644-8880-AA1187879DE1}" type="pres">
      <dgm:prSet presAssocID="{4B35AEC7-EF2C-6E41-A068-7BCE78B6F9E1}" presName="gear3dstNode" presStyleLbl="node1" presStyleIdx="2" presStyleCnt="3"/>
      <dgm:spPr/>
      <dgm:t>
        <a:bodyPr/>
        <a:lstStyle/>
        <a:p>
          <a:endParaRPr lang="pt-BR"/>
        </a:p>
      </dgm:t>
    </dgm:pt>
    <dgm:pt modelId="{DE04D1E2-0295-044B-91DC-C15FC17B20B8}" type="pres">
      <dgm:prSet presAssocID="{BE310AC3-13CB-9E42-A483-068E6D859AA5}" presName="connector1" presStyleLbl="sibTrans2D1" presStyleIdx="0" presStyleCnt="3" custLinFactNeighborX="5065" custLinFactNeighborY="-9025"/>
      <dgm:spPr/>
      <dgm:t>
        <a:bodyPr/>
        <a:lstStyle/>
        <a:p>
          <a:endParaRPr lang="pt-BR"/>
        </a:p>
      </dgm:t>
    </dgm:pt>
    <dgm:pt modelId="{8F275F22-8F2D-1F4B-A65F-B3C1E6E90B3F}" type="pres">
      <dgm:prSet presAssocID="{F286B40B-7B9D-C044-8F73-F59F4D76BE40}" presName="connector2" presStyleLbl="sibTrans2D1" presStyleIdx="1" presStyleCnt="3" custLinFactNeighborX="-5107" custLinFactNeighborY="863"/>
      <dgm:spPr/>
      <dgm:t>
        <a:bodyPr/>
        <a:lstStyle/>
        <a:p>
          <a:endParaRPr lang="pt-BR"/>
        </a:p>
      </dgm:t>
    </dgm:pt>
    <dgm:pt modelId="{3C5FBE14-558E-1A4E-9AC5-1FFB9CF98B84}" type="pres">
      <dgm:prSet presAssocID="{6297C184-DAD4-B442-A538-6C6441149100}" presName="connector3" presStyleLbl="sibTrans2D1" presStyleIdx="2" presStyleCnt="3" custLinFactNeighborX="897" custLinFactNeighborY="-5641"/>
      <dgm:spPr/>
      <dgm:t>
        <a:bodyPr/>
        <a:lstStyle/>
        <a:p>
          <a:endParaRPr lang="pt-BR"/>
        </a:p>
      </dgm:t>
    </dgm:pt>
  </dgm:ptLst>
  <dgm:cxnLst>
    <dgm:cxn modelId="{458B8864-B514-467B-97B0-EDC80C3D83DF}" type="presOf" srcId="{C3AD18C2-DC12-4647-B521-1CC7D2044047}" destId="{CD314B6F-EEBA-7343-952E-12CA425F78EA}" srcOrd="2" destOrd="0" presId="urn:microsoft.com/office/officeart/2005/8/layout/gear1"/>
    <dgm:cxn modelId="{3019A339-7899-4606-B2EF-A244C39B94CD}" type="presOf" srcId="{F286B40B-7B9D-C044-8F73-F59F4D76BE40}" destId="{8F275F22-8F2D-1F4B-A65F-B3C1E6E90B3F}" srcOrd="0" destOrd="0" presId="urn:microsoft.com/office/officeart/2005/8/layout/gear1"/>
    <dgm:cxn modelId="{69754F46-216A-4DA0-9CEC-B39F11BC257B}" type="presOf" srcId="{C3AD18C2-DC12-4647-B521-1CC7D2044047}" destId="{7471AE5A-0A44-EF4B-A547-D3EA96ED6089}" srcOrd="0" destOrd="0" presId="urn:microsoft.com/office/officeart/2005/8/layout/gear1"/>
    <dgm:cxn modelId="{909DE1D6-1527-4FBA-9B67-BC3ED2D4EF6B}" type="presOf" srcId="{4B35AEC7-EF2C-6E41-A068-7BCE78B6F9E1}" destId="{3C48FE9E-7985-D647-B9C3-98779AC44DFF}" srcOrd="1" destOrd="0" presId="urn:microsoft.com/office/officeart/2005/8/layout/gear1"/>
    <dgm:cxn modelId="{D4B9D0E2-FD33-44ED-8BBC-0C7A29E47C94}" type="presOf" srcId="{C3AD18C2-DC12-4647-B521-1CC7D2044047}" destId="{828762E4-9A2A-714B-989F-8385F5E28F2D}" srcOrd="1" destOrd="0" presId="urn:microsoft.com/office/officeart/2005/8/layout/gear1"/>
    <dgm:cxn modelId="{04CAF621-E871-4201-BD51-BEF61E497654}" type="presOf" srcId="{6297C184-DAD4-B442-A538-6C6441149100}" destId="{3C5FBE14-558E-1A4E-9AC5-1FFB9CF98B84}" srcOrd="0" destOrd="0" presId="urn:microsoft.com/office/officeart/2005/8/layout/gear1"/>
    <dgm:cxn modelId="{3E5413DE-2DA1-BF42-9CE7-257B45397DB1}" srcId="{26FE828D-3CBE-B04A-A59D-2BF298A08FA7}" destId="{4B35AEC7-EF2C-6E41-A068-7BCE78B6F9E1}" srcOrd="2" destOrd="0" parTransId="{C902484B-69F9-8E43-A08B-E242E2F055A9}" sibTransId="{6297C184-DAD4-B442-A538-6C6441149100}"/>
    <dgm:cxn modelId="{E144585E-D8F2-3542-9BEA-FE51925BBEE4}" srcId="{26FE828D-3CBE-B04A-A59D-2BF298A08FA7}" destId="{C3AD18C2-DC12-4647-B521-1CC7D2044047}" srcOrd="1" destOrd="0" parTransId="{A9436B4F-9ED4-5742-90D2-2FD365F79965}" sibTransId="{F286B40B-7B9D-C044-8F73-F59F4D76BE40}"/>
    <dgm:cxn modelId="{0F62A6AB-5BB9-4E34-882B-788648DCED78}" type="presOf" srcId="{4B35AEC7-EF2C-6E41-A068-7BCE78B6F9E1}" destId="{A5CB33A0-146E-9F48-8CE4-DF039B3CA040}" srcOrd="0" destOrd="0" presId="urn:microsoft.com/office/officeart/2005/8/layout/gear1"/>
    <dgm:cxn modelId="{06AD3834-6250-4209-9080-84AF0EF5FD1C}" type="presOf" srcId="{E547404D-571F-6747-A13E-3E05348FC229}" destId="{18DC7866-C503-B046-9766-D9AD5015A736}" srcOrd="2" destOrd="0" presId="urn:microsoft.com/office/officeart/2005/8/layout/gear1"/>
    <dgm:cxn modelId="{60D9E554-EF6E-C943-81AB-33DAAB1854E6}" srcId="{26FE828D-3CBE-B04A-A59D-2BF298A08FA7}" destId="{E547404D-571F-6747-A13E-3E05348FC229}" srcOrd="0" destOrd="0" parTransId="{3645EA37-A537-954D-893C-03B4524DF125}" sibTransId="{BE310AC3-13CB-9E42-A483-068E6D859AA5}"/>
    <dgm:cxn modelId="{0D21753E-0488-40E5-BF4D-AADF8B2745DD}" type="presOf" srcId="{4B35AEC7-EF2C-6E41-A068-7BCE78B6F9E1}" destId="{9B2A7383-C642-C644-8880-AA1187879DE1}" srcOrd="3" destOrd="0" presId="urn:microsoft.com/office/officeart/2005/8/layout/gear1"/>
    <dgm:cxn modelId="{00EC7C14-D6D2-4571-8DA5-4C8A6BCECA38}" type="presOf" srcId="{E547404D-571F-6747-A13E-3E05348FC229}" destId="{3593071E-1F3E-1444-B7BE-1C2CCC04FC84}" srcOrd="0" destOrd="0" presId="urn:microsoft.com/office/officeart/2005/8/layout/gear1"/>
    <dgm:cxn modelId="{4216F7EB-38D8-4694-B4D0-5918ADC14AB3}" type="presOf" srcId="{E547404D-571F-6747-A13E-3E05348FC229}" destId="{99376A2A-7F15-0642-A64B-3301BB01A12B}" srcOrd="1" destOrd="0" presId="urn:microsoft.com/office/officeart/2005/8/layout/gear1"/>
    <dgm:cxn modelId="{5977D102-C92A-4A67-BEFF-944A52623B68}" type="presOf" srcId="{26FE828D-3CBE-B04A-A59D-2BF298A08FA7}" destId="{73BF3744-C068-024C-9FF6-0FF1AF824DA2}" srcOrd="0" destOrd="0" presId="urn:microsoft.com/office/officeart/2005/8/layout/gear1"/>
    <dgm:cxn modelId="{DD7DD4B4-BA36-4BB7-98EE-F8309929D1BB}" type="presOf" srcId="{4B35AEC7-EF2C-6E41-A068-7BCE78B6F9E1}" destId="{53029101-9B9E-9745-BFB1-877975E6BBA7}" srcOrd="2" destOrd="0" presId="urn:microsoft.com/office/officeart/2005/8/layout/gear1"/>
    <dgm:cxn modelId="{5F3CB971-8BC0-4402-977B-9FA6FC42ACC0}" type="presOf" srcId="{BE310AC3-13CB-9E42-A483-068E6D859AA5}" destId="{DE04D1E2-0295-044B-91DC-C15FC17B20B8}" srcOrd="0" destOrd="0" presId="urn:microsoft.com/office/officeart/2005/8/layout/gear1"/>
    <dgm:cxn modelId="{CC97ED96-B00E-4987-B0A2-7A9E4A1332CE}" type="presParOf" srcId="{73BF3744-C068-024C-9FF6-0FF1AF824DA2}" destId="{3593071E-1F3E-1444-B7BE-1C2CCC04FC84}" srcOrd="0" destOrd="0" presId="urn:microsoft.com/office/officeart/2005/8/layout/gear1"/>
    <dgm:cxn modelId="{99D9B464-9ED6-4458-81A8-BBC9A1FBFC66}" type="presParOf" srcId="{73BF3744-C068-024C-9FF6-0FF1AF824DA2}" destId="{99376A2A-7F15-0642-A64B-3301BB01A12B}" srcOrd="1" destOrd="0" presId="urn:microsoft.com/office/officeart/2005/8/layout/gear1"/>
    <dgm:cxn modelId="{E1DEFD7F-53DE-47E6-B97F-0CD72474D69F}" type="presParOf" srcId="{73BF3744-C068-024C-9FF6-0FF1AF824DA2}" destId="{18DC7866-C503-B046-9766-D9AD5015A736}" srcOrd="2" destOrd="0" presId="urn:microsoft.com/office/officeart/2005/8/layout/gear1"/>
    <dgm:cxn modelId="{E773FD50-F0A9-48C9-8474-B9922B8CF8CB}" type="presParOf" srcId="{73BF3744-C068-024C-9FF6-0FF1AF824DA2}" destId="{7471AE5A-0A44-EF4B-A547-D3EA96ED6089}" srcOrd="3" destOrd="0" presId="urn:microsoft.com/office/officeart/2005/8/layout/gear1"/>
    <dgm:cxn modelId="{4BD9A684-7E9E-4BFA-9088-6675332F54C5}" type="presParOf" srcId="{73BF3744-C068-024C-9FF6-0FF1AF824DA2}" destId="{828762E4-9A2A-714B-989F-8385F5E28F2D}" srcOrd="4" destOrd="0" presId="urn:microsoft.com/office/officeart/2005/8/layout/gear1"/>
    <dgm:cxn modelId="{0B3C57DC-79D7-4D46-8CAA-81D82B1389E8}" type="presParOf" srcId="{73BF3744-C068-024C-9FF6-0FF1AF824DA2}" destId="{CD314B6F-EEBA-7343-952E-12CA425F78EA}" srcOrd="5" destOrd="0" presId="urn:microsoft.com/office/officeart/2005/8/layout/gear1"/>
    <dgm:cxn modelId="{E09471EC-D236-472E-9081-F76301BBBD89}" type="presParOf" srcId="{73BF3744-C068-024C-9FF6-0FF1AF824DA2}" destId="{A5CB33A0-146E-9F48-8CE4-DF039B3CA040}" srcOrd="6" destOrd="0" presId="urn:microsoft.com/office/officeart/2005/8/layout/gear1"/>
    <dgm:cxn modelId="{702A6A04-4747-4C44-BC1A-0F5277738F4C}" type="presParOf" srcId="{73BF3744-C068-024C-9FF6-0FF1AF824DA2}" destId="{3C48FE9E-7985-D647-B9C3-98779AC44DFF}" srcOrd="7" destOrd="0" presId="urn:microsoft.com/office/officeart/2005/8/layout/gear1"/>
    <dgm:cxn modelId="{77FE50B3-809A-4663-8484-2034CC3E2EED}" type="presParOf" srcId="{73BF3744-C068-024C-9FF6-0FF1AF824DA2}" destId="{53029101-9B9E-9745-BFB1-877975E6BBA7}" srcOrd="8" destOrd="0" presId="urn:microsoft.com/office/officeart/2005/8/layout/gear1"/>
    <dgm:cxn modelId="{252779A3-B457-43DF-A1BA-82C064B418DC}" type="presParOf" srcId="{73BF3744-C068-024C-9FF6-0FF1AF824DA2}" destId="{9B2A7383-C642-C644-8880-AA1187879DE1}" srcOrd="9" destOrd="0" presId="urn:microsoft.com/office/officeart/2005/8/layout/gear1"/>
    <dgm:cxn modelId="{A4E82633-D92F-4772-880E-6120D6DA8C8F}" type="presParOf" srcId="{73BF3744-C068-024C-9FF6-0FF1AF824DA2}" destId="{DE04D1E2-0295-044B-91DC-C15FC17B20B8}" srcOrd="10" destOrd="0" presId="urn:microsoft.com/office/officeart/2005/8/layout/gear1"/>
    <dgm:cxn modelId="{14630EEA-0093-4F60-A7EC-2C4DC2193F26}" type="presParOf" srcId="{73BF3744-C068-024C-9FF6-0FF1AF824DA2}" destId="{8F275F22-8F2D-1F4B-A65F-B3C1E6E90B3F}" srcOrd="11" destOrd="0" presId="urn:microsoft.com/office/officeart/2005/8/layout/gear1"/>
    <dgm:cxn modelId="{EFC619FE-F681-4845-9704-C6C16D5657F9}" type="presParOf" srcId="{73BF3744-C068-024C-9FF6-0FF1AF824DA2}" destId="{3C5FBE14-558E-1A4E-9AC5-1FFB9CF98B84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C3EAD-0B45-47BE-BA98-8CC3497BFAB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DF694E-CAF7-4F50-ACDC-925FFC84130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pt-BR" sz="2800" dirty="0" smtClean="0"/>
            <a:t>PROCONFIS/AM - Estrutura do Programa</a:t>
          </a:r>
          <a:endParaRPr lang="pt-BR" sz="2800" dirty="0">
            <a:solidFill>
              <a:srgbClr val="FF0000"/>
            </a:solidFill>
          </a:endParaRPr>
        </a:p>
      </dgm:t>
    </dgm:pt>
    <dgm:pt modelId="{1039CB46-E70D-4AF6-890A-BCF43C7D7A92}" type="parTrans" cxnId="{12F6B8AF-9302-4298-B637-2DFBC493953A}">
      <dgm:prSet/>
      <dgm:spPr/>
      <dgm:t>
        <a:bodyPr/>
        <a:lstStyle/>
        <a:p>
          <a:endParaRPr lang="pt-BR"/>
        </a:p>
      </dgm:t>
    </dgm:pt>
    <dgm:pt modelId="{F4F7FCA6-3EF8-48B3-AAD4-ECDDE5502541}" type="sibTrans" cxnId="{12F6B8AF-9302-4298-B637-2DFBC493953A}">
      <dgm:prSet/>
      <dgm:spPr/>
      <dgm:t>
        <a:bodyPr/>
        <a:lstStyle/>
        <a:p>
          <a:endParaRPr lang="pt-BR"/>
        </a:p>
      </dgm:t>
    </dgm:pt>
    <dgm:pt modelId="{13F033CF-9943-47C8-8347-6B6A819AA995}">
      <dgm:prSet phldrT="[Texto]" custT="1"/>
      <dgm:spPr>
        <a:solidFill>
          <a:schemeClr val="l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algn="l"/>
          <a:r>
            <a:rPr lang="pt-BR" sz="1800" b="1" dirty="0" smtClean="0">
              <a:solidFill>
                <a:srgbClr val="3F581E"/>
              </a:solidFill>
            </a:rPr>
            <a:t>COMPONENTE I. ESTABILIDADE MACROECONÔMICA E SUSTENTABILIDADE FISCAL</a:t>
          </a:r>
          <a:endParaRPr lang="pt-BR" sz="1800" dirty="0">
            <a:solidFill>
              <a:srgbClr val="3F581E"/>
            </a:solidFill>
          </a:endParaRPr>
        </a:p>
      </dgm:t>
    </dgm:pt>
    <dgm:pt modelId="{0D782A6E-4F7B-465F-BE8D-7D9BDDB7AA4C}" type="parTrans" cxnId="{817EE56E-8D6C-4FC8-AF3F-56A0225F238D}">
      <dgm:prSet/>
      <dgm:spPr/>
      <dgm:t>
        <a:bodyPr/>
        <a:lstStyle/>
        <a:p>
          <a:endParaRPr lang="pt-BR"/>
        </a:p>
      </dgm:t>
    </dgm:pt>
    <dgm:pt modelId="{2EAC5E8B-322B-49BB-9D25-3C53435A68DD}" type="sibTrans" cxnId="{817EE56E-8D6C-4FC8-AF3F-56A0225F238D}">
      <dgm:prSet/>
      <dgm:spPr/>
      <dgm:t>
        <a:bodyPr/>
        <a:lstStyle/>
        <a:p>
          <a:endParaRPr lang="pt-BR"/>
        </a:p>
      </dgm:t>
    </dgm:pt>
    <dgm:pt modelId="{DDBD965E-D74C-437A-97A1-921E49CCF48F}">
      <dgm:prSet phldrT="[Texto]" custT="1"/>
      <dgm:spPr>
        <a:solidFill>
          <a:schemeClr val="l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algn="l"/>
          <a:r>
            <a:rPr lang="pt-BR" sz="1800" b="1" dirty="0" smtClean="0">
              <a:solidFill>
                <a:srgbClr val="3F581E"/>
              </a:solidFill>
            </a:rPr>
            <a:t>COMPONENTE II. GESTÃO DA RECEITA PÚBLICA</a:t>
          </a:r>
          <a:endParaRPr lang="pt-BR" sz="1800" dirty="0">
            <a:solidFill>
              <a:srgbClr val="3F581E"/>
            </a:solidFill>
          </a:endParaRPr>
        </a:p>
      </dgm:t>
    </dgm:pt>
    <dgm:pt modelId="{D6D16F58-DA45-4F2F-A242-36D053320D66}" type="parTrans" cxnId="{B40B1ACD-D051-476C-BF2D-5E40B99B8B92}">
      <dgm:prSet/>
      <dgm:spPr/>
      <dgm:t>
        <a:bodyPr/>
        <a:lstStyle/>
        <a:p>
          <a:endParaRPr lang="pt-BR"/>
        </a:p>
      </dgm:t>
    </dgm:pt>
    <dgm:pt modelId="{DDD1211D-2917-49D9-B784-1915B6C55D80}" type="sibTrans" cxnId="{B40B1ACD-D051-476C-BF2D-5E40B99B8B92}">
      <dgm:prSet/>
      <dgm:spPr/>
      <dgm:t>
        <a:bodyPr/>
        <a:lstStyle/>
        <a:p>
          <a:endParaRPr lang="pt-BR"/>
        </a:p>
      </dgm:t>
    </dgm:pt>
    <dgm:pt modelId="{5E0D2BC3-B361-4B10-8AAB-DDFAFAAD7DE6}">
      <dgm:prSet custT="1"/>
      <dgm:spPr>
        <a:solidFill>
          <a:schemeClr val="l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algn="l"/>
          <a:r>
            <a:rPr lang="pt-BR" sz="1800" b="1" dirty="0" smtClean="0">
              <a:solidFill>
                <a:srgbClr val="3F581E"/>
              </a:solidFill>
            </a:rPr>
            <a:t>COMPONENTE III. GESTÃO FINANCEIRA DOS RECURSOS PÚBLICOS</a:t>
          </a:r>
          <a:endParaRPr lang="pt-BR" sz="1800" dirty="0">
            <a:solidFill>
              <a:srgbClr val="3F581E"/>
            </a:solidFill>
          </a:endParaRPr>
        </a:p>
      </dgm:t>
    </dgm:pt>
    <dgm:pt modelId="{8DC72BFE-A3BB-45BE-8F3B-30D3A3825A5E}" type="parTrans" cxnId="{35C0D168-5A13-4E2A-A072-28092725A571}">
      <dgm:prSet/>
      <dgm:spPr/>
      <dgm:t>
        <a:bodyPr/>
        <a:lstStyle/>
        <a:p>
          <a:endParaRPr lang="pt-BR"/>
        </a:p>
      </dgm:t>
    </dgm:pt>
    <dgm:pt modelId="{D863A75A-3098-4717-BEAC-47E943D01035}" type="sibTrans" cxnId="{35C0D168-5A13-4E2A-A072-28092725A571}">
      <dgm:prSet/>
      <dgm:spPr/>
      <dgm:t>
        <a:bodyPr/>
        <a:lstStyle/>
        <a:p>
          <a:endParaRPr lang="pt-BR"/>
        </a:p>
      </dgm:t>
    </dgm:pt>
    <dgm:pt modelId="{E2698636-BA9A-41B6-9594-F7C65E19C96E}">
      <dgm:prSet custT="1"/>
      <dgm:spPr>
        <a:solidFill>
          <a:schemeClr val="l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algn="l"/>
          <a:r>
            <a:rPr lang="pt-BR" sz="1800" b="1" dirty="0" smtClean="0">
              <a:solidFill>
                <a:srgbClr val="3F581E"/>
              </a:solidFill>
            </a:rPr>
            <a:t>COMPONENTE IV. GESTÃO DOS GASTOS COM SEGURANÇA CIDADÃ </a:t>
          </a:r>
          <a:endParaRPr lang="pt-BR" sz="1800" dirty="0">
            <a:solidFill>
              <a:srgbClr val="3F581E"/>
            </a:solidFill>
          </a:endParaRPr>
        </a:p>
      </dgm:t>
    </dgm:pt>
    <dgm:pt modelId="{5CC9DD59-65ED-4E70-B537-7E697F2FAA66}" type="parTrans" cxnId="{FF95761C-F20D-4D67-864A-A532942F20AB}">
      <dgm:prSet/>
      <dgm:spPr/>
      <dgm:t>
        <a:bodyPr/>
        <a:lstStyle/>
        <a:p>
          <a:endParaRPr lang="pt-BR"/>
        </a:p>
      </dgm:t>
    </dgm:pt>
    <dgm:pt modelId="{C216B0A7-533D-472D-846C-B4F8CA20A379}" type="sibTrans" cxnId="{FF95761C-F20D-4D67-864A-A532942F20AB}">
      <dgm:prSet/>
      <dgm:spPr/>
      <dgm:t>
        <a:bodyPr/>
        <a:lstStyle/>
        <a:p>
          <a:endParaRPr lang="pt-BR"/>
        </a:p>
      </dgm:t>
    </dgm:pt>
    <dgm:pt modelId="{37938735-655C-4F9F-9805-EA0B1E4A8BEC}" type="pres">
      <dgm:prSet presAssocID="{FC7C3EAD-0B45-47BE-BA98-8CC3497BFA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8F2192D-EC6D-478F-AC4C-EE9BE3FBD434}" type="pres">
      <dgm:prSet presAssocID="{E2DF694E-CAF7-4F50-ACDC-925FFC841301}" presName="root" presStyleCnt="0"/>
      <dgm:spPr/>
    </dgm:pt>
    <dgm:pt modelId="{42228E9F-38DC-48CA-8C27-201FF78A4031}" type="pres">
      <dgm:prSet presAssocID="{E2DF694E-CAF7-4F50-ACDC-925FFC841301}" presName="rootComposite" presStyleCnt="0"/>
      <dgm:spPr/>
    </dgm:pt>
    <dgm:pt modelId="{988C9B29-F7E6-4667-93AE-4F0133CECAAF}" type="pres">
      <dgm:prSet presAssocID="{E2DF694E-CAF7-4F50-ACDC-925FFC841301}" presName="rootText" presStyleLbl="node1" presStyleIdx="0" presStyleCnt="1" custScaleX="332332" custScaleY="53184" custLinFactNeighborX="-162" custLinFactNeighborY="-53685"/>
      <dgm:spPr/>
      <dgm:t>
        <a:bodyPr/>
        <a:lstStyle/>
        <a:p>
          <a:endParaRPr lang="pt-BR"/>
        </a:p>
      </dgm:t>
    </dgm:pt>
    <dgm:pt modelId="{90C1EB88-EAA0-486A-89A3-081D42F4FAFF}" type="pres">
      <dgm:prSet presAssocID="{E2DF694E-CAF7-4F50-ACDC-925FFC841301}" presName="rootConnector" presStyleLbl="node1" presStyleIdx="0" presStyleCnt="1"/>
      <dgm:spPr/>
      <dgm:t>
        <a:bodyPr/>
        <a:lstStyle/>
        <a:p>
          <a:endParaRPr lang="pt-BR"/>
        </a:p>
      </dgm:t>
    </dgm:pt>
    <dgm:pt modelId="{070B9638-B07F-4C45-8C7E-54D4FE1F7AA9}" type="pres">
      <dgm:prSet presAssocID="{E2DF694E-CAF7-4F50-ACDC-925FFC841301}" presName="childShape" presStyleCnt="0"/>
      <dgm:spPr/>
    </dgm:pt>
    <dgm:pt modelId="{49C09B1E-4FB3-4032-860F-9360F42C0379}" type="pres">
      <dgm:prSet presAssocID="{0D782A6E-4F7B-465F-BE8D-7D9BDDB7AA4C}" presName="Name13" presStyleLbl="parChTrans1D2" presStyleIdx="0" presStyleCnt="4"/>
      <dgm:spPr/>
      <dgm:t>
        <a:bodyPr/>
        <a:lstStyle/>
        <a:p>
          <a:endParaRPr lang="pt-BR"/>
        </a:p>
      </dgm:t>
    </dgm:pt>
    <dgm:pt modelId="{8C598FDC-4F37-4FD7-8D31-C1E012AB3E4E}" type="pres">
      <dgm:prSet presAssocID="{13F033CF-9943-47C8-8347-6B6A819AA995}" presName="childText" presStyleLbl="bgAcc1" presStyleIdx="0" presStyleCnt="4" custScaleX="268717" custScaleY="54399" custLinFactNeighborX="-38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14910C-F3ED-4D7E-80B4-2D5DC49A3F2B}" type="pres">
      <dgm:prSet presAssocID="{D6D16F58-DA45-4F2F-A242-36D053320D66}" presName="Name13" presStyleLbl="parChTrans1D2" presStyleIdx="1" presStyleCnt="4"/>
      <dgm:spPr/>
      <dgm:t>
        <a:bodyPr/>
        <a:lstStyle/>
        <a:p>
          <a:endParaRPr lang="pt-BR"/>
        </a:p>
      </dgm:t>
    </dgm:pt>
    <dgm:pt modelId="{B3ABF6F2-7213-4F49-BC97-70F43235B103}" type="pres">
      <dgm:prSet presAssocID="{DDBD965E-D74C-437A-97A1-921E49CCF48F}" presName="childText" presStyleLbl="bgAcc1" presStyleIdx="1" presStyleCnt="4" custScaleX="270926" custScaleY="49850" custLinFactNeighborX="-3821" custLinFactNeighborY="-2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2C9D2B-19CA-4CB2-A488-8B6A088D926F}" type="pres">
      <dgm:prSet presAssocID="{8DC72BFE-A3BB-45BE-8F3B-30D3A3825A5E}" presName="Name13" presStyleLbl="parChTrans1D2" presStyleIdx="2" presStyleCnt="4"/>
      <dgm:spPr/>
      <dgm:t>
        <a:bodyPr/>
        <a:lstStyle/>
        <a:p>
          <a:endParaRPr lang="pt-BR"/>
        </a:p>
      </dgm:t>
    </dgm:pt>
    <dgm:pt modelId="{BDB02D19-ADFB-4C7B-971C-8513841374BB}" type="pres">
      <dgm:prSet presAssocID="{5E0D2BC3-B361-4B10-8AAB-DDFAFAAD7DE6}" presName="childText" presStyleLbl="bgAcc1" presStyleIdx="2" presStyleCnt="4" custScaleX="272202" custScaleY="55753" custLinFactNeighborX="-38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E7A8C-55FF-4817-97A1-8929D60FA0BC}" type="pres">
      <dgm:prSet presAssocID="{5CC9DD59-65ED-4E70-B537-7E697F2FAA66}" presName="Name13" presStyleLbl="parChTrans1D2" presStyleIdx="3" presStyleCnt="4"/>
      <dgm:spPr/>
      <dgm:t>
        <a:bodyPr/>
        <a:lstStyle/>
        <a:p>
          <a:endParaRPr lang="pt-BR"/>
        </a:p>
      </dgm:t>
    </dgm:pt>
    <dgm:pt modelId="{1E5BE539-27F5-4ED6-AFCC-D58C3EDED037}" type="pres">
      <dgm:prSet presAssocID="{E2698636-BA9A-41B6-9594-F7C65E19C96E}" presName="childText" presStyleLbl="bgAcc1" presStyleIdx="3" presStyleCnt="4" custScaleX="268104" custScaleY="52513" custLinFactNeighborX="-38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2F7F5E-8593-46E1-9929-6401DEA71CDE}" type="presOf" srcId="{D6D16F58-DA45-4F2F-A242-36D053320D66}" destId="{5514910C-F3ED-4D7E-80B4-2D5DC49A3F2B}" srcOrd="0" destOrd="0" presId="urn:microsoft.com/office/officeart/2005/8/layout/hierarchy3"/>
    <dgm:cxn modelId="{6770A8EA-C0DB-404B-8B48-26037B0404E4}" type="presOf" srcId="{8DC72BFE-A3BB-45BE-8F3B-30D3A3825A5E}" destId="{562C9D2B-19CA-4CB2-A488-8B6A088D926F}" srcOrd="0" destOrd="0" presId="urn:microsoft.com/office/officeart/2005/8/layout/hierarchy3"/>
    <dgm:cxn modelId="{CE9FCCB7-3F0B-4A9D-941D-09BC10886891}" type="presOf" srcId="{E2DF694E-CAF7-4F50-ACDC-925FFC841301}" destId="{90C1EB88-EAA0-486A-89A3-081D42F4FAFF}" srcOrd="1" destOrd="0" presId="urn:microsoft.com/office/officeart/2005/8/layout/hierarchy3"/>
    <dgm:cxn modelId="{817EE56E-8D6C-4FC8-AF3F-56A0225F238D}" srcId="{E2DF694E-CAF7-4F50-ACDC-925FFC841301}" destId="{13F033CF-9943-47C8-8347-6B6A819AA995}" srcOrd="0" destOrd="0" parTransId="{0D782A6E-4F7B-465F-BE8D-7D9BDDB7AA4C}" sibTransId="{2EAC5E8B-322B-49BB-9D25-3C53435A68DD}"/>
    <dgm:cxn modelId="{B40B1ACD-D051-476C-BF2D-5E40B99B8B92}" srcId="{E2DF694E-CAF7-4F50-ACDC-925FFC841301}" destId="{DDBD965E-D74C-437A-97A1-921E49CCF48F}" srcOrd="1" destOrd="0" parTransId="{D6D16F58-DA45-4F2F-A242-36D053320D66}" sibTransId="{DDD1211D-2917-49D9-B784-1915B6C55D80}"/>
    <dgm:cxn modelId="{FE4F99E7-1EA9-4228-9B7A-3CE3313827DB}" type="presOf" srcId="{5E0D2BC3-B361-4B10-8AAB-DDFAFAAD7DE6}" destId="{BDB02D19-ADFB-4C7B-971C-8513841374BB}" srcOrd="0" destOrd="0" presId="urn:microsoft.com/office/officeart/2005/8/layout/hierarchy3"/>
    <dgm:cxn modelId="{927B305E-D01D-4D95-A005-F25FAD9EB158}" type="presOf" srcId="{0D782A6E-4F7B-465F-BE8D-7D9BDDB7AA4C}" destId="{49C09B1E-4FB3-4032-860F-9360F42C0379}" srcOrd="0" destOrd="0" presId="urn:microsoft.com/office/officeart/2005/8/layout/hierarchy3"/>
    <dgm:cxn modelId="{63BEACD3-8109-4B7E-99F4-D3BFF8D84773}" type="presOf" srcId="{13F033CF-9943-47C8-8347-6B6A819AA995}" destId="{8C598FDC-4F37-4FD7-8D31-C1E012AB3E4E}" srcOrd="0" destOrd="0" presId="urn:microsoft.com/office/officeart/2005/8/layout/hierarchy3"/>
    <dgm:cxn modelId="{12F6B8AF-9302-4298-B637-2DFBC493953A}" srcId="{FC7C3EAD-0B45-47BE-BA98-8CC3497BFAB6}" destId="{E2DF694E-CAF7-4F50-ACDC-925FFC841301}" srcOrd="0" destOrd="0" parTransId="{1039CB46-E70D-4AF6-890A-BCF43C7D7A92}" sibTransId="{F4F7FCA6-3EF8-48B3-AAD4-ECDDE5502541}"/>
    <dgm:cxn modelId="{6A54B107-544E-45BB-A39A-C7102E638847}" type="presOf" srcId="{E2DF694E-CAF7-4F50-ACDC-925FFC841301}" destId="{988C9B29-F7E6-4667-93AE-4F0133CECAAF}" srcOrd="0" destOrd="0" presId="urn:microsoft.com/office/officeart/2005/8/layout/hierarchy3"/>
    <dgm:cxn modelId="{60EA863A-BDC6-47C0-A2ED-67EB3EF51738}" type="presOf" srcId="{DDBD965E-D74C-437A-97A1-921E49CCF48F}" destId="{B3ABF6F2-7213-4F49-BC97-70F43235B103}" srcOrd="0" destOrd="0" presId="urn:microsoft.com/office/officeart/2005/8/layout/hierarchy3"/>
    <dgm:cxn modelId="{2AA9476A-C16D-4E11-BEF4-05421023D056}" type="presOf" srcId="{FC7C3EAD-0B45-47BE-BA98-8CC3497BFAB6}" destId="{37938735-655C-4F9F-9805-EA0B1E4A8BEC}" srcOrd="0" destOrd="0" presId="urn:microsoft.com/office/officeart/2005/8/layout/hierarchy3"/>
    <dgm:cxn modelId="{93A140E6-8A4C-4E82-994F-C2DE975A114B}" type="presOf" srcId="{5CC9DD59-65ED-4E70-B537-7E697F2FAA66}" destId="{E6BE7A8C-55FF-4817-97A1-8929D60FA0BC}" srcOrd="0" destOrd="0" presId="urn:microsoft.com/office/officeart/2005/8/layout/hierarchy3"/>
    <dgm:cxn modelId="{7BE3D16E-A0A1-4DE2-90EF-509F86826F27}" type="presOf" srcId="{E2698636-BA9A-41B6-9594-F7C65E19C96E}" destId="{1E5BE539-27F5-4ED6-AFCC-D58C3EDED037}" srcOrd="0" destOrd="0" presId="urn:microsoft.com/office/officeart/2005/8/layout/hierarchy3"/>
    <dgm:cxn modelId="{FF95761C-F20D-4D67-864A-A532942F20AB}" srcId="{E2DF694E-CAF7-4F50-ACDC-925FFC841301}" destId="{E2698636-BA9A-41B6-9594-F7C65E19C96E}" srcOrd="3" destOrd="0" parTransId="{5CC9DD59-65ED-4E70-B537-7E697F2FAA66}" sibTransId="{C216B0A7-533D-472D-846C-B4F8CA20A379}"/>
    <dgm:cxn modelId="{35C0D168-5A13-4E2A-A072-28092725A571}" srcId="{E2DF694E-CAF7-4F50-ACDC-925FFC841301}" destId="{5E0D2BC3-B361-4B10-8AAB-DDFAFAAD7DE6}" srcOrd="2" destOrd="0" parTransId="{8DC72BFE-A3BB-45BE-8F3B-30D3A3825A5E}" sibTransId="{D863A75A-3098-4717-BEAC-47E943D01035}"/>
    <dgm:cxn modelId="{59D3EA94-E2DE-4284-9CBF-9BAB64ACE7C9}" type="presParOf" srcId="{37938735-655C-4F9F-9805-EA0B1E4A8BEC}" destId="{78F2192D-EC6D-478F-AC4C-EE9BE3FBD434}" srcOrd="0" destOrd="0" presId="urn:microsoft.com/office/officeart/2005/8/layout/hierarchy3"/>
    <dgm:cxn modelId="{11398B79-B683-47B7-A9B4-F9C0985F8316}" type="presParOf" srcId="{78F2192D-EC6D-478F-AC4C-EE9BE3FBD434}" destId="{42228E9F-38DC-48CA-8C27-201FF78A4031}" srcOrd="0" destOrd="0" presId="urn:microsoft.com/office/officeart/2005/8/layout/hierarchy3"/>
    <dgm:cxn modelId="{806B2551-B51B-44EA-B8E3-E1BC56CBFFC1}" type="presParOf" srcId="{42228E9F-38DC-48CA-8C27-201FF78A4031}" destId="{988C9B29-F7E6-4667-93AE-4F0133CECAAF}" srcOrd="0" destOrd="0" presId="urn:microsoft.com/office/officeart/2005/8/layout/hierarchy3"/>
    <dgm:cxn modelId="{87401694-7E47-495D-A742-90E55E311E13}" type="presParOf" srcId="{42228E9F-38DC-48CA-8C27-201FF78A4031}" destId="{90C1EB88-EAA0-486A-89A3-081D42F4FAFF}" srcOrd="1" destOrd="0" presId="urn:microsoft.com/office/officeart/2005/8/layout/hierarchy3"/>
    <dgm:cxn modelId="{6FD020F7-8DE8-490B-8660-EE5410F18B4C}" type="presParOf" srcId="{78F2192D-EC6D-478F-AC4C-EE9BE3FBD434}" destId="{070B9638-B07F-4C45-8C7E-54D4FE1F7AA9}" srcOrd="1" destOrd="0" presId="urn:microsoft.com/office/officeart/2005/8/layout/hierarchy3"/>
    <dgm:cxn modelId="{A8BE7A0C-D5FC-407D-8D3D-AB11BF4BB794}" type="presParOf" srcId="{070B9638-B07F-4C45-8C7E-54D4FE1F7AA9}" destId="{49C09B1E-4FB3-4032-860F-9360F42C0379}" srcOrd="0" destOrd="0" presId="urn:microsoft.com/office/officeart/2005/8/layout/hierarchy3"/>
    <dgm:cxn modelId="{61293AAA-7B00-4642-AE1E-1CCD12CA35D7}" type="presParOf" srcId="{070B9638-B07F-4C45-8C7E-54D4FE1F7AA9}" destId="{8C598FDC-4F37-4FD7-8D31-C1E012AB3E4E}" srcOrd="1" destOrd="0" presId="urn:microsoft.com/office/officeart/2005/8/layout/hierarchy3"/>
    <dgm:cxn modelId="{8469430F-56AB-4776-B0BA-9D404B7AF6AA}" type="presParOf" srcId="{070B9638-B07F-4C45-8C7E-54D4FE1F7AA9}" destId="{5514910C-F3ED-4D7E-80B4-2D5DC49A3F2B}" srcOrd="2" destOrd="0" presId="urn:microsoft.com/office/officeart/2005/8/layout/hierarchy3"/>
    <dgm:cxn modelId="{7CFC9114-57B9-4F20-9B84-232AAD11DC64}" type="presParOf" srcId="{070B9638-B07F-4C45-8C7E-54D4FE1F7AA9}" destId="{B3ABF6F2-7213-4F49-BC97-70F43235B103}" srcOrd="3" destOrd="0" presId="urn:microsoft.com/office/officeart/2005/8/layout/hierarchy3"/>
    <dgm:cxn modelId="{3073712B-2BF7-423C-A629-0B620632041F}" type="presParOf" srcId="{070B9638-B07F-4C45-8C7E-54D4FE1F7AA9}" destId="{562C9D2B-19CA-4CB2-A488-8B6A088D926F}" srcOrd="4" destOrd="0" presId="urn:microsoft.com/office/officeart/2005/8/layout/hierarchy3"/>
    <dgm:cxn modelId="{B9EBFD1C-E352-402E-B6BC-41FC6A0EEE92}" type="presParOf" srcId="{070B9638-B07F-4C45-8C7E-54D4FE1F7AA9}" destId="{BDB02D19-ADFB-4C7B-971C-8513841374BB}" srcOrd="5" destOrd="0" presId="urn:microsoft.com/office/officeart/2005/8/layout/hierarchy3"/>
    <dgm:cxn modelId="{BFB18736-EB06-4824-8D6B-09664FE01ABF}" type="presParOf" srcId="{070B9638-B07F-4C45-8C7E-54D4FE1F7AA9}" destId="{E6BE7A8C-55FF-4817-97A1-8929D60FA0BC}" srcOrd="6" destOrd="0" presId="urn:microsoft.com/office/officeart/2005/8/layout/hierarchy3"/>
    <dgm:cxn modelId="{DE53E435-C74D-43D9-8D5E-41C348C4B3D0}" type="presParOf" srcId="{070B9638-B07F-4C45-8C7E-54D4FE1F7AA9}" destId="{1E5BE539-27F5-4ED6-AFCC-D58C3EDED03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B16CC-E4DE-4B91-B1F4-01FF19D9437E}">
      <dsp:nvSpPr>
        <dsp:cNvPr id="0" name=""/>
        <dsp:cNvSpPr/>
      </dsp:nvSpPr>
      <dsp:spPr>
        <a:xfrm>
          <a:off x="378460" y="0"/>
          <a:ext cx="4979391" cy="31121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4FD9C-333A-4AA2-8190-F179D968B3F4}">
      <dsp:nvSpPr>
        <dsp:cNvPr id="0" name=""/>
        <dsp:cNvSpPr/>
      </dsp:nvSpPr>
      <dsp:spPr>
        <a:xfrm>
          <a:off x="986817" y="2248024"/>
          <a:ext cx="129464" cy="129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4D46-4874-401B-AE4C-2EDEBD9D092E}">
      <dsp:nvSpPr>
        <dsp:cNvPr id="0" name=""/>
        <dsp:cNvSpPr/>
      </dsp:nvSpPr>
      <dsp:spPr>
        <a:xfrm>
          <a:off x="122722" y="2473472"/>
          <a:ext cx="2209191" cy="42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3F581E"/>
              </a:solidFill>
            </a:rPr>
            <a:t>Comprometimento Orçamentário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122722" y="2473472"/>
        <a:ext cx="2209191" cy="422629"/>
      </dsp:txXfrm>
    </dsp:sp>
    <dsp:sp modelId="{CF675ED7-FD7B-4A88-98CA-EC4FA5322EAD}">
      <dsp:nvSpPr>
        <dsp:cNvPr id="0" name=""/>
        <dsp:cNvSpPr/>
      </dsp:nvSpPr>
      <dsp:spPr>
        <a:xfrm>
          <a:off x="1994929" y="1383928"/>
          <a:ext cx="234031" cy="234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4BE5E-DB4D-4ADA-AE56-A1282675BF35}">
      <dsp:nvSpPr>
        <dsp:cNvPr id="0" name=""/>
        <dsp:cNvSpPr/>
      </dsp:nvSpPr>
      <dsp:spPr>
        <a:xfrm>
          <a:off x="1519956" y="1599955"/>
          <a:ext cx="1195054" cy="62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0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3F581E"/>
              </a:solidFill>
            </a:rPr>
            <a:t>Elevadas Taxas de  Violência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1519956" y="1599955"/>
        <a:ext cx="1195054" cy="620245"/>
      </dsp:txXfrm>
    </dsp:sp>
    <dsp:sp modelId="{AD5C9243-9E93-4AAD-8CA1-309EBE9AA214}">
      <dsp:nvSpPr>
        <dsp:cNvPr id="0" name=""/>
        <dsp:cNvSpPr/>
      </dsp:nvSpPr>
      <dsp:spPr>
        <a:xfrm>
          <a:off x="3291074" y="758246"/>
          <a:ext cx="323660" cy="323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6347D-B1ED-4F9C-90A8-87A7DE837568}">
      <dsp:nvSpPr>
        <dsp:cNvPr id="0" name=""/>
        <dsp:cNvSpPr/>
      </dsp:nvSpPr>
      <dsp:spPr>
        <a:xfrm>
          <a:off x="2728048" y="1167911"/>
          <a:ext cx="2147201" cy="73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3F581E"/>
              </a:solidFill>
            </a:rPr>
            <a:t>Necessidade de fortalecer e ampliar a Política Pública de Segurança Cidadã.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2728048" y="1167911"/>
        <a:ext cx="2147201" cy="732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3071E-1F3E-1444-B7BE-1C2CCC04FC84}">
      <dsp:nvSpPr>
        <dsp:cNvPr id="0" name=""/>
        <dsp:cNvSpPr/>
      </dsp:nvSpPr>
      <dsp:spPr>
        <a:xfrm>
          <a:off x="1836842" y="1930334"/>
          <a:ext cx="2245030" cy="2245030"/>
        </a:xfrm>
        <a:prstGeom prst="gear9">
          <a:avLst/>
        </a:prstGeom>
        <a:solidFill>
          <a:schemeClr val="accent3">
            <a:lumMod val="75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 Apoiar Reformas de Políticas</a:t>
          </a:r>
          <a:r>
            <a:rPr lang="en-US" sz="2100" b="1" kern="1200" dirty="0" smtClean="0"/>
            <a:t> </a:t>
          </a:r>
          <a:endParaRPr lang="en-US" sz="2100" b="1" kern="1200" dirty="0"/>
        </a:p>
      </dsp:txBody>
      <dsp:txXfrm>
        <a:off x="2288193" y="2456222"/>
        <a:ext cx="1342328" cy="1153991"/>
      </dsp:txXfrm>
    </dsp:sp>
    <dsp:sp modelId="{7471AE5A-0A44-EF4B-A547-D3EA96ED6089}">
      <dsp:nvSpPr>
        <dsp:cNvPr id="0" name=""/>
        <dsp:cNvSpPr/>
      </dsp:nvSpPr>
      <dsp:spPr>
        <a:xfrm>
          <a:off x="479799" y="1451935"/>
          <a:ext cx="1632749" cy="1632749"/>
        </a:xfrm>
        <a:prstGeom prst="gear6">
          <a:avLst/>
        </a:prstGeom>
        <a:solidFill>
          <a:schemeClr val="accent3">
            <a:lumMod val="75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BID</a:t>
          </a:r>
          <a:endParaRPr lang="en-US" sz="2200" b="1" kern="1200" dirty="0"/>
        </a:p>
      </dsp:txBody>
      <dsp:txXfrm>
        <a:off x="890848" y="1865469"/>
        <a:ext cx="810651" cy="805681"/>
      </dsp:txXfrm>
    </dsp:sp>
    <dsp:sp modelId="{A5CB33A0-146E-9F48-8CE4-DF039B3CA040}">
      <dsp:nvSpPr>
        <dsp:cNvPr id="0" name=""/>
        <dsp:cNvSpPr/>
      </dsp:nvSpPr>
      <dsp:spPr>
        <a:xfrm rot="20700000">
          <a:off x="1695254" y="203035"/>
          <a:ext cx="1599760" cy="1599760"/>
        </a:xfrm>
        <a:prstGeom prst="gear6">
          <a:avLst/>
        </a:prstGeom>
        <a:solidFill>
          <a:schemeClr val="accent3">
            <a:lumMod val="75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AM</a:t>
          </a:r>
          <a:endParaRPr lang="en-US" sz="2200" b="1" kern="1200" dirty="0"/>
        </a:p>
      </dsp:txBody>
      <dsp:txXfrm rot="-20700000">
        <a:off x="2046128" y="553910"/>
        <a:ext cx="898012" cy="898012"/>
      </dsp:txXfrm>
    </dsp:sp>
    <dsp:sp modelId="{DE04D1E2-0295-044B-91DC-C15FC17B20B8}">
      <dsp:nvSpPr>
        <dsp:cNvPr id="0" name=""/>
        <dsp:cNvSpPr/>
      </dsp:nvSpPr>
      <dsp:spPr>
        <a:xfrm>
          <a:off x="1808537" y="1322723"/>
          <a:ext cx="2873638" cy="2873638"/>
        </a:xfrm>
        <a:prstGeom prst="circularArrow">
          <a:avLst>
            <a:gd name="adj1" fmla="val 4687"/>
            <a:gd name="adj2" fmla="val 299029"/>
            <a:gd name="adj3" fmla="val 2513527"/>
            <a:gd name="adj4" fmla="val 15866972"/>
            <a:gd name="adj5" fmla="val 5469"/>
          </a:avLst>
        </a:prstGeom>
        <a:solidFill>
          <a:srgbClr val="00B05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75F22-8F2D-1F4B-A65F-B3C1E6E90B3F}">
      <dsp:nvSpPr>
        <dsp:cNvPr id="0" name=""/>
        <dsp:cNvSpPr/>
      </dsp:nvSpPr>
      <dsp:spPr>
        <a:xfrm>
          <a:off x="134858" y="1046734"/>
          <a:ext cx="2087878" cy="20878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5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FBE14-558E-1A4E-9AC5-1FFB9CF98B84}">
      <dsp:nvSpPr>
        <dsp:cNvPr id="0" name=""/>
        <dsp:cNvSpPr/>
      </dsp:nvSpPr>
      <dsp:spPr>
        <a:xfrm>
          <a:off x="1095301" y="-213844"/>
          <a:ext cx="2251152" cy="22511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B05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C9B29-F7E6-4667-93AE-4F0133CECAAF}">
      <dsp:nvSpPr>
        <dsp:cNvPr id="0" name=""/>
        <dsp:cNvSpPr/>
      </dsp:nvSpPr>
      <dsp:spPr>
        <a:xfrm>
          <a:off x="0" y="0"/>
          <a:ext cx="8650530" cy="69218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PROCONFIS/AM - Estrutura do Programa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20273" y="20273"/>
        <a:ext cx="8609984" cy="651638"/>
      </dsp:txXfrm>
    </dsp:sp>
    <dsp:sp modelId="{49C09B1E-4FB3-4032-860F-9360F42C0379}">
      <dsp:nvSpPr>
        <dsp:cNvPr id="0" name=""/>
        <dsp:cNvSpPr/>
      </dsp:nvSpPr>
      <dsp:spPr>
        <a:xfrm>
          <a:off x="865053" y="692184"/>
          <a:ext cx="787249" cy="680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097"/>
              </a:lnTo>
              <a:lnTo>
                <a:pt x="787249" y="6800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98FDC-4F37-4FD7-8D31-C1E012AB3E4E}">
      <dsp:nvSpPr>
        <dsp:cNvPr id="0" name=""/>
        <dsp:cNvSpPr/>
      </dsp:nvSpPr>
      <dsp:spPr>
        <a:xfrm>
          <a:off x="1652302" y="1018282"/>
          <a:ext cx="5595716" cy="707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3F581E"/>
              </a:solidFill>
            </a:rPr>
            <a:t>COMPONENTE I. ESTABILIDADE MACROECONÔMICA E SUSTENTABILIDADE FISCAL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1673039" y="1039019"/>
        <a:ext cx="5554242" cy="666523"/>
      </dsp:txXfrm>
    </dsp:sp>
    <dsp:sp modelId="{5514910C-F3ED-4D7E-80B4-2D5DC49A3F2B}">
      <dsp:nvSpPr>
        <dsp:cNvPr id="0" name=""/>
        <dsp:cNvSpPr/>
      </dsp:nvSpPr>
      <dsp:spPr>
        <a:xfrm>
          <a:off x="865053" y="692184"/>
          <a:ext cx="787249" cy="165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897"/>
              </a:lnTo>
              <a:lnTo>
                <a:pt x="787249" y="1656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BF6F2-7213-4F49-BC97-70F43235B103}">
      <dsp:nvSpPr>
        <dsp:cNvPr id="0" name=""/>
        <dsp:cNvSpPr/>
      </dsp:nvSpPr>
      <dsp:spPr>
        <a:xfrm>
          <a:off x="1652302" y="2024685"/>
          <a:ext cx="5641716" cy="648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3F581E"/>
              </a:solidFill>
            </a:rPr>
            <a:t>COMPONENTE II. GESTÃO DA RECEITA PÚBLICA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1671304" y="2043687"/>
        <a:ext cx="5603712" cy="610788"/>
      </dsp:txXfrm>
    </dsp:sp>
    <dsp:sp modelId="{562C9D2B-19CA-4CB2-A488-8B6A088D926F}">
      <dsp:nvSpPr>
        <dsp:cNvPr id="0" name=""/>
        <dsp:cNvSpPr/>
      </dsp:nvSpPr>
      <dsp:spPr>
        <a:xfrm>
          <a:off x="865053" y="692184"/>
          <a:ext cx="787249" cy="2696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442"/>
              </a:lnTo>
              <a:lnTo>
                <a:pt x="787249" y="2696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02D19-ADFB-4C7B-971C-8513841374BB}">
      <dsp:nvSpPr>
        <dsp:cNvPr id="0" name=""/>
        <dsp:cNvSpPr/>
      </dsp:nvSpPr>
      <dsp:spPr>
        <a:xfrm>
          <a:off x="1652302" y="3025816"/>
          <a:ext cx="5668287" cy="7256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3F581E"/>
              </a:solidFill>
            </a:rPr>
            <a:t>COMPONENTE III. GESTÃO FINANCEIRA DOS RECURSOS PÚBLICOS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1673555" y="3047069"/>
        <a:ext cx="5625781" cy="683113"/>
      </dsp:txXfrm>
    </dsp:sp>
    <dsp:sp modelId="{E6BE7A8C-55FF-4817-97A1-8929D60FA0BC}">
      <dsp:nvSpPr>
        <dsp:cNvPr id="0" name=""/>
        <dsp:cNvSpPr/>
      </dsp:nvSpPr>
      <dsp:spPr>
        <a:xfrm>
          <a:off x="865053" y="692184"/>
          <a:ext cx="787249" cy="372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349"/>
              </a:lnTo>
              <a:lnTo>
                <a:pt x="787249" y="372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BE539-27F5-4ED6-AFCC-D58C3EDED037}">
      <dsp:nvSpPr>
        <dsp:cNvPr id="0" name=""/>
        <dsp:cNvSpPr/>
      </dsp:nvSpPr>
      <dsp:spPr>
        <a:xfrm>
          <a:off x="1652302" y="4076808"/>
          <a:ext cx="5582951" cy="6834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3F581E"/>
              </a:solidFill>
            </a:rPr>
            <a:t>COMPONENTE IV. GESTÃO DOS GASTOS COM SEGURANÇA CIDADÃ </a:t>
          </a:r>
          <a:endParaRPr lang="pt-BR" sz="1800" kern="1200" dirty="0">
            <a:solidFill>
              <a:srgbClr val="3F581E"/>
            </a:solidFill>
          </a:endParaRPr>
        </a:p>
      </dsp:txBody>
      <dsp:txXfrm>
        <a:off x="1672320" y="4096826"/>
        <a:ext cx="5542915" cy="64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0.5631</cdr:x>
      <cdr:y>0.16071</cdr:y>
    </cdr:from>
    <cdr:to>
      <cdr:x>1</cdr:x>
      <cdr:y>0.21414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27962" y="648072"/>
          <a:ext cx="1883817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pt-BR" sz="800" b="1" dirty="0" smtClean="0">
              <a:latin typeface="+mj-lt"/>
            </a:rPr>
            <a:t>Unidade de Medida: Milhões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0.57996</cdr:x>
      <cdr:y>0.16448</cdr:y>
    </cdr:from>
    <cdr:to>
      <cdr:x>1</cdr:x>
      <cdr:y>0.21882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17136" y="652049"/>
          <a:ext cx="1750627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800" b="1" dirty="0" smtClean="0">
              <a:latin typeface="+mj-lt"/>
            </a:rPr>
            <a:t>Unidade de Medida: Milhões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0.54349</cdr:x>
      <cdr:y>0.15876</cdr:y>
    </cdr:from>
    <cdr:to>
      <cdr:x>0.96353</cdr:x>
      <cdr:y>0.21231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04257" y="638716"/>
          <a:ext cx="1780873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800" b="1" dirty="0" smtClean="0">
              <a:latin typeface="+mj-lt"/>
            </a:rPr>
            <a:t>Unidade de Medida: Milhões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0.55419</cdr:x>
      <cdr:y>0.15709</cdr:y>
    </cdr:from>
    <cdr:to>
      <cdr:x>0.97423</cdr:x>
      <cdr:y>0.21008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09749" y="638716"/>
          <a:ext cx="175062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800" b="1" dirty="0" smtClean="0">
              <a:latin typeface="+mj-lt"/>
            </a:rPr>
            <a:t>Unidade de Medida: Milhões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0.02379</cdr:y>
    </cdr:from>
    <cdr:to>
      <cdr:x>1</cdr:x>
      <cdr:y>0.86307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12146" r="2673" b="9359"/>
        <a:stretch xmlns:a="http://schemas.openxmlformats.org/drawingml/2006/main"/>
      </cdr:blipFill>
      <cdr:spPr bwMode="auto">
        <a:xfrm xmlns:a="http://schemas.openxmlformats.org/drawingml/2006/main">
          <a:off x="0" y="95915"/>
          <a:ext cx="4527804" cy="33843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</cdr:x>
      <cdr:y>0.90102</cdr:y>
    </cdr:from>
    <cdr:to>
      <cdr:x>1</cdr:x>
      <cdr:y>1</cdr:y>
    </cdr:to>
    <cdr:sp macro="" textlink="">
      <cdr:nvSpPr>
        <cdr:cNvPr id="3" name="CaixaDeTexto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4455652"/>
          <a:ext cx="8795377" cy="399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120966" tIns="60483" rIns="120966" bIns="60483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t-BR" sz="1800" b="1" dirty="0">
              <a:solidFill>
                <a:schemeClr val="accent3">
                  <a:lumMod val="50000"/>
                </a:schemeClr>
              </a:solidFill>
            </a:rPr>
            <a:t>http://transparencia.ssp.am.gov.br/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6C3DB54-9031-4245-AA80-13E0D4E00F8B}" type="datetimeFigureOut">
              <a:rPr lang="pt-BR"/>
              <a:pPr>
                <a:defRPr/>
              </a:pPr>
              <a:t>12/6/2015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7444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2" y="9377444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09E196-56CC-4045-B4B7-FE5E817D8C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725-F2D4-4318-8DC7-0924EF6E2FD5}" type="datetimeFigureOut">
              <a:rPr lang="pt-BR" smtClean="0"/>
              <a:pPr/>
              <a:t>12/6/2015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1" y="4690309"/>
            <a:ext cx="54870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7444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2" y="9377444"/>
            <a:ext cx="297254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AF8A-A260-4C2F-B31C-CD11334833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01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FONTES</a:t>
            </a:r>
          </a:p>
          <a:p>
            <a:pPr marL="0" indent="0">
              <a:buNone/>
            </a:pPr>
            <a:r>
              <a:rPr lang="pt-BR" baseline="0" dirty="0" smtClean="0"/>
              <a:t>I - www.ibge.gov.br/estadosat/perfil.php?sigla=am</a:t>
            </a:r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População</a:t>
            </a:r>
            <a:r>
              <a:rPr lang="pt-BR" baseline="0" dirty="0" smtClean="0"/>
              <a:t> total do estado, estimativa 2014;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Total de municípios do Estado;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PIB do Estado;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Renda per capita;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IDH do Estado;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População total do País;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Total dos municípios do País;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PIB do País;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Renda per capita do País;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IDH do País;</a:t>
            </a:r>
          </a:p>
          <a:p>
            <a:pPr marL="0" indent="0">
              <a:buNone/>
            </a:pPr>
            <a:endParaRPr lang="pt-BR" baseline="0" dirty="0" smtClean="0"/>
          </a:p>
          <a:p>
            <a:pPr marL="0" indent="0">
              <a:buNone/>
            </a:pP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- Câmbio -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Banco Central do Brasil: www4.bcb.gov.br/pec/taxas/port/ptaxnpesq.asp?id=txcotacao</a:t>
            </a:r>
          </a:p>
          <a:p>
            <a:pPr marL="0" indent="0">
              <a:buNone/>
            </a:pPr>
            <a:endParaRPr lang="pt-B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Obs.: em razão de inconsistências nos dados da renda per capita e do PIB 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Jeordane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 fazer uma pesquisa de validação dos dados de 2013 e confrontá-los com os dados de 2014 lançados nesse slide.</a:t>
            </a:r>
            <a:endParaRPr lang="pt-BR" baseline="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89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Indicadores criados no âmbito do</a:t>
            </a:r>
            <a:r>
              <a:rPr lang="pt-BR" baseline="0" dirty="0" smtClean="0"/>
              <a:t> PROCONFIS.</a:t>
            </a:r>
          </a:p>
          <a:p>
            <a:r>
              <a:rPr lang="pt-BR" baseline="0" dirty="0" smtClean="0"/>
              <a:t>(20) Visa monitorar a arrecadação de ICMS dos tributos relativos a apuração dos contribuintes que normalmente não são auditados. Este acompanhamento e feito pela Gerência de Inteligência Fiscal –GINT. O  período de alimentação do indicador será mensal. Foi solicitado a gerência que desenvolva um trabalho para disponibilizar os dados no Sistema Gestão Estratégica – SGE.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(21) O novo modelo de cobrança do ICMS,  que inscreve diretamente na Divida Ativa do Estado os débitos declarados e não pagos dentro do prazo legal. Esta medida visa induzir o recolhimento espontâneo de débitos tributários em razão do risco subjetivo percebido pelo contribuinte. Indicador será alimentado mensalmente pela GANS  e será disponibilizado no SGE.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(22)</a:t>
            </a:r>
            <a:r>
              <a:rPr lang="pt-BR" baseline="0" dirty="0" smtClean="0"/>
              <a:t> Visa reduzir os gastos com contratações de serviços, utilizando o novo modelo de contratações de serviços padronizados. </a:t>
            </a:r>
          </a:p>
          <a:p>
            <a:r>
              <a:rPr lang="pt-BR" baseline="0" dirty="0" smtClean="0"/>
              <a:t>A CCGOV alimentará mensalmente e disponibilizará no SGE.</a:t>
            </a:r>
          </a:p>
          <a:p>
            <a:endParaRPr lang="pt-BR" dirty="0" smtClean="0"/>
          </a:p>
          <a:p>
            <a:r>
              <a:rPr lang="pt-BR" dirty="0" smtClean="0"/>
              <a:t>(23)</a:t>
            </a:r>
            <a:r>
              <a:rPr lang="pt-BR" baseline="0" dirty="0" smtClean="0"/>
              <a:t>Visa informar o custo médio da unidade policial integrada. A SEARB/SSP informará mensalmente e disponibilizará  no SGE.</a:t>
            </a:r>
          </a:p>
          <a:p>
            <a:r>
              <a:rPr lang="pt-BR" baseline="0" dirty="0" smtClean="0"/>
              <a:t>Obs.: VERIFICAR A POSSIBILIDADE DE CRIAÇÃO DE CENTRO DE CUSTO NO AFI.</a:t>
            </a:r>
          </a:p>
          <a:p>
            <a:r>
              <a:rPr lang="pt-BR" baseline="0" dirty="0" smtClean="0"/>
              <a:t> 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(24) Contrato de gestão -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 a melhoria das ações gerenciais da Secretaria de Estado da Fazenda, bem como do gerenciamento da execução dos Projetos com metas que assegurem o cumprimento do objeto e a adequação ao Plano Estratégico da SEFAZ-2013-2014. O CEET fará o monitoramento.</a:t>
            </a: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Obs.: Este indicador não tem variação no tempo.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(25)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 indicar a quantidade de emitentes de Nota Fiscal de Consumidor Eletrônica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NFC-e, medida pela quantidade de inscrições estaduais habilitadas à sua emissão. Este indicador será alimentado pelo: http://sistemas.sefaz.am.gov.br/nfceweb/listaEmissoresNFCe.do?acao=listarEmissoresNFCehttp://sistemas.sefaz.am.gov.br/nfceweb/listaEmissoresNFCe.do?acao=listarEmissoresNFCe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(26) </a:t>
            </a:r>
            <a:r>
              <a:rPr lang="pt-BR" b="0" dirty="0" smtClean="0"/>
              <a:t>Visa o controle Fiscal, com maior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rapidez no acesso e tratamento das informações relevantes a respeito dos contribuintes e das operações por eles realizadas. A GINT alimentará este indicador mensalmente e disponibilizará no SGE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(27)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 ampliar o número de unidades de cargas lacradas com destino ao Estado de Roraima. A GVRM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alimentará este indicador mensalmente e disponibilizará no SGE.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FF0000"/>
                </a:solidFill>
              </a:rPr>
              <a:t>(28)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medida objetiva induzir o recolhimento espontâneo de débitos tributários, em razão do aumento do risco subjetivo percebido pelo contribuinte considerando a maior agilidade na cobrança desses débitos.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(29) Visa a criação de mecanismos de Cooperação entre os órgãos (SEFAZ, PGE e MPAM) envolvidos na apuração dos crimes contra a ordem tributária. Este indicador não varia.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(30) 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Procedimento de autorização de extinção de processos judiciais, por meio de Certidões de Dívida Ativa (CDA´S) prescritas. Será alimentada mensalmente pela PGE.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FF0000"/>
                </a:solidFill>
              </a:rPr>
              <a:t>( 31)</a:t>
            </a:r>
            <a:r>
              <a:rPr lang="pt-BR" baseline="0" dirty="0" smtClean="0">
                <a:solidFill>
                  <a:srgbClr val="FF0000"/>
                </a:solidFill>
              </a:rPr>
              <a:t> </a:t>
            </a:r>
            <a:r>
              <a:rPr lang="pt-B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sistema CEIPIM (Cadastro de Empresa do Polo Industrial de Manaus)</a:t>
            </a:r>
            <a:r>
              <a:rPr lang="pt-BR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visa o controle, por meio da prestação de </a:t>
            </a:r>
            <a:r>
              <a:rPr lang="pt-BR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informações mensais </a:t>
            </a:r>
            <a:r>
              <a:rPr lang="pt-B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de variáveis econômicas dos projetos detentores de incentivos fiscais, tais como número de emprego, montante de investimento, volume de produção, faturamento e recolhimento de tributos, permitindo estudos capazes de identificar quais os segmentos que devem ser reavaliados do ponto de vista do </a:t>
            </a:r>
            <a:r>
              <a:rPr lang="pt-BR" sz="1200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quantum</a:t>
            </a:r>
            <a:r>
              <a:rPr lang="pt-B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necessário para mantença do investimento no Amazonas, assim como a atração de novos empreendimentos.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SEPLAN fará o monitoramento.</a:t>
            </a:r>
            <a:endParaRPr lang="pt-BR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(32)– 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C80000"/>
                </a:solidFill>
              </a:rPr>
              <a:t>Revisar</a:t>
            </a:r>
            <a:r>
              <a:rPr lang="pt-BR" dirty="0" smtClean="0">
                <a:solidFill>
                  <a:srgbClr val="C80000"/>
                </a:solidFill>
              </a:rPr>
              <a:t> </a:t>
            </a:r>
          </a:p>
          <a:p>
            <a:r>
              <a:rPr lang="pt-BR" dirty="0" smtClean="0"/>
              <a:t>Refere-se a Fonte Orçamentaria de recursos exclusiva para o programa, alocada em ações</a:t>
            </a:r>
            <a:r>
              <a:rPr lang="pt-BR" baseline="0" dirty="0" smtClean="0"/>
              <a:t> de investimento previstas no Plano Plurianual.</a:t>
            </a:r>
          </a:p>
          <a:p>
            <a:r>
              <a:rPr lang="pt-BR" baseline="0" dirty="0" smtClean="0"/>
              <a:t>Responsável: SEO</a:t>
            </a:r>
          </a:p>
          <a:p>
            <a:r>
              <a:rPr lang="pt-BR" baseline="0" dirty="0" smtClean="0"/>
              <a:t>Periodicidade: Anual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Onde</a:t>
            </a:r>
            <a:r>
              <a:rPr lang="pt-BR" sz="1200" b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esta disponibilizado: LOA - Lei Orçamentaria Anual  </a:t>
            </a:r>
            <a:endParaRPr lang="pt-BR" sz="1200" b="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pt-BR" baseline="0" dirty="0" smtClean="0"/>
          </a:p>
          <a:p>
            <a:r>
              <a:rPr lang="pt-BR" baseline="0" dirty="0" smtClean="0"/>
              <a:t>(33) – Revisar </a:t>
            </a:r>
          </a:p>
          <a:p>
            <a:r>
              <a:rPr lang="pt-BR" baseline="0" dirty="0" smtClean="0"/>
              <a:t>Responsável: </a:t>
            </a:r>
            <a:r>
              <a:rPr lang="pt-BR" baseline="0" dirty="0" err="1" smtClean="0"/>
              <a:t>S.E.O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Periodicidade: Anual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Onde</a:t>
            </a:r>
            <a:r>
              <a:rPr lang="pt-BR" sz="1200" b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esta disponibilizado:?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(34)</a:t>
            </a:r>
            <a:r>
              <a:rPr lang="pt-BR" baseline="0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Cadastro Informativo dos Créditos não Quitados de Órgãos e Entidades Estaduais – CADIN ESTADUAL,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 criar um cadastro único, possibilitando à Administração acompanhar o beneficiário de crédito do setor público que se encontra na situação simultânea de favorecido e inadimplente. O órgão executor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será a SEFAZ/SER. Sistema ainda não implantado.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baseline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(35) Novo modelo de gestão de contas públicas, com mecanismos de pagamento eletrônico das faturas de energia elétrica pelas unidades gestoras, visa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melhoria no controle da execução orçamentária e financeira e maior efetividade no pagamento das faturas, minimizando e/ou eliminando o pagamento de encargos moratórios (juros, multas e correção monetária), e, consequentemente, melhoria na transparência para a sociedade.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monitoramento é feito via AFI,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responsável CCGOV.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 smtClean="0"/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(36) Novo modelo de contratação de serviços terceirizados e gestão de contratos, por meio de padronização de serviços,</a:t>
            </a:r>
            <a:r>
              <a:rPr lang="pt-BR" baseline="0" dirty="0" smtClean="0"/>
              <a:t> visa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ganhos financeiros não mensurados, redução gradativa e permanente nos desperdício oriundos de contratos indevidamente formalizados, tais como nos contratos de fornecimento de energia elétrica de média / alta tensão, ou a partir da definição de preços máximos referenciais. O monitoramento efetuado pela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CCGOV.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(37)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 mecanismo de pregões eletrônicos possibilitando a ampliação do número de itens homologados na modalidade de registro de preços com tempo médio de até 45 dias.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monitoramento efetuado pela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CCGOV, por meio de relatório gerado a partir do banco de dados do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e-compras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(39) NBCASP - Implementação das Normas Brasileiras de Contabilidade Aplicadas ao Setor Público no Estado do Amazonas, em especial a adoção do Plano de Contas Aplicado ao Setor Público – PCASP, o qual se encontra em desenvolvimento e adequação no Sistema de Administração Financeira Integrada – AFI.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Indicador de responsabilidade da SET/DECON.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 startAt="40"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Novo Módulo de Gestão do Patrimônio – AJURI, a ser implantado no âmbito dos órgãos do Poder Executivo Estadual, denominado AJURI patrimônio, que visa registrar todos os atos de aquisição, destinação, uso e alienação de bens patrimoniais,  coordenado pela SEAD.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none" dirty="0" smtClean="0"/>
              <a:t>(11) </a:t>
            </a:r>
            <a:r>
              <a:rPr lang="pt-BR" u="sng" dirty="0" smtClean="0"/>
              <a:t>FONTE</a:t>
            </a:r>
            <a:r>
              <a:rPr lang="pt-BR" u="sng" baseline="0" dirty="0" smtClean="0"/>
              <a:t> 1</a:t>
            </a:r>
            <a:r>
              <a:rPr lang="pt-BR" u="sng" dirty="0" smtClean="0"/>
              <a:t>:</a:t>
            </a:r>
          </a:p>
          <a:p>
            <a:r>
              <a:rPr lang="pt-BR" dirty="0" smtClean="0"/>
              <a:t>www.ibge.gov.br/estadosat/perfil.php?sigla=am</a:t>
            </a:r>
          </a:p>
          <a:p>
            <a:r>
              <a:rPr lang="pt-BR" dirty="0" smtClean="0"/>
              <a:t>Brasil:</a:t>
            </a:r>
            <a:r>
              <a:rPr lang="pt-BR" baseline="0" dirty="0" smtClean="0"/>
              <a:t> 8.515.767,05 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Amazonas:</a:t>
            </a:r>
            <a:r>
              <a:rPr lang="pt-BR" baseline="0" dirty="0" smtClean="0"/>
              <a:t> 1.559.149,89 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u="sng" dirty="0" smtClean="0"/>
              <a:t>FONTE</a:t>
            </a:r>
            <a:r>
              <a:rPr lang="pt-BR" u="sng" baseline="0" dirty="0" smtClean="0"/>
              <a:t> 2</a:t>
            </a:r>
            <a:r>
              <a:rPr lang="pt-BR" u="sng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www.brasilescola.com/geografia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França:551.500Km²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Espanha:504.782Km²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Suécia:449.964Km²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Grecia:131.990Km²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Soma:1.638.236Km²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Argentina: 2.766.889Km²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983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(40) 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 tem por finalidade possibilitar uma padronização das atividades dos órgãos e entidades da Administração Pública Direta e Indireta, acerca das parcerias público-privadas e dos requisitos necessários à sua implementação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coordenado pela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UGPEPPP /SEPLANCTI.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(41)   ?????????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(42) Áreas Integradas de Segurança Cidadã –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Manaus, Capital do Estado, existem 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(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seis)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divididas em 30 (trinta)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suas respectivas unidades policiais integradas, da PMAM e da PCAM, instaladas e em operação, totalizando 36 (trinta e seis) unidades.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ampliação das áreas integradas de segurança Cidadão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consistiu na instalação de 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(dezesseis) Municípios da Região Metropolitana de Manaus (RMM) e do Interior do Estado, Na RMM 1 (uma) Iranduba, 1 (uma) Itacoatiara, 1 (uma)  Manacapuru, 1 (uma) Presidente Figueiredo e  1 (uma) Rio Preto da Eva.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Interior 1 (uma) Boca do Acre, 1 (uma) Coari, 1 (uma) Eirunepé, 1 (uma) Humaitá, 1 (uma) Lábrea, 1 (uma) Manicoré, 1 (uma) Maués, 1 (uma) Parintins, 1 (uma) São Gabriel da Cachoeira, 1 (uma) Tabatinga e 1 (uma) Tefé.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de </a:t>
            </a:r>
            <a:r>
              <a:rPr lang="pt-BR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= 22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(43) </a:t>
            </a:r>
            <a:r>
              <a:rPr lang="pt-BR" sz="1200" b="0" i="0" baseline="0" dirty="0" smtClean="0">
                <a:solidFill>
                  <a:srgbClr val="3F581E"/>
                </a:solidFill>
                <a:effectLst/>
                <a:latin typeface="+mn-lt"/>
              </a:rPr>
              <a:t>Unidades de Planejamento, Monitoramento e Avaliação – UPMA, que tem por finalidade o planejamento, coordenação e monitoramento das ações da política de segurança cidadã. 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(44) Conselhos Interativos Comunitários de Segurança Pública (</a:t>
            </a:r>
            <a:r>
              <a:rPr lang="pt-BR" dirty="0" err="1" smtClean="0"/>
              <a:t>CONSEGs</a:t>
            </a:r>
            <a:r>
              <a:rPr lang="pt-BR" dirty="0" smtClean="0"/>
              <a:t>), implantados nos distritos integrados de Polícia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DIPs</a:t>
            </a:r>
            <a:r>
              <a:rPr lang="pt-BR" baseline="0" dirty="0" smtClean="0"/>
              <a:t>), têm como objetivo </a:t>
            </a:r>
            <a:r>
              <a:rPr lang="pt-BR" dirty="0" smtClean="0"/>
              <a:t>Integrar a comunidade com as autoridades policiais, com as ações que resultem na melhoria da qualidade de vida da população. Responsabilidade da SSP.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(45)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Relatório trimestral de avaliação emitido pela Comissão Integrada de Sistematização do Processo de Avaliação de Desempenho e Custo Operacional (CISPAD)</a:t>
            </a:r>
            <a:r>
              <a:rPr lang="pt-BR" sz="1200" b="0" i="0" baseline="0" dirty="0" smtClean="0">
                <a:solidFill>
                  <a:srgbClr val="3F581E"/>
                </a:solidFill>
                <a:effectLst/>
                <a:latin typeface="+mn-lt"/>
              </a:rPr>
              <a:t>, disponível no endereço eletrônico: </a:t>
            </a:r>
            <a:r>
              <a:rPr lang="pt-BR" sz="1200" b="1" dirty="0" smtClean="0">
                <a:solidFill>
                  <a:schemeClr val="accent3">
                    <a:lumMod val="50000"/>
                  </a:schemeClr>
                </a:solidFill>
              </a:rPr>
              <a:t>http://transparencia.ssp.am.gov.br\.</a:t>
            </a:r>
            <a:endParaRPr lang="pt-BR" sz="1200" dirty="0" smtClean="0">
              <a:solidFill>
                <a:srgbClr val="3F581E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Avaliação de Desempenho das Áreas Integradas de Segurança Cidadã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SISAD, consiste em uma ferramenta no âmbito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Secretaria de Estado de Segurança Pública – SSP, criada por meio da Portaria n°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024/2014-GS/ SSP, publicado no D.O.E. de 24.02.2014, e constituído de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criminalidade, de produtividade e de custos operacionais das Polícias Civil e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 do Estado. </a:t>
            </a:r>
          </a:p>
          <a:p>
            <a:pPr algn="jus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SISAD, foi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constituído com a finalidade de se avaliar o desempenho da gestão integrada das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AISCs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a melhoria da eficiência e da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efetividade da gestão dessas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áreas. Aferindo-se, para isso: a produção da atividade policial; os custos da atividade policial; os impactos na criminalidade. </a:t>
            </a:r>
          </a:p>
          <a:p>
            <a:pPr algn="just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(46) Indicadores de transparência, São 11 (onze), sendo</a:t>
            </a:r>
            <a:r>
              <a:rPr lang="pt-BR" baseline="0" dirty="0" smtClean="0"/>
              <a:t>:</a:t>
            </a:r>
            <a:r>
              <a:rPr lang="pt-BR" b="1" baseline="0" dirty="0" smtClean="0"/>
              <a:t> </a:t>
            </a:r>
            <a:r>
              <a:rPr lang="pt-BR" sz="1200" b="1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7 (sete) </a:t>
            </a:r>
            <a:r>
              <a:rPr lang="pt-BR" b="1" baseline="0" dirty="0" smtClean="0"/>
              <a:t>Indicadores</a:t>
            </a:r>
            <a:r>
              <a:rPr lang="pt-BR" baseline="0" dirty="0" smtClean="0"/>
              <a:t> </a:t>
            </a:r>
            <a:r>
              <a:rPr lang="pt-BR" sz="1200" b="1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de criminalidade </a:t>
            </a:r>
            <a:r>
              <a:rPr lang="pt-BR" sz="1200" b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(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de Estupros de Vulnerável, Número de Estupros, Número de Furtos, Número de Homicídios Consumados, Número de Homicídios Tentados, Número de Latrocínios, Número de Lesões Corporais, Número de Roubos); </a:t>
            </a:r>
            <a:r>
              <a:rPr lang="pt-BR" sz="1200" b="1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3 (três)  Indicadores de produção, (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de Armas Apreendidas, Quantidade de Entorpecentes Apreendidos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Quantidades de Veículos Apreendidos)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1(um)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b="1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ndicadores de custos </a:t>
            </a:r>
            <a:r>
              <a:rPr lang="pt-BR" sz="1200" b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(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Custeio)</a:t>
            </a:r>
            <a:r>
              <a:rPr lang="pt-BR" dirty="0" smtClean="0"/>
              <a:t>, dados divulgados no portal eletrônico </a:t>
            </a:r>
            <a:r>
              <a:rPr lang="pt-BR" sz="1200" b="0" i="0" baseline="0" dirty="0" smtClean="0">
                <a:solidFill>
                  <a:srgbClr val="3F581E"/>
                </a:solidFill>
                <a:effectLst/>
                <a:latin typeface="+mn-lt"/>
              </a:rPr>
              <a:t>e-Segurança Cidadã, site: </a:t>
            </a:r>
            <a:r>
              <a:rPr lang="pt-BR" sz="1200" b="1" dirty="0" smtClean="0">
                <a:solidFill>
                  <a:schemeClr val="accent3">
                    <a:lumMod val="50000"/>
                  </a:schemeClr>
                </a:solidFill>
              </a:rPr>
              <a:t>http://transparencia.ssp.am.gov.br.</a:t>
            </a:r>
            <a:endParaRPr lang="pt-BR" sz="1200" b="1" dirty="0" smtClean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90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90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90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90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90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63E016-15CA-472B-88EC-CB3A692C310E}" type="slidenum">
              <a:rPr lang="pt-BR" smtClean="0">
                <a:latin typeface="Calibri" pitchFamily="34" charset="0"/>
              </a:rPr>
              <a:pPr eaLnBrk="1" hangingPunct="1"/>
              <a:t>27</a:t>
            </a:fld>
            <a:endParaRPr 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4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(12)</a:t>
            </a:r>
            <a:r>
              <a:rPr lang="pt-BR" baseline="0" dirty="0" smtClean="0"/>
              <a:t> </a:t>
            </a:r>
            <a:r>
              <a:rPr lang="pt-BR" dirty="0" smtClean="0"/>
              <a:t>www.infoescola.com/ecologia/amazonia-legal</a:t>
            </a:r>
          </a:p>
          <a:p>
            <a:r>
              <a:rPr lang="pt-BR" dirty="0" smtClean="0"/>
              <a:t>Amazônia Legal </a:t>
            </a:r>
            <a:r>
              <a:rPr lang="pt-BR" baseline="0" dirty="0" smtClean="0"/>
              <a:t>- Lei n 1806/53.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5.217.423Km²</a:t>
            </a:r>
          </a:p>
          <a:p>
            <a:endParaRPr lang="pt-BR" dirty="0" smtClean="0"/>
          </a:p>
          <a:p>
            <a:r>
              <a:rPr lang="pt-BR" dirty="0" smtClean="0"/>
              <a:t>(13) http://www.amazonas.am.gov.br/o-amazonas/dados/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“...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Amazonas detém, ainda, 98% de sua cobertura florestal preservada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além de um dos maiores mananciais de água doce.” (nosso grifo)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49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sng" dirty="0" smtClean="0"/>
              <a:t>FONTES: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(15)</a:t>
            </a:r>
            <a:r>
              <a:rPr lang="pt-BR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 smtClean="0"/>
              <a:t>www.ibge.gov.br/estadosat/perfil.php?sigla=am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(16) O </a:t>
            </a:r>
            <a:r>
              <a:rPr lang="pt-BR" sz="1200" b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Jeordane</a:t>
            </a:r>
            <a:r>
              <a:rPr lang="pt-BR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fará a verificação e a inclusão da</a:t>
            </a:r>
            <a:r>
              <a:rPr lang="pt-BR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fonte desse item.</a:t>
            </a:r>
            <a:endParaRPr lang="pt-BR" sz="12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6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sng" dirty="0" smtClean="0"/>
              <a:t>FONTES: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(15)</a:t>
            </a:r>
            <a:r>
              <a:rPr lang="pt-BR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 smtClean="0"/>
              <a:t>www.ibge.gov.br/estadosat/perfil.php?sigla=am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(16) O </a:t>
            </a:r>
            <a:r>
              <a:rPr lang="pt-BR" sz="1200" b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Jeordane</a:t>
            </a:r>
            <a:r>
              <a:rPr lang="pt-BR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fará a verificação e a inclusão da</a:t>
            </a:r>
            <a:r>
              <a:rPr lang="pt-BR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fonte desse item.</a:t>
            </a:r>
            <a:endParaRPr lang="pt-BR" sz="12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6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0" kern="12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(17)</a:t>
            </a:r>
            <a:r>
              <a:rPr lang="pt-BR" sz="1400" b="0" kern="1200" baseline="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Esse slide é baseado em dados do programa e do contrato respectivo, portanto as informações são específicas e deverão ser coletadas nos respectivos projetos. </a:t>
            </a:r>
            <a:endParaRPr lang="pt-BR" sz="1400" b="0" kern="12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0" kern="12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0" kern="12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Objetivo: Apoiar a execução de um programa de reforma de políticas consistente com o fortalecimento da sustentabilidade fiscal e o aumento do nível e da qualidade do investimento, principalmente aquele destinado à área de segurança pública, para o desenvolvimento do Estado do Amazonas</a:t>
            </a:r>
            <a:endParaRPr lang="en-US" sz="1400" b="0" dirty="0" smtClean="0">
              <a:solidFill>
                <a:srgbClr val="008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72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(18) Dados coletados do documento denominado TERMOS FINANCEIROS</a:t>
            </a:r>
            <a:r>
              <a:rPr lang="pt-BR" baseline="0" dirty="0" smtClean="0"/>
              <a:t> DO CONTRATO, que faz parte da documentação de contratação do empréstimo, é uma informação gerida pela Gerencia da Dívida Pública – GDDP/DEDIV/SET. Esse documento encontra-se digitalizado em pasta correspondente ao programa do diretório de rede UCP. </a:t>
            </a:r>
          </a:p>
          <a:p>
            <a:r>
              <a:rPr lang="pt-BR" baseline="0" dirty="0" smtClean="0"/>
              <a:t>Esse dados também estão disponibilizados em inglês ou espanhol, no endereço eletrônico: www.iadb.org/es/proyectos/project-information-page,1303.html?id=BR-L1385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51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(19) Dados coletados do projeto de cada PROGRAMA.</a:t>
            </a:r>
            <a:r>
              <a:rPr lang="pt-BR" baseline="0" dirty="0" smtClean="0"/>
              <a:t> Neste caso específico essas informações podem ser coletadas dos projetos, matrizes ou do próprio contrato de empréstimo do PROCONFIS que encontram-se digitalizados em pasta correspondente ao programa do diretório de rede UCP. </a:t>
            </a:r>
          </a:p>
          <a:p>
            <a:r>
              <a:rPr lang="pt-BR" baseline="0" dirty="0" smtClean="0"/>
              <a:t>Os dados, em inglês ou espanhol, desse contrato também podem ser localizados no endereço eletrônico: http://www.iadb.org/es/proyectos/project-information-page,1303.html?id=BR-L1385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2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(19) Indicador que mede o nível de investimento público</a:t>
            </a:r>
            <a:r>
              <a:rPr lang="pt-BR" baseline="0" dirty="0" smtClean="0"/>
              <a:t> do Estado Amazonas , por meio da relação entre o valor total do Investimento registrado no Balanço Geral do Estado e o PIB estadual, será gerado, atualizado e disponibilizado pela SEPLANCTI no site do e-Siga: http://www2.e-siga.am.gov.br/portal/page/portal/esiga2009#_codOrgao=16000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AF8A-A260-4C2F-B31C-CD113348333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4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0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4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9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7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C3CC-FC4E-478E-9ED5-501CECAA5A94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12/6/2015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B319E0-343C-4C6A-A0CD-8277C5DDC905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20.jpeg"/><Relationship Id="rId5" Type="http://schemas.openxmlformats.org/officeDocument/2006/relationships/chart" Target="../charts/chart2.xml"/><Relationship Id="rId10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terceiriz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terceirizaç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2131687"/>
              </p:ext>
            </p:extLst>
          </p:nvPr>
        </p:nvGraphicFramePr>
        <p:xfrm>
          <a:off x="310430" y="187028"/>
          <a:ext cx="8654058" cy="476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90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endParaRPr lang="pt-BR" sz="2800" dirty="0" smtClean="0"/>
            </a:p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 - Gestão </a:t>
              </a:r>
              <a:r>
                <a:rPr lang="pt-BR" sz="2800" dirty="0"/>
                <a:t>da Receita Pública - Impacto</a:t>
              </a:r>
            </a:p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endParaRPr lang="pt-BR" sz="2800" dirty="0" smtClean="0"/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73168740"/>
              </p:ext>
            </p:extLst>
          </p:nvPr>
        </p:nvGraphicFramePr>
        <p:xfrm>
          <a:off x="986564" y="1059582"/>
          <a:ext cx="4593548" cy="393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49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 - Gestão </a:t>
              </a:r>
              <a:r>
                <a:rPr lang="pt-BR" sz="2800" dirty="0"/>
                <a:t>da Receita </a:t>
              </a:r>
              <a:r>
                <a:rPr lang="pt-BR" sz="2800" dirty="0" smtClean="0"/>
                <a:t>Pública</a:t>
              </a:r>
              <a:r>
                <a:rPr lang="pt-BR" sz="2800" dirty="0"/>
                <a:t> </a:t>
              </a:r>
              <a:r>
                <a:rPr lang="pt-BR" sz="2800" dirty="0" smtClean="0"/>
                <a:t>- Resultado</a:t>
              </a:r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29038559"/>
              </p:ext>
            </p:extLst>
          </p:nvPr>
        </p:nvGraphicFramePr>
        <p:xfrm>
          <a:off x="260219" y="987574"/>
          <a:ext cx="431177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53303110"/>
              </p:ext>
            </p:extLst>
          </p:nvPr>
        </p:nvGraphicFramePr>
        <p:xfrm>
          <a:off x="5004048" y="983597"/>
          <a:ext cx="3600400" cy="396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15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 - Gestão </a:t>
              </a:r>
              <a:r>
                <a:rPr lang="pt-BR" sz="2800" dirty="0"/>
                <a:t>da Receita </a:t>
              </a:r>
              <a:r>
                <a:rPr lang="pt-BR" sz="2800" dirty="0" smtClean="0"/>
                <a:t>Pública – Resultado</a:t>
              </a:r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956882"/>
              </p:ext>
            </p:extLst>
          </p:nvPr>
        </p:nvGraphicFramePr>
        <p:xfrm>
          <a:off x="4644007" y="996930"/>
          <a:ext cx="4239771" cy="40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748762820"/>
              </p:ext>
            </p:extLst>
          </p:nvPr>
        </p:nvGraphicFramePr>
        <p:xfrm>
          <a:off x="246027" y="996930"/>
          <a:ext cx="4167764" cy="406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11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 - Gestão </a:t>
              </a:r>
              <a:r>
                <a:rPr lang="pt-BR" sz="2800" dirty="0"/>
                <a:t>da Receita </a:t>
              </a:r>
              <a:r>
                <a:rPr lang="pt-BR" sz="2800" dirty="0" smtClean="0"/>
                <a:t>Pública – Produtos</a:t>
              </a:r>
            </a:p>
            <a:p>
              <a:pPr algn="ctr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COMPONENTE II</a:t>
              </a:r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560262817"/>
              </p:ext>
            </p:extLst>
          </p:nvPr>
        </p:nvGraphicFramePr>
        <p:xfrm>
          <a:off x="395536" y="120359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186570145"/>
              </p:ext>
            </p:extLst>
          </p:nvPr>
        </p:nvGraphicFramePr>
        <p:xfrm>
          <a:off x="4716016" y="1275606"/>
          <a:ext cx="41819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6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400" dirty="0" smtClean="0"/>
                <a:t> - Gestão </a:t>
              </a:r>
              <a:r>
                <a:rPr lang="pt-BR" sz="2400" dirty="0"/>
                <a:t>da Receita </a:t>
              </a:r>
              <a:r>
                <a:rPr lang="pt-BR" sz="2400" dirty="0" smtClean="0"/>
                <a:t>Pública - Produtos</a:t>
              </a:r>
            </a:p>
          </p:txBody>
        </p:sp>
      </p:grp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04503670"/>
              </p:ext>
            </p:extLst>
          </p:nvPr>
        </p:nvGraphicFramePr>
        <p:xfrm>
          <a:off x="260220" y="1059582"/>
          <a:ext cx="41677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47493192"/>
              </p:ext>
            </p:extLst>
          </p:nvPr>
        </p:nvGraphicFramePr>
        <p:xfrm>
          <a:off x="4788024" y="1203598"/>
          <a:ext cx="39604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09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400" dirty="0" smtClean="0"/>
                <a:t> - Gestão </a:t>
              </a:r>
              <a:r>
                <a:rPr lang="pt-BR" sz="2400" dirty="0"/>
                <a:t>da Receita </a:t>
              </a:r>
              <a:r>
                <a:rPr lang="pt-BR" sz="2400" dirty="0" smtClean="0"/>
                <a:t>Pública - Produtos</a:t>
              </a:r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13961102"/>
              </p:ext>
            </p:extLst>
          </p:nvPr>
        </p:nvGraphicFramePr>
        <p:xfrm>
          <a:off x="4716015" y="1012308"/>
          <a:ext cx="4167763" cy="38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401818128"/>
              </p:ext>
            </p:extLst>
          </p:nvPr>
        </p:nvGraphicFramePr>
        <p:xfrm>
          <a:off x="272027" y="1131590"/>
          <a:ext cx="4167763" cy="38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69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31834" y="106790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400" dirty="0" smtClean="0"/>
                <a:t> - Gestão </a:t>
              </a:r>
              <a:r>
                <a:rPr lang="pt-BR" sz="2400" dirty="0"/>
                <a:t>da Receita </a:t>
              </a:r>
              <a:r>
                <a:rPr lang="pt-BR" sz="2400" dirty="0" smtClean="0"/>
                <a:t>Pública - Produtos</a:t>
              </a:r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48403161"/>
              </p:ext>
            </p:extLst>
          </p:nvPr>
        </p:nvGraphicFramePr>
        <p:xfrm>
          <a:off x="246027" y="970886"/>
          <a:ext cx="4311779" cy="397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00263031"/>
              </p:ext>
            </p:extLst>
          </p:nvPr>
        </p:nvGraphicFramePr>
        <p:xfrm>
          <a:off x="4788024" y="970886"/>
          <a:ext cx="3960440" cy="404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89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endParaRPr lang="pt-BR" sz="2800" dirty="0" smtClean="0"/>
            </a:p>
            <a:p>
              <a:pPr algn="ctr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300" dirty="0" smtClean="0"/>
                <a:t>PROCONFIS/AM - Gestão </a:t>
              </a:r>
              <a:r>
                <a:rPr lang="pt-BR" sz="2300" dirty="0"/>
                <a:t>Financeira dos Recursos </a:t>
              </a:r>
              <a:r>
                <a:rPr lang="pt-BR" sz="2300" dirty="0" smtClean="0"/>
                <a:t>Públicos - Produtos     Componente </a:t>
              </a:r>
              <a:r>
                <a:rPr lang="pt-BR" sz="2300" dirty="0"/>
                <a:t>III</a:t>
              </a:r>
            </a:p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endParaRPr lang="pt-BR" sz="2400" dirty="0" smtClean="0"/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59474156"/>
              </p:ext>
            </p:extLst>
          </p:nvPr>
        </p:nvGraphicFramePr>
        <p:xfrm>
          <a:off x="246027" y="987574"/>
          <a:ext cx="4325972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145021450"/>
              </p:ext>
            </p:extLst>
          </p:nvPr>
        </p:nvGraphicFramePr>
        <p:xfrm>
          <a:off x="4716015" y="987574"/>
          <a:ext cx="4181957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300" smtClean="0"/>
                <a:t>PROCONFIS</a:t>
              </a:r>
              <a:r>
                <a:rPr lang="pt-BR" sz="2300" dirty="0" smtClean="0"/>
                <a:t>/AM - Gestão </a:t>
              </a:r>
              <a:r>
                <a:rPr lang="pt-BR" sz="2300" dirty="0"/>
                <a:t>Financeira dos Recursos </a:t>
              </a:r>
              <a:r>
                <a:rPr lang="pt-BR" sz="2300" dirty="0" smtClean="0"/>
                <a:t>Públicos - Produtos</a:t>
              </a:r>
              <a:endParaRPr lang="pt-BR" sz="2400" dirty="0" smtClean="0"/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915445072"/>
              </p:ext>
            </p:extLst>
          </p:nvPr>
        </p:nvGraphicFramePr>
        <p:xfrm>
          <a:off x="293628" y="987574"/>
          <a:ext cx="406234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353664541"/>
              </p:ext>
            </p:extLst>
          </p:nvPr>
        </p:nvGraphicFramePr>
        <p:xfrm>
          <a:off x="4571999" y="987574"/>
          <a:ext cx="431177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50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478"/>
            <a:ext cx="735272" cy="7200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7584" y="123478"/>
            <a:ext cx="830122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AMAZONAS</a:t>
            </a:r>
            <a:r>
              <a:rPr lang="pt-BR" sz="2400" b="1" dirty="0" smtClean="0"/>
              <a:t>					</a:t>
            </a:r>
            <a:r>
              <a:rPr lang="pt-BR" sz="3200" b="1" dirty="0" smtClean="0"/>
              <a:t>BRASIL</a:t>
            </a:r>
            <a:endParaRPr lang="pt-BR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772" y="771550"/>
            <a:ext cx="3703174" cy="436986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0126" y="1324868"/>
            <a:ext cx="2897635" cy="2823397"/>
            <a:chOff x="180689" y="1215944"/>
            <a:chExt cx="2897635" cy="28233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689" y="3326922"/>
              <a:ext cx="670097" cy="71241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83358" y="1215944"/>
              <a:ext cx="2894966" cy="2803917"/>
              <a:chOff x="370305" y="1347614"/>
              <a:chExt cx="2894966" cy="280391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l="-1" t="1" r="-8092" b="17506"/>
              <a:stretch/>
            </p:blipFill>
            <p:spPr>
              <a:xfrm>
                <a:off x="370305" y="1347614"/>
                <a:ext cx="1024707" cy="36004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605842" y="1386571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3,9 mi</a:t>
                </a:r>
                <a:endParaRPr lang="pt-BR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0305" y="1919773"/>
                <a:ext cx="1084337" cy="60271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605842" y="2139702"/>
                <a:ext cx="1659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62 municípios</a:t>
                </a:r>
                <a:endParaRPr lang="pt-BR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0305" y="2666504"/>
                <a:ext cx="670097" cy="71241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605842" y="2810520"/>
                <a:ext cx="13740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US$ 32,7 bi</a:t>
                </a:r>
                <a:endParaRPr lang="pt-BR" sz="2000" b="1" baseline="40000" dirty="0">
                  <a:latin typeface="+mj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5842" y="3633320"/>
                <a:ext cx="1435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US$ 8,4 mil </a:t>
                </a:r>
                <a:endParaRPr lang="pt-BR" sz="2000" b="1" dirty="0"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96386" y="3505200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 smtClean="0">
                    <a:latin typeface="+mj-lt"/>
                  </a:rPr>
                  <a:t>/</a:t>
                </a: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3515" y="3416044"/>
              <a:ext cx="471171" cy="594341"/>
            </a:xfrm>
            <a:prstGeom prst="rect">
              <a:avLst/>
            </a:prstGeom>
          </p:spPr>
        </p:pic>
      </p:grpSp>
      <p:pic>
        <p:nvPicPr>
          <p:cNvPr id="1026" name="Picture 2" descr="Resultado de imagem para IDH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8"/>
          <a:stretch/>
        </p:blipFill>
        <p:spPr bwMode="auto">
          <a:xfrm>
            <a:off x="383594" y="4299942"/>
            <a:ext cx="599298" cy="5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1"/>
          <p:cNvSpPr txBox="1"/>
          <p:nvPr/>
        </p:nvSpPr>
        <p:spPr>
          <a:xfrm>
            <a:off x="1547664" y="4443958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AM-2010: 0.674</a:t>
            </a:r>
            <a:endParaRPr lang="pt-BR" sz="2000" b="1" baseline="40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" name="Group 17"/>
          <p:cNvGrpSpPr/>
          <p:nvPr/>
        </p:nvGrpSpPr>
        <p:grpSpPr>
          <a:xfrm>
            <a:off x="5652120" y="1318022"/>
            <a:ext cx="3384376" cy="2823397"/>
            <a:chOff x="180689" y="1215944"/>
            <a:chExt cx="3384376" cy="2823397"/>
          </a:xfrm>
        </p:grpSpPr>
        <p:pic>
          <p:nvPicPr>
            <p:cNvPr id="41" name="Picture 3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689" y="3326922"/>
              <a:ext cx="670097" cy="712419"/>
            </a:xfrm>
            <a:prstGeom prst="rect">
              <a:avLst/>
            </a:prstGeom>
          </p:spPr>
        </p:pic>
        <p:grpSp>
          <p:nvGrpSpPr>
            <p:cNvPr id="42" name="Group 8"/>
            <p:cNvGrpSpPr/>
            <p:nvPr/>
          </p:nvGrpSpPr>
          <p:grpSpPr>
            <a:xfrm>
              <a:off x="183358" y="1215944"/>
              <a:ext cx="3381707" cy="2803917"/>
              <a:chOff x="370305" y="1347614"/>
              <a:chExt cx="3381707" cy="2803917"/>
            </a:xfrm>
          </p:grpSpPr>
          <p:pic>
            <p:nvPicPr>
              <p:cNvPr id="44" name="Picture 2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l="-1" t="1" r="-8092" b="17506"/>
              <a:stretch/>
            </p:blipFill>
            <p:spPr>
              <a:xfrm>
                <a:off x="370305" y="1347614"/>
                <a:ext cx="1024707" cy="360040"/>
              </a:xfrm>
              <a:prstGeom prst="rect">
                <a:avLst/>
              </a:prstGeom>
            </p:spPr>
          </p:pic>
          <p:sp>
            <p:nvSpPr>
              <p:cNvPr id="45" name="TextBox 3"/>
              <p:cNvSpPr txBox="1"/>
              <p:nvPr/>
            </p:nvSpPr>
            <p:spPr>
              <a:xfrm>
                <a:off x="1605842" y="1386571"/>
                <a:ext cx="960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201 mi </a:t>
                </a:r>
                <a:endParaRPr lang="pt-BR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46" name="Picture 4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0305" y="1919773"/>
                <a:ext cx="1084337" cy="602715"/>
              </a:xfrm>
              <a:prstGeom prst="rect">
                <a:avLst/>
              </a:prstGeom>
            </p:spPr>
          </p:pic>
          <p:sp>
            <p:nvSpPr>
              <p:cNvPr id="47" name="TextBox 7"/>
              <p:cNvSpPr txBox="1"/>
              <p:nvPr/>
            </p:nvSpPr>
            <p:spPr>
              <a:xfrm>
                <a:off x="1543567" y="2129224"/>
                <a:ext cx="19191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5570 municípios</a:t>
                </a:r>
                <a:endParaRPr lang="pt-BR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0305" y="2666504"/>
                <a:ext cx="670097" cy="712419"/>
              </a:xfrm>
              <a:prstGeom prst="rect">
                <a:avLst/>
              </a:prstGeom>
            </p:spPr>
          </p:pic>
          <p:sp>
            <p:nvSpPr>
              <p:cNvPr id="49" name="TextBox 11"/>
              <p:cNvSpPr txBox="1"/>
              <p:nvPr/>
            </p:nvSpPr>
            <p:spPr>
              <a:xfrm>
                <a:off x="1605842" y="2810520"/>
                <a:ext cx="1285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US$ 2,4 tri</a:t>
                </a:r>
                <a:endParaRPr lang="pt-BR" sz="2000" b="1" baseline="400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0" name="TextBox 13"/>
              <p:cNvSpPr txBox="1"/>
              <p:nvPr/>
            </p:nvSpPr>
            <p:spPr>
              <a:xfrm>
                <a:off x="1605841" y="3633320"/>
                <a:ext cx="21461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US$ 11,7 mil</a:t>
                </a:r>
                <a:endParaRPr lang="pt-BR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1" name="TextBox 6"/>
              <p:cNvSpPr txBox="1"/>
              <p:nvPr/>
            </p:nvSpPr>
            <p:spPr>
              <a:xfrm>
                <a:off x="896386" y="3505200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 smtClean="0">
                    <a:latin typeface="+mj-lt"/>
                  </a:rPr>
                  <a:t>/</a:t>
                </a:r>
              </a:p>
            </p:txBody>
          </p:sp>
        </p:grpSp>
        <p:pic>
          <p:nvPicPr>
            <p:cNvPr id="43" name="Picture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3515" y="3416044"/>
              <a:ext cx="471171" cy="594341"/>
            </a:xfrm>
            <a:prstGeom prst="rect">
              <a:avLst/>
            </a:prstGeom>
          </p:spPr>
        </p:pic>
      </p:grpSp>
      <p:pic>
        <p:nvPicPr>
          <p:cNvPr id="52" name="Picture 2" descr="Resultado de imagem para IDH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8"/>
          <a:stretch/>
        </p:blipFill>
        <p:spPr bwMode="auto">
          <a:xfrm>
            <a:off x="5725588" y="4293096"/>
            <a:ext cx="599298" cy="5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11"/>
          <p:cNvSpPr txBox="1"/>
          <p:nvPr/>
        </p:nvSpPr>
        <p:spPr>
          <a:xfrm>
            <a:off x="6540910" y="4387410"/>
            <a:ext cx="206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BR-2010: 0.715</a:t>
            </a:r>
            <a:endParaRPr lang="pt-BR" sz="2000" b="1" baseline="4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28051" y="4905499"/>
            <a:ext cx="2276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latin typeface="Arial" pitchFamily="34" charset="0"/>
                <a:cs typeface="Arial" pitchFamily="34" charset="0"/>
              </a:rPr>
              <a:t>Fonte: IBGE/BCB/SEFAZ, 2014  </a:t>
            </a:r>
          </a:p>
        </p:txBody>
      </p:sp>
    </p:spTree>
    <p:extLst>
      <p:ext uri="{BB962C8B-B14F-4D97-AF65-F5344CB8AC3E}">
        <p14:creationId xmlns:p14="http://schemas.microsoft.com/office/powerpoint/2010/main" val="14962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300" dirty="0" smtClean="0"/>
                <a:t>PROCONFIS/AM - </a:t>
              </a:r>
              <a:r>
                <a:rPr lang="pt-BR" sz="2300" dirty="0"/>
                <a:t>Gestão Financeira dos Recursos Públicos- </a:t>
              </a:r>
              <a:r>
                <a:rPr lang="pt-BR" sz="2300" dirty="0" smtClean="0"/>
                <a:t>Produtos</a:t>
              </a:r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28565247"/>
              </p:ext>
            </p:extLst>
          </p:nvPr>
        </p:nvGraphicFramePr>
        <p:xfrm>
          <a:off x="234738" y="987574"/>
          <a:ext cx="412123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040036097"/>
              </p:ext>
            </p:extLst>
          </p:nvPr>
        </p:nvGraphicFramePr>
        <p:xfrm>
          <a:off x="4571999" y="987574"/>
          <a:ext cx="43117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9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300" dirty="0" smtClean="0"/>
                <a:t>PROCONFIS/AM - </a:t>
              </a:r>
              <a:r>
                <a:rPr lang="pt-BR" sz="2300" dirty="0"/>
                <a:t>Gestão Financeira dos Recursos Públicos- </a:t>
              </a:r>
              <a:r>
                <a:rPr lang="pt-BR" sz="2300" dirty="0" smtClean="0"/>
                <a:t>Produtos</a:t>
              </a:r>
            </a:p>
          </p:txBody>
        </p:sp>
      </p:grp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72181964"/>
              </p:ext>
            </p:extLst>
          </p:nvPr>
        </p:nvGraphicFramePr>
        <p:xfrm>
          <a:off x="280181" y="987574"/>
          <a:ext cx="429181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03822053"/>
              </p:ext>
            </p:extLst>
          </p:nvPr>
        </p:nvGraphicFramePr>
        <p:xfrm>
          <a:off x="4788025" y="954199"/>
          <a:ext cx="4095754" cy="410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76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300" dirty="0" smtClean="0"/>
                <a:t>PROCONFIS/AM - </a:t>
              </a:r>
              <a:r>
                <a:rPr lang="pt-BR" sz="2300" dirty="0"/>
                <a:t>Gestão Financeira dos Recursos Públicos- Produtos</a:t>
              </a:r>
              <a:endParaRPr lang="pt-BR" sz="2400" dirty="0" smtClean="0"/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39096112"/>
              </p:ext>
            </p:extLst>
          </p:nvPr>
        </p:nvGraphicFramePr>
        <p:xfrm>
          <a:off x="260219" y="987574"/>
          <a:ext cx="431177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35809844"/>
              </p:ext>
            </p:extLst>
          </p:nvPr>
        </p:nvGraphicFramePr>
        <p:xfrm>
          <a:off x="4716015" y="987574"/>
          <a:ext cx="41677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12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000" dirty="0" smtClean="0"/>
                <a:t> – Gestão dos Gastos com Segurança Cidadã - </a:t>
              </a:r>
              <a:r>
                <a:rPr lang="pt-BR" sz="2000" dirty="0"/>
                <a:t>Produtos Componente </a:t>
              </a:r>
              <a:r>
                <a:rPr lang="pt-BR" sz="2000" dirty="0" smtClean="0"/>
                <a:t>IV</a:t>
              </a:r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66469270"/>
              </p:ext>
            </p:extLst>
          </p:nvPr>
        </p:nvGraphicFramePr>
        <p:xfrm>
          <a:off x="246026" y="987574"/>
          <a:ext cx="41819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903309376"/>
              </p:ext>
            </p:extLst>
          </p:nvPr>
        </p:nvGraphicFramePr>
        <p:xfrm>
          <a:off x="4571999" y="987574"/>
          <a:ext cx="43117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723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000" dirty="0" smtClean="0"/>
                <a:t> – Gestão dos Gastos com Segurança Cidadã - </a:t>
              </a:r>
              <a:r>
                <a:rPr lang="pt-BR" sz="2000" dirty="0"/>
                <a:t>Produtos</a:t>
              </a:r>
              <a:endParaRPr lang="pt-BR" sz="2000" dirty="0" smtClean="0"/>
            </a:p>
          </p:txBody>
        </p:sp>
      </p:grp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57464223"/>
              </p:ext>
            </p:extLst>
          </p:nvPr>
        </p:nvGraphicFramePr>
        <p:xfrm>
          <a:off x="4427983" y="1059582"/>
          <a:ext cx="445579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514700041"/>
              </p:ext>
            </p:extLst>
          </p:nvPr>
        </p:nvGraphicFramePr>
        <p:xfrm>
          <a:off x="260219" y="987574"/>
          <a:ext cx="431177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82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000" dirty="0" smtClean="0"/>
                <a:t> – Gestão dos Gastos com Segurança Cidadã - </a:t>
              </a:r>
              <a:r>
                <a:rPr lang="pt-BR" sz="2000" dirty="0"/>
                <a:t>Produtos</a:t>
              </a:r>
              <a:endParaRPr lang="pt-BR" sz="2000" dirty="0" smtClean="0"/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10035992"/>
              </p:ext>
            </p:extLst>
          </p:nvPr>
        </p:nvGraphicFramePr>
        <p:xfrm>
          <a:off x="260220" y="954199"/>
          <a:ext cx="4023324" cy="406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220072" y="1081635"/>
            <a:ext cx="2912244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pt-BR" sz="1600" dirty="0">
                <a:solidFill>
                  <a:srgbClr val="3F581E"/>
                </a:solidFill>
                <a:latin typeface="+mn-lt"/>
                <a:cs typeface="+mn-cs"/>
              </a:rPr>
              <a:t>Homicídios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em Manaus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305365"/>
              </p:ext>
            </p:extLst>
          </p:nvPr>
        </p:nvGraphicFramePr>
        <p:xfrm>
          <a:off x="4275267" y="1491630"/>
          <a:ext cx="460851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484879"/>
              </p:ext>
            </p:extLst>
          </p:nvPr>
        </p:nvGraphicFramePr>
        <p:xfrm>
          <a:off x="4412500" y="3507854"/>
          <a:ext cx="446449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11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46027" y="123478"/>
            <a:ext cx="8651945" cy="864096"/>
            <a:chOff x="0" y="219216"/>
            <a:chExt cx="8651945" cy="5040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219216"/>
              <a:ext cx="8651945" cy="4845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4193" y="233408"/>
              <a:ext cx="8623559" cy="489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dirty="0" smtClean="0"/>
                <a:t>PROCONFIS/AM</a:t>
              </a:r>
              <a:r>
                <a:rPr lang="pt-BR" sz="2000" dirty="0" smtClean="0"/>
                <a:t> – Gestão dos Gastos com Segurança Cidadã </a:t>
              </a:r>
            </a:p>
          </p:txBody>
        </p:sp>
      </p:grp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928509"/>
              </p:ext>
            </p:extLst>
          </p:nvPr>
        </p:nvGraphicFramePr>
        <p:xfrm>
          <a:off x="260220" y="987574"/>
          <a:ext cx="45278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734618" y="1323388"/>
            <a:ext cx="2589158" cy="3144477"/>
            <a:chOff x="5734618" y="1323388"/>
            <a:chExt cx="2589158" cy="3144477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0152" y="1323388"/>
              <a:ext cx="720080" cy="6979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3" name="TextBox 10"/>
            <p:cNvSpPr txBox="1"/>
            <p:nvPr/>
          </p:nvSpPr>
          <p:spPr>
            <a:xfrm>
              <a:off x="6924166" y="155646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atin typeface="+mj-lt"/>
                </a:rPr>
                <a:t>Indicadores</a:t>
              </a: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6948264" y="222632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atin typeface="+mj-lt"/>
                </a:rPr>
                <a:t>Custo</a:t>
              </a: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6955624" y="304619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atin typeface="+mj-lt"/>
                </a:rPr>
                <a:t>Notícia</a:t>
              </a:r>
            </a:p>
          </p:txBody>
        </p:sp>
        <p:pic>
          <p:nvPicPr>
            <p:cNvPr id="17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4618" y="2883769"/>
              <a:ext cx="925614" cy="72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8" name="Picture 1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17562" y="2091681"/>
              <a:ext cx="842670" cy="72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9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4618" y="3747865"/>
              <a:ext cx="802400" cy="72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0" name="TextBox 18"/>
            <p:cNvSpPr txBox="1"/>
            <p:nvPr/>
          </p:nvSpPr>
          <p:spPr>
            <a:xfrm>
              <a:off x="6948264" y="3858681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atin typeface="+mj-lt"/>
                </a:rPr>
                <a:t>Informação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2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s5_f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8647"/>
          <a:stretch>
            <a:fillRect/>
          </a:stretch>
        </p:blipFill>
        <p:spPr bwMode="auto">
          <a:xfrm>
            <a:off x="3573" y="591741"/>
            <a:ext cx="9136856" cy="41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3" descr="s5_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52815" b="20877"/>
          <a:stretch>
            <a:fillRect/>
          </a:stretch>
        </p:blipFill>
        <p:spPr bwMode="auto">
          <a:xfrm>
            <a:off x="-58316" y="1037286"/>
            <a:ext cx="2830116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88751" y="1372902"/>
            <a:ext cx="2611041" cy="648671"/>
          </a:xfrm>
          <a:prstGeom prst="rect">
            <a:avLst/>
          </a:prstGeom>
          <a:noFill/>
          <a:ln>
            <a:noFill/>
          </a:ln>
          <a:extLst/>
        </p:spPr>
        <p:txBody>
          <a:bodyPr lIns="47609" tIns="47609" rIns="47609" bIns="47609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16"/>
              </a:lnSpc>
              <a:defRPr/>
            </a:pPr>
            <a:r>
              <a:rPr lang="pt-BR" sz="2000" b="1" dirty="0" smtClean="0">
                <a:solidFill>
                  <a:srgbClr val="E88400"/>
                </a:solidFill>
              </a:rPr>
              <a:t> AM – 010</a:t>
            </a:r>
            <a:endParaRPr lang="pt-BR" sz="2400" b="1" dirty="0">
              <a:solidFill>
                <a:srgbClr val="E88400"/>
              </a:solidFill>
            </a:endParaRPr>
          </a:p>
          <a:p>
            <a:pPr eaLnBrk="1" hangingPunct="1">
              <a:lnSpc>
                <a:spcPts val="2116"/>
              </a:lnSpc>
              <a:defRPr/>
            </a:pPr>
            <a:r>
              <a:rPr lang="pt-BR" sz="2400" b="1" dirty="0">
                <a:solidFill>
                  <a:srgbClr val="E88400"/>
                </a:solidFill>
                <a:latin typeface="+mn-lt"/>
              </a:rPr>
              <a:t> </a:t>
            </a:r>
            <a:r>
              <a:rPr lang="pt-BR" sz="2000" dirty="0" smtClean="0">
                <a:solidFill>
                  <a:srgbClr val="FFFFFF"/>
                </a:solidFill>
                <a:latin typeface="+mn-lt"/>
              </a:rPr>
              <a:t>Duplicação de estrada  </a:t>
            </a:r>
          </a:p>
        </p:txBody>
      </p:sp>
      <p:pic>
        <p:nvPicPr>
          <p:cNvPr id="32" name="Imagem 31" descr="s5_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5" r="66911" b="41537"/>
          <a:stretch>
            <a:fillRect/>
          </a:stretch>
        </p:blipFill>
        <p:spPr bwMode="auto">
          <a:xfrm>
            <a:off x="6321029" y="1769269"/>
            <a:ext cx="2355428" cy="140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6403182" y="2209773"/>
            <a:ext cx="2199928" cy="5834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7609" tIns="47609" rIns="47609" bIns="47609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52"/>
              </a:lnSpc>
              <a:defRPr/>
            </a:pPr>
            <a:r>
              <a:rPr lang="pt-BR" sz="2000" b="1" dirty="0" smtClean="0">
                <a:solidFill>
                  <a:srgbClr val="E88400"/>
                </a:solidFill>
                <a:latin typeface="+mn-lt"/>
              </a:rPr>
              <a:t>Micro Crédito </a:t>
            </a:r>
            <a:endParaRPr lang="pt-BR" sz="2000" b="1" dirty="0">
              <a:solidFill>
                <a:srgbClr val="E88400"/>
              </a:solidFill>
              <a:latin typeface="+mn-lt"/>
            </a:endParaRPr>
          </a:p>
          <a:p>
            <a:pPr eaLnBrk="1" hangingPunct="1">
              <a:lnSpc>
                <a:spcPts val="1852"/>
              </a:lnSpc>
              <a:defRPr/>
            </a:pPr>
            <a:r>
              <a:rPr lang="pt-BR" sz="2000" dirty="0" smtClean="0">
                <a:solidFill>
                  <a:srgbClr val="FFFFFF"/>
                </a:solidFill>
                <a:latin typeface="+mn-lt"/>
              </a:rPr>
              <a:t>Banco do povo</a:t>
            </a:r>
            <a:endParaRPr lang="pt-BR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Imagem 21" descr="s5_fe_V2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0" t="53757" r="43661" b="20888"/>
          <a:stretch>
            <a:fillRect/>
          </a:stretch>
        </p:blipFill>
        <p:spPr bwMode="auto">
          <a:xfrm>
            <a:off x="3751660" y="2764632"/>
            <a:ext cx="1400175" cy="13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 descr="s5_fe_V2_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4" t="14313" r="32033" b="17104"/>
          <a:stretch>
            <a:fillRect/>
          </a:stretch>
        </p:blipFill>
        <p:spPr bwMode="auto">
          <a:xfrm>
            <a:off x="2847999" y="736997"/>
            <a:ext cx="338018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3098006" y="3117056"/>
            <a:ext cx="1020366" cy="3345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700" b="1">
                <a:solidFill>
                  <a:srgbClr val="005029"/>
                </a:solidFill>
                <a:latin typeface="Arial Narrow" pitchFamily="34" charset="0"/>
              </a:rPr>
              <a:t>PASSADO</a:t>
            </a: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4880373" y="2706291"/>
            <a:ext cx="1112044" cy="333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700" b="1" dirty="0">
                <a:solidFill>
                  <a:srgbClr val="005029"/>
                </a:solidFill>
                <a:latin typeface="Arial Narrow" pitchFamily="34" charset="0"/>
              </a:rPr>
              <a:t>PRESENTE</a:t>
            </a: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051572" y="1166813"/>
            <a:ext cx="1066800" cy="53101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249"/>
              </a:lnSpc>
              <a:defRPr/>
            </a:pPr>
            <a:r>
              <a:rPr lang="pt-BR" sz="2100" b="1" dirty="0">
                <a:solidFill>
                  <a:srgbClr val="005029"/>
                </a:solidFill>
                <a:latin typeface="Arial Narrow" pitchFamily="34" charset="0"/>
              </a:rPr>
              <a:t>FUTURO</a:t>
            </a:r>
          </a:p>
          <a:p>
            <a:pPr eaLnBrk="1" hangingPunct="1">
              <a:lnSpc>
                <a:spcPts val="1322"/>
              </a:lnSpc>
              <a:defRPr/>
            </a:pPr>
            <a:r>
              <a:rPr lang="pt-BR" sz="1100" b="1" dirty="0">
                <a:solidFill>
                  <a:srgbClr val="005029"/>
                </a:solidFill>
                <a:latin typeface="Arial Narrow" pitchFamily="34" charset="0"/>
              </a:rPr>
              <a:t>PRÓXIMO</a:t>
            </a:r>
            <a:r>
              <a:rPr lang="pt-BR" sz="1100" b="1" dirty="0" smtClean="0">
                <a:solidFill>
                  <a:srgbClr val="005029"/>
                </a:solidFill>
                <a:latin typeface="Arial Narrow" pitchFamily="34" charset="0"/>
              </a:rPr>
              <a:t>...</a:t>
            </a:r>
            <a:endParaRPr lang="pt-BR" sz="1100" b="1" dirty="0">
              <a:solidFill>
                <a:srgbClr val="005029"/>
              </a:solidFill>
              <a:latin typeface="Arial Narrow" pitchFamily="34" charset="0"/>
            </a:endParaRPr>
          </a:p>
        </p:txBody>
      </p:sp>
      <p:pic>
        <p:nvPicPr>
          <p:cNvPr id="17" name="Imagem 16" descr="s5_fe_V2_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9722" r="47887" b="19948"/>
          <a:stretch>
            <a:fillRect/>
          </a:stretch>
        </p:blipFill>
        <p:spPr bwMode="auto">
          <a:xfrm>
            <a:off x="4233863" y="3586163"/>
            <a:ext cx="53101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 descr="s5_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5" r="66911" b="41537"/>
          <a:stretch>
            <a:fillRect/>
          </a:stretch>
        </p:blipFill>
        <p:spPr bwMode="auto">
          <a:xfrm>
            <a:off x="6403181" y="3112691"/>
            <a:ext cx="2737248" cy="140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6555581" y="3594653"/>
            <a:ext cx="2584848" cy="5834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7609" tIns="47609" rIns="47609" bIns="47609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52"/>
              </a:lnSpc>
              <a:defRPr/>
            </a:pPr>
            <a:r>
              <a:rPr lang="pt-BR" sz="2000" b="1" dirty="0" smtClean="0">
                <a:solidFill>
                  <a:srgbClr val="E88400"/>
                </a:solidFill>
                <a:latin typeface="+mn-lt"/>
              </a:rPr>
              <a:t>Piscicultura</a:t>
            </a:r>
            <a:endParaRPr lang="pt-BR" sz="2000" b="1" dirty="0">
              <a:solidFill>
                <a:srgbClr val="E88400"/>
              </a:solidFill>
              <a:latin typeface="+mn-lt"/>
            </a:endParaRPr>
          </a:p>
          <a:p>
            <a:pPr eaLnBrk="1" hangingPunct="1">
              <a:lnSpc>
                <a:spcPts val="1852"/>
              </a:lnSpc>
              <a:defRPr/>
            </a:pPr>
            <a:r>
              <a:rPr lang="pt-BR" sz="2000" dirty="0" smtClean="0">
                <a:solidFill>
                  <a:srgbClr val="FFFFFF"/>
                </a:solidFill>
                <a:latin typeface="+mn-lt"/>
              </a:rPr>
              <a:t>Fomento da atividade</a:t>
            </a:r>
            <a:endParaRPr lang="pt-BR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" name="Imagem 19" descr="s5_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5" r="66911" b="41537"/>
          <a:stretch>
            <a:fillRect/>
          </a:stretch>
        </p:blipFill>
        <p:spPr bwMode="auto">
          <a:xfrm>
            <a:off x="5580112" y="699542"/>
            <a:ext cx="3240360" cy="140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5732512" y="1059676"/>
            <a:ext cx="2943945" cy="8271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7609" tIns="47609" rIns="47609" bIns="47609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52"/>
              </a:lnSpc>
              <a:defRPr/>
            </a:pPr>
            <a:r>
              <a:rPr lang="pt-BR" sz="2000" b="1" dirty="0" smtClean="0">
                <a:solidFill>
                  <a:srgbClr val="E88400"/>
                </a:solidFill>
                <a:latin typeface="+mn-lt"/>
              </a:rPr>
              <a:t>Desenvolvimento </a:t>
            </a:r>
            <a:r>
              <a:rPr lang="pt-BR" sz="2000" b="1" dirty="0">
                <a:solidFill>
                  <a:srgbClr val="E88400"/>
                </a:solidFill>
                <a:latin typeface="+mn-lt"/>
              </a:rPr>
              <a:t>U</a:t>
            </a:r>
            <a:r>
              <a:rPr lang="pt-BR" sz="2000" b="1" dirty="0" smtClean="0">
                <a:solidFill>
                  <a:srgbClr val="E88400"/>
                </a:solidFill>
                <a:latin typeface="+mn-lt"/>
              </a:rPr>
              <a:t>rbano</a:t>
            </a:r>
            <a:endParaRPr lang="pt-BR" sz="2000" b="1" dirty="0">
              <a:solidFill>
                <a:srgbClr val="E88400"/>
              </a:solidFill>
              <a:latin typeface="+mn-lt"/>
            </a:endParaRPr>
          </a:p>
          <a:p>
            <a:pPr eaLnBrk="1" hangingPunct="1">
              <a:lnSpc>
                <a:spcPts val="1852"/>
              </a:lnSpc>
              <a:defRPr/>
            </a:pPr>
            <a:r>
              <a:rPr lang="pt-BR" sz="2000" dirty="0" smtClean="0">
                <a:solidFill>
                  <a:srgbClr val="FFFFFF"/>
                </a:solidFill>
                <a:latin typeface="+mn-lt"/>
              </a:rPr>
              <a:t>Anéis viários  (desapropriações)</a:t>
            </a:r>
            <a:endParaRPr lang="pt-BR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9" name="Imagem 28" descr="s5_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52815" b="20877"/>
          <a:stretch>
            <a:fillRect/>
          </a:stretch>
        </p:blipFill>
        <p:spPr bwMode="auto">
          <a:xfrm>
            <a:off x="35496" y="2211710"/>
            <a:ext cx="3064023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164084" y="2554283"/>
            <a:ext cx="2765277" cy="6347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7609" tIns="47609" rIns="47609" bIns="47609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16"/>
              </a:lnSpc>
              <a:defRPr/>
            </a:pPr>
            <a:r>
              <a:rPr lang="pt-BR" sz="2000" b="1" dirty="0" smtClean="0">
                <a:solidFill>
                  <a:srgbClr val="E88400"/>
                </a:solidFill>
              </a:rPr>
              <a:t> Cidade Universitária</a:t>
            </a:r>
            <a:endParaRPr lang="pt-BR" sz="2400" b="1" dirty="0">
              <a:solidFill>
                <a:srgbClr val="E88400"/>
              </a:solidFill>
            </a:endParaRPr>
          </a:p>
          <a:p>
            <a:pPr eaLnBrk="1" hangingPunct="1">
              <a:lnSpc>
                <a:spcPts val="2116"/>
              </a:lnSpc>
              <a:defRPr/>
            </a:pPr>
            <a:r>
              <a:rPr lang="pt-BR" sz="2400" b="1" dirty="0">
                <a:solidFill>
                  <a:srgbClr val="E88400"/>
                </a:solidFill>
                <a:latin typeface="+mn-lt"/>
              </a:rPr>
              <a:t> </a:t>
            </a:r>
            <a:r>
              <a:rPr lang="pt-BR" sz="2000" dirty="0" smtClean="0">
                <a:solidFill>
                  <a:srgbClr val="FFFFFF"/>
                </a:solidFill>
                <a:latin typeface="+mn-lt"/>
              </a:rPr>
              <a:t>Infraestrutura  </a:t>
            </a:r>
          </a:p>
        </p:txBody>
      </p:sp>
      <p:pic>
        <p:nvPicPr>
          <p:cNvPr id="35" name="Imagem 34" descr="s5_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52815" b="20877"/>
          <a:stretch>
            <a:fillRect/>
          </a:stretch>
        </p:blipFill>
        <p:spPr bwMode="auto">
          <a:xfrm>
            <a:off x="179512" y="3435846"/>
            <a:ext cx="2830116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308099" y="3771462"/>
            <a:ext cx="2611041" cy="648671"/>
          </a:xfrm>
          <a:prstGeom prst="rect">
            <a:avLst/>
          </a:prstGeom>
          <a:noFill/>
          <a:ln>
            <a:noFill/>
          </a:ln>
          <a:extLst/>
        </p:spPr>
        <p:txBody>
          <a:bodyPr lIns="47609" tIns="47609" rIns="47609" bIns="47609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16"/>
              </a:lnSpc>
              <a:defRPr/>
            </a:pPr>
            <a:r>
              <a:rPr lang="pt-BR" sz="2000" b="1" dirty="0" smtClean="0">
                <a:solidFill>
                  <a:srgbClr val="E88400"/>
                </a:solidFill>
              </a:rPr>
              <a:t> Programa Social</a:t>
            </a:r>
            <a:endParaRPr lang="pt-BR" sz="2400" b="1" dirty="0">
              <a:solidFill>
                <a:srgbClr val="E88400"/>
              </a:solidFill>
            </a:endParaRPr>
          </a:p>
          <a:p>
            <a:pPr eaLnBrk="1" hangingPunct="1">
              <a:lnSpc>
                <a:spcPts val="2116"/>
              </a:lnSpc>
              <a:defRPr/>
            </a:pPr>
            <a:r>
              <a:rPr lang="pt-BR" sz="2400" b="1" dirty="0">
                <a:solidFill>
                  <a:srgbClr val="E88400"/>
                </a:solidFill>
                <a:latin typeface="+mn-lt"/>
              </a:rPr>
              <a:t> </a:t>
            </a:r>
            <a:r>
              <a:rPr lang="pt-BR" sz="2000" dirty="0" smtClean="0">
                <a:solidFill>
                  <a:srgbClr val="FFFFFF"/>
                </a:solidFill>
                <a:latin typeface="+mn-lt"/>
              </a:rPr>
              <a:t>Todos pela vida 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70273" y="25854"/>
            <a:ext cx="8894215" cy="830991"/>
            <a:chOff x="24369" y="184569"/>
            <a:chExt cx="8712536" cy="807633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58054" y="184569"/>
              <a:ext cx="8678851" cy="68778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tângulo 37"/>
            <p:cNvSpPr/>
            <p:nvPr/>
          </p:nvSpPr>
          <p:spPr>
            <a:xfrm>
              <a:off x="24369" y="208938"/>
              <a:ext cx="8712536" cy="78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535" tIns="59690" rIns="89535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3200" dirty="0" smtClean="0"/>
                <a:t>PROJETOS</a:t>
              </a:r>
              <a:r>
                <a:rPr lang="pt-BR" sz="3600" dirty="0" smtClean="0"/>
                <a:t> </a:t>
              </a:r>
              <a:r>
                <a:rPr lang="pt-BR" sz="3200" dirty="0" smtClean="0"/>
                <a:t>PRIORITÁRIOS</a:t>
              </a:r>
              <a:endParaRPr lang="pt-BR" sz="32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099519" y="4552157"/>
            <a:ext cx="4928865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49"/>
              </a:lnSpc>
              <a:defRPr/>
            </a:pPr>
            <a:r>
              <a:rPr lang="pt-BR" b="1" dirty="0">
                <a:solidFill>
                  <a:srgbClr val="005029"/>
                </a:solidFill>
                <a:latin typeface="Arial Narrow" pitchFamily="34" charset="0"/>
              </a:rPr>
              <a:t>Para aportar os projetos prioritários também será necessário avançar nos marcos regulatórios... </a:t>
            </a:r>
          </a:p>
        </p:txBody>
      </p:sp>
    </p:spTree>
    <p:extLst>
      <p:ext uri="{BB962C8B-B14F-4D97-AF65-F5344CB8AC3E}">
        <p14:creationId xmlns:p14="http://schemas.microsoft.com/office/powerpoint/2010/main" val="28134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5" grpId="0"/>
      <p:bldP spid="19" grpId="0"/>
      <p:bldP spid="24" grpId="0"/>
      <p:bldP spid="31" grpId="0"/>
      <p:bldP spid="3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8208912" cy="454431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539552" y="4011910"/>
            <a:ext cx="82089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474"/>
            <a:ext cx="735272" cy="7200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99592" y="123478"/>
            <a:ext cx="813690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AMAZONAS</a:t>
            </a:r>
            <a:endParaRPr lang="pt-BR" sz="32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9592" y="278238"/>
            <a:ext cx="7070085" cy="4687153"/>
            <a:chOff x="4126932" y="801202"/>
            <a:chExt cx="4381228" cy="2850668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3732386226"/>
                </p:ext>
              </p:extLst>
            </p:nvPr>
          </p:nvGraphicFramePr>
          <p:xfrm>
            <a:off x="4126932" y="989895"/>
            <a:ext cx="2223083" cy="1382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4159969" y="1693403"/>
              <a:ext cx="847027" cy="205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latin typeface="+mj-lt"/>
                </a:rPr>
                <a:t>Brasil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8104" y="801202"/>
              <a:ext cx="1608522" cy="205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1"/>
                  </a:solidFill>
                  <a:latin typeface="+mj-lt"/>
                </a:rPr>
                <a:t>O Maior Estado Brasileiro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9288" y="3003798"/>
              <a:ext cx="719999" cy="504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508104" y="3005539"/>
              <a:ext cx="377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+mj-lt"/>
                </a:rPr>
                <a:t>+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3009" y="3003798"/>
              <a:ext cx="719999" cy="504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88224" y="3003798"/>
              <a:ext cx="377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+mj-lt"/>
                </a:rPr>
                <a:t>+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5851" y="3003799"/>
              <a:ext cx="719999" cy="504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740352" y="3003798"/>
              <a:ext cx="377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+mj-lt"/>
                </a:rPr>
                <a:t>+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88161" y="3003797"/>
              <a:ext cx="719999" cy="504278"/>
            </a:xfrm>
            <a:prstGeom prst="rect">
              <a:avLst/>
            </a:prstGeom>
          </p:spPr>
        </p:pic>
      </p:grpSp>
      <p:sp>
        <p:nvSpPr>
          <p:cNvPr id="3" name="Retângulo 2"/>
          <p:cNvSpPr/>
          <p:nvPr/>
        </p:nvSpPr>
        <p:spPr>
          <a:xfrm>
            <a:off x="107504" y="2571750"/>
            <a:ext cx="880398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rgbClr val="3F581E"/>
                </a:solidFill>
                <a:latin typeface="+mn-lt"/>
              </a:rPr>
              <a:t>No continente Sul-americano</a:t>
            </a:r>
            <a:r>
              <a:rPr lang="pt-BR" sz="1900" b="1" dirty="0">
                <a:solidFill>
                  <a:srgbClr val="3F581E"/>
                </a:solidFill>
                <a:latin typeface="+mn-lt"/>
              </a:rPr>
              <a:t> o</a:t>
            </a:r>
            <a:r>
              <a:rPr lang="pt-BR" sz="1900" b="1" dirty="0" smtClean="0">
                <a:solidFill>
                  <a:srgbClr val="3F581E"/>
                </a:solidFill>
                <a:latin typeface="+mn-lt"/>
              </a:rPr>
              <a:t> Estado </a:t>
            </a:r>
            <a:r>
              <a:rPr lang="pt-BR" sz="1900" b="1" dirty="0">
                <a:solidFill>
                  <a:srgbClr val="3F581E"/>
                </a:solidFill>
                <a:latin typeface="+mn-lt"/>
              </a:rPr>
              <a:t>do </a:t>
            </a:r>
            <a:r>
              <a:rPr lang="pt-BR" sz="1900" b="1" dirty="0" smtClean="0">
                <a:solidFill>
                  <a:srgbClr val="3F581E"/>
                </a:solidFill>
                <a:latin typeface="+mn-lt"/>
              </a:rPr>
              <a:t>Amazonas só </a:t>
            </a:r>
            <a:r>
              <a:rPr lang="pt-BR" sz="1900" b="1" dirty="0">
                <a:solidFill>
                  <a:srgbClr val="3F581E"/>
                </a:solidFill>
                <a:latin typeface="+mn-lt"/>
              </a:rPr>
              <a:t>é menor que a </a:t>
            </a:r>
            <a:r>
              <a:rPr lang="pt-BR" sz="1900" b="1" dirty="0" smtClean="0">
                <a:solidFill>
                  <a:srgbClr val="3F581E"/>
                </a:solidFill>
                <a:latin typeface="+mn-lt"/>
              </a:rPr>
              <a:t>Argentina.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b="1" dirty="0" smtClean="0">
                <a:solidFill>
                  <a:srgbClr val="3F581E"/>
                </a:solidFill>
                <a:latin typeface="+mn-lt"/>
              </a:rPr>
              <a:t>Em relação a Europa a área do Estado equivale a soma de vários países como: </a:t>
            </a:r>
            <a:endParaRPr lang="pt-BR" sz="1900" b="1" dirty="0">
              <a:solidFill>
                <a:srgbClr val="3F581E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21552" y="2003376"/>
            <a:ext cx="1311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8.516 mi Km²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60434" y="1137485"/>
            <a:ext cx="1311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1.560 mi Km²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3128420" y="843907"/>
            <a:ext cx="136686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Amazonas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28051" y="4905499"/>
            <a:ext cx="2276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latin typeface="Arial" pitchFamily="34" charset="0"/>
                <a:cs typeface="Arial" pitchFamily="34" charset="0"/>
              </a:rPr>
              <a:t>Fonte: IBGE, 2014  </a:t>
            </a:r>
          </a:p>
        </p:txBody>
      </p:sp>
    </p:spTree>
    <p:extLst>
      <p:ext uri="{BB962C8B-B14F-4D97-AF65-F5344CB8AC3E}">
        <p14:creationId xmlns:p14="http://schemas.microsoft.com/office/powerpoint/2010/main" val="21205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8801620"/>
              </p:ext>
            </p:extLst>
          </p:nvPr>
        </p:nvGraphicFramePr>
        <p:xfrm>
          <a:off x="-396552" y="3243824"/>
          <a:ext cx="2448272" cy="163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00" y="3010244"/>
            <a:ext cx="247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Floresta preservad</a:t>
            </a:r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a</a:t>
            </a:r>
            <a:r>
              <a:rPr lang="pt-B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no AM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05602410"/>
              </p:ext>
            </p:extLst>
          </p:nvPr>
        </p:nvGraphicFramePr>
        <p:xfrm>
          <a:off x="-404514" y="1109292"/>
          <a:ext cx="2448272" cy="163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869" y="820371"/>
            <a:ext cx="150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Amazônia Legal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2347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A MAIOR FLORESTA TROPICAL DO MUNDO</a:t>
            </a:r>
          </a:p>
        </p:txBody>
      </p:sp>
      <p:sp>
        <p:nvSpPr>
          <p:cNvPr id="23" name="AutoShape 16" descr="Resultado de imagem para turismo amazonica"/>
          <p:cNvSpPr>
            <a:spLocks noChangeAspect="1" noChangeArrowheads="1"/>
          </p:cNvSpPr>
          <p:nvPr/>
        </p:nvSpPr>
        <p:spPr bwMode="auto">
          <a:xfrm>
            <a:off x="307975" y="14784"/>
            <a:ext cx="297953" cy="2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AutoShape 20" descr="Resultado de imagem para turismo amazonica"/>
          <p:cNvSpPr>
            <a:spLocks noChangeAspect="1" noChangeArrowheads="1"/>
          </p:cNvSpPr>
          <p:nvPr/>
        </p:nvSpPr>
        <p:spPr bwMode="auto">
          <a:xfrm>
            <a:off x="251520" y="1611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3" name="Rounded Rectangle 12"/>
          <p:cNvSpPr/>
          <p:nvPr/>
        </p:nvSpPr>
        <p:spPr>
          <a:xfrm>
            <a:off x="3100824" y="805000"/>
            <a:ext cx="5935672" cy="4271659"/>
          </a:xfrm>
          <a:prstGeom prst="roundRect">
            <a:avLst/>
          </a:prstGeom>
          <a:solidFill>
            <a:schemeClr val="bg1">
              <a:lumMod val="6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3800408" y="989648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</a:rPr>
              <a:t>Algumas potencialidades econômicas</a:t>
            </a:r>
            <a:endParaRPr lang="pt-BR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30" name="Picture 6" descr="Laboratório do CBA de replicação de mudas para produção de fibras vegetal. Pesquisadores atuam como bolsistas.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6" y="4083998"/>
            <a:ext cx="105536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35193" y="428964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biotecnologia</a:t>
            </a:r>
          </a:p>
        </p:txBody>
      </p:sp>
      <p:pic>
        <p:nvPicPr>
          <p:cNvPr id="1032" name="Picture 8" descr="http://www.pesca.sp.gov.br/img_up/img_10806755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08" y="1653726"/>
            <a:ext cx="1080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22516" y="185081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piscicultura</a:t>
            </a:r>
            <a:endParaRPr lang="pt-B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6207" y="2422830"/>
            <a:ext cx="1080000" cy="722618"/>
          </a:xfrm>
          <a:prstGeom prst="rect">
            <a:avLst/>
          </a:prstGeom>
        </p:spPr>
      </p:pic>
      <p:pic>
        <p:nvPicPr>
          <p:cNvPr id="1046" name="Picture 22" descr="http://www.agenciapara.com.br/multimidiaSGN/galeria/47861/47861_1049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08" y="3221407"/>
            <a:ext cx="1080000" cy="7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422516" y="261486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turismo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32253" y="3411640"/>
            <a:ext cx="1460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agroindústria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4403914" y="176835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indústria </a:t>
            </a:r>
            <a:endParaRPr lang="pt-BR" dirty="0"/>
          </a:p>
        </p:txBody>
      </p:sp>
      <p:sp>
        <p:nvSpPr>
          <p:cNvPr id="29" name="TextBox 14"/>
          <p:cNvSpPr txBox="1"/>
          <p:nvPr/>
        </p:nvSpPr>
        <p:spPr>
          <a:xfrm>
            <a:off x="4427538" y="2646945"/>
            <a:ext cx="146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petróleo</a:t>
            </a:r>
            <a:endParaRPr lang="pt-BR" dirty="0"/>
          </a:p>
        </p:txBody>
      </p:sp>
      <p:sp>
        <p:nvSpPr>
          <p:cNvPr id="33" name="TextBox 14"/>
          <p:cNvSpPr txBox="1"/>
          <p:nvPr/>
        </p:nvSpPr>
        <p:spPr>
          <a:xfrm>
            <a:off x="4411414" y="4346649"/>
            <a:ext cx="146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fertilizantes</a:t>
            </a:r>
            <a:endParaRPr lang="pt-BR" dirty="0"/>
          </a:p>
        </p:txBody>
      </p:sp>
      <p:pic>
        <p:nvPicPr>
          <p:cNvPr id="32" name="Picture 6" descr="http://2.bp.blogspot.com/_mU7iPDtVGWk/TS44mkLm8yI/AAAAAAAAACI/Ccu6vbKOrvM/s1600/producao-de-motos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13" y="1745723"/>
            <a:ext cx="940850" cy="60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4"/>
          <p:cNvSpPr txBox="1"/>
          <p:nvPr/>
        </p:nvSpPr>
        <p:spPr>
          <a:xfrm>
            <a:off x="4477294" y="3514123"/>
            <a:ext cx="146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gás</a:t>
            </a:r>
            <a:endParaRPr lang="pt-BR" dirty="0"/>
          </a:p>
        </p:txBody>
      </p:sp>
      <p:pic>
        <p:nvPicPr>
          <p:cNvPr id="3074" name="Picture 2" descr="Resultado de imagem para CIGA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65" y="3354890"/>
            <a:ext cx="977645" cy="6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Silvinita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5926"/>
            <a:ext cx="950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ortalamazonia.com.br/editoria/files/2012/04/urucupetrobras.jpg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63" y="2456222"/>
            <a:ext cx="950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1344" y="1059582"/>
            <a:ext cx="1360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5.217 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mi 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Km²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547664" y="2117668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1.560 </a:t>
            </a:r>
            <a:r>
              <a:rPr lang="pt-BR" sz="1600" b="1" dirty="0" smtClean="0">
                <a:solidFill>
                  <a:schemeClr val="bg1"/>
                </a:solidFill>
              </a:rPr>
              <a:t>mi </a:t>
            </a:r>
            <a:r>
              <a:rPr lang="pt-BR" sz="1600" b="1" dirty="0" smtClean="0">
                <a:solidFill>
                  <a:schemeClr val="bg1"/>
                </a:solidFill>
              </a:rPr>
              <a:t>Km²</a:t>
            </a:r>
            <a:endParaRPr lang="pt-BR" sz="1600" b="1" dirty="0">
              <a:solidFill>
                <a:schemeClr val="bg1"/>
              </a:solidFill>
            </a:endParaRPr>
          </a:p>
          <a:p>
            <a:endParaRPr lang="pt-BR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828051" y="4905499"/>
            <a:ext cx="2276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Fonte: IBGE/SEPLAN, 2014  </a:t>
            </a:r>
          </a:p>
        </p:txBody>
      </p:sp>
    </p:spTree>
    <p:extLst>
      <p:ext uri="{BB962C8B-B14F-4D97-AF65-F5344CB8AC3E}">
        <p14:creationId xmlns:p14="http://schemas.microsoft.com/office/powerpoint/2010/main" val="38520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2347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F581E"/>
                </a:solidFill>
                <a:latin typeface="+mj-lt"/>
              </a:rPr>
              <a:t>ORÇAMENTO AMAZONAS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429994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Fonte:</a:t>
            </a:r>
            <a:r>
              <a:rPr lang="pt-BR" sz="1000" dirty="0"/>
              <a:t>	</a:t>
            </a:r>
          </a:p>
          <a:p>
            <a:r>
              <a:rPr lang="pt-BR" sz="1000" b="1" dirty="0"/>
              <a:t>Balanço Geral do </a:t>
            </a:r>
            <a:r>
              <a:rPr lang="pt-BR" sz="1000" b="1" dirty="0" smtClean="0"/>
              <a:t>Estado</a:t>
            </a:r>
            <a:r>
              <a:rPr lang="pt-BR" sz="1000" dirty="0"/>
              <a:t> </a:t>
            </a:r>
            <a:r>
              <a:rPr lang="pt-BR" sz="1000" dirty="0" smtClean="0"/>
              <a:t>- Portal  Transparência: </a:t>
            </a:r>
            <a:r>
              <a:rPr lang="pt-BR" sz="1000" dirty="0"/>
              <a:t>www.transparencia.am.gov.br/transpprd/mnt/info/BGE.do	</a:t>
            </a:r>
          </a:p>
          <a:p>
            <a:r>
              <a:rPr lang="pt-BR" sz="1000" b="1" dirty="0" smtClean="0"/>
              <a:t>Câmbio - </a:t>
            </a:r>
            <a:r>
              <a:rPr lang="pt-BR" sz="1000" dirty="0" smtClean="0"/>
              <a:t>Banco </a:t>
            </a:r>
            <a:r>
              <a:rPr lang="pt-BR" sz="1000" dirty="0"/>
              <a:t>Central do Brasil: </a:t>
            </a:r>
            <a:r>
              <a:rPr lang="pt-BR" sz="1000" dirty="0" smtClean="0"/>
              <a:t>www4.bcb.gov.br/pec/taxas/port/ptaxnpesq.asp?id=txcotacao</a:t>
            </a:r>
          </a:p>
          <a:p>
            <a:r>
              <a:rPr lang="pt-BR" sz="1000" dirty="0" smtClean="0"/>
              <a:t>US$1 = R</a:t>
            </a:r>
            <a:r>
              <a:rPr lang="pt-BR" sz="1000" dirty="0"/>
              <a:t>$ 2,6562 </a:t>
            </a:r>
            <a:r>
              <a:rPr lang="pt-BR" sz="1000" dirty="0" smtClean="0"/>
              <a:t>(31/12/2014)</a:t>
            </a:r>
            <a:endParaRPr lang="pt-BR" sz="10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62789"/>
              </p:ext>
            </p:extLst>
          </p:nvPr>
        </p:nvGraphicFramePr>
        <p:xfrm>
          <a:off x="478965" y="771550"/>
          <a:ext cx="7045365" cy="3528390"/>
        </p:xfrm>
        <a:graphic>
          <a:graphicData uri="http://schemas.openxmlformats.org/drawingml/2006/table">
            <a:tbl>
              <a:tblPr/>
              <a:tblGrid>
                <a:gridCol w="2792610"/>
                <a:gridCol w="2020505"/>
                <a:gridCol w="2232250"/>
              </a:tblGrid>
              <a:tr h="35938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68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de despesa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6.005.699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2.261.012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3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6.740.856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2.537.782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2.214.697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833.784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98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Repasses aos municípios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2.137.935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804.885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98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 da dívida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331.090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124.648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17.430.277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6.562.110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2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9"/>
          <p:cNvSpPr txBox="1"/>
          <p:nvPr/>
        </p:nvSpPr>
        <p:spPr>
          <a:xfrm>
            <a:off x="323528" y="11476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3F581E"/>
                </a:solidFill>
                <a:latin typeface="+mj-lt"/>
              </a:rPr>
              <a:t>INVESTIMENTO NA ÁREA SOCIAL</a:t>
            </a:r>
            <a:endParaRPr lang="pt-BR" sz="2800" b="1" dirty="0" smtClean="0">
              <a:solidFill>
                <a:srgbClr val="3F581E"/>
              </a:solidFill>
              <a:latin typeface="+mj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87624" y="1275606"/>
            <a:ext cx="2988840" cy="2808312"/>
          </a:xfrm>
          <a:prstGeom prst="ellipse">
            <a:avLst/>
          </a:pr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AM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2,8% do PIB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51512" y="2017172"/>
            <a:ext cx="2196752" cy="2066746"/>
          </a:xfrm>
          <a:prstGeom prst="ellipse">
            <a:avLst/>
          </a:pr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Nacional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1,1% do PIB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28051" y="4905499"/>
            <a:ext cx="2276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latin typeface="Arial" pitchFamily="34" charset="0"/>
                <a:cs typeface="Arial" pitchFamily="34" charset="0"/>
              </a:rPr>
              <a:t>Fonte: IBGE/</a:t>
            </a:r>
            <a:r>
              <a:rPr lang="pt-BR" sz="900" b="1" dirty="0" err="1" smtClean="0">
                <a:latin typeface="Arial" pitchFamily="34" charset="0"/>
                <a:cs typeface="Arial" pitchFamily="34" charset="0"/>
              </a:rPr>
              <a:t>SEPLANCTI</a:t>
            </a:r>
            <a:r>
              <a:rPr lang="pt-BR" sz="900" b="1" dirty="0" smtClean="0">
                <a:latin typeface="Arial" pitchFamily="34" charset="0"/>
                <a:cs typeface="Arial" pitchFamily="34" charset="0"/>
              </a:rPr>
              <a:t>, 2014  </a:t>
            </a:r>
          </a:p>
        </p:txBody>
      </p:sp>
    </p:spTree>
    <p:extLst>
      <p:ext uri="{BB962C8B-B14F-4D97-AF65-F5344CB8AC3E}">
        <p14:creationId xmlns:p14="http://schemas.microsoft.com/office/powerpoint/2010/main" val="21318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negó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44" y="3219822"/>
            <a:ext cx="295421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7460959"/>
              </p:ext>
            </p:extLst>
          </p:nvPr>
        </p:nvGraphicFramePr>
        <p:xfrm>
          <a:off x="1496951" y="107702"/>
          <a:ext cx="5739345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eta para a direita listrada 2"/>
          <p:cNvSpPr/>
          <p:nvPr/>
        </p:nvSpPr>
        <p:spPr>
          <a:xfrm rot="5400000">
            <a:off x="7231106" y="2544254"/>
            <a:ext cx="1296144" cy="64807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648239" y="3579862"/>
            <a:ext cx="2461878" cy="7078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+mn-cs"/>
              </a:rPr>
              <a:t>PBL - 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9502"/>
            <a:ext cx="1819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51520" y="111431"/>
            <a:ext cx="8642972" cy="679179"/>
            <a:chOff x="0" y="57937"/>
            <a:chExt cx="8736905" cy="986313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0" y="212245"/>
              <a:ext cx="8736905" cy="83200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800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0" y="57937"/>
              <a:ext cx="8712536" cy="958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535" tIns="59690" rIns="89535" bIns="59690" numCol="1" spcCol="1270" anchor="ctr" anchorCtr="0">
              <a:noAutofit/>
            </a:bodyPr>
            <a:lstStyle/>
            <a:p>
              <a:pPr lvl="0" defTabSz="20891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dirty="0" smtClean="0"/>
                <a:t>PROCONFIS/AM - Objetivos</a:t>
              </a:r>
              <a:endParaRPr lang="pt-BR" sz="2800" kern="1200" dirty="0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5217409"/>
              </p:ext>
            </p:extLst>
          </p:nvPr>
        </p:nvGraphicFramePr>
        <p:xfrm>
          <a:off x="33854" y="816975"/>
          <a:ext cx="408187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2"/>
          <p:cNvSpPr/>
          <p:nvPr/>
        </p:nvSpPr>
        <p:spPr>
          <a:xfrm>
            <a:off x="3561876" y="1173981"/>
            <a:ext cx="461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indent="-457200" defTabSz="254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3F581E"/>
                </a:solidFill>
                <a:latin typeface="+mn-lt"/>
              </a:rPr>
              <a:t>Sustentabilidade Fiscal</a:t>
            </a:r>
            <a:endParaRPr lang="pt-BR" sz="2400" dirty="0">
              <a:solidFill>
                <a:srgbClr val="3F581E"/>
              </a:solidFill>
              <a:latin typeface="+mn-lt"/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4283968" y="1740753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indent="-457200" defTabSz="254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3F581E"/>
                </a:solidFill>
                <a:latin typeface="+mn-lt"/>
              </a:rPr>
              <a:t>Aumento do nível e qualidade do investimento</a:t>
            </a:r>
            <a:endParaRPr lang="pt-BR" sz="2400" dirty="0">
              <a:solidFill>
                <a:srgbClr val="3F581E"/>
              </a:solidFill>
              <a:latin typeface="+mn-lt"/>
            </a:endParaRPr>
          </a:p>
        </p:txBody>
      </p:sp>
      <p:sp>
        <p:nvSpPr>
          <p:cNvPr id="15" name="Retângulo 2"/>
          <p:cNvSpPr/>
          <p:nvPr/>
        </p:nvSpPr>
        <p:spPr>
          <a:xfrm>
            <a:off x="4751014" y="2643758"/>
            <a:ext cx="4357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indent="-457200" defTabSz="254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3F581E"/>
                </a:solidFill>
                <a:latin typeface="+mn-lt"/>
              </a:rPr>
              <a:t>Aumento de receita tributária, melhorias na gestão financeira e de passivos, apoio a política de segurança cidadã e outras. </a:t>
            </a:r>
            <a:endParaRPr lang="pt-BR" sz="2400" dirty="0">
              <a:solidFill>
                <a:srgbClr val="3F581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6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96474" y="267494"/>
            <a:ext cx="8596006" cy="580033"/>
            <a:chOff x="474951" y="0"/>
            <a:chExt cx="8352928" cy="649386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474951" y="0"/>
              <a:ext cx="8352928" cy="64938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496707" y="93411"/>
              <a:ext cx="8331172" cy="555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dirty="0" smtClean="0"/>
                <a:t>PROCONFIS/AM </a:t>
              </a:r>
              <a:r>
                <a:rPr lang="pt-BR" sz="2800" kern="1200" dirty="0" smtClean="0"/>
                <a:t>- Sumário</a:t>
              </a:r>
              <a:endParaRPr lang="pt-BR" sz="2800" kern="1200" dirty="0"/>
            </a:p>
          </p:txBody>
        </p:sp>
      </p:grpSp>
      <p:sp>
        <p:nvSpPr>
          <p:cNvPr id="33" name="Conector reto 3"/>
          <p:cNvSpPr/>
          <p:nvPr/>
        </p:nvSpPr>
        <p:spPr>
          <a:xfrm>
            <a:off x="971600" y="930962"/>
            <a:ext cx="771807" cy="4533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3303"/>
                </a:lnTo>
                <a:lnTo>
                  <a:pt x="771807" y="45330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o 33"/>
          <p:cNvGrpSpPr/>
          <p:nvPr/>
        </p:nvGrpSpPr>
        <p:grpSpPr>
          <a:xfrm>
            <a:off x="1743407" y="987574"/>
            <a:ext cx="6474329" cy="648526"/>
            <a:chOff x="2016825" y="953101"/>
            <a:chExt cx="5085764" cy="485997"/>
          </a:xfrm>
        </p:grpSpPr>
        <p:sp>
          <p:nvSpPr>
            <p:cNvPr id="55" name="Retângulo de cantos arredondados 54"/>
            <p:cNvSpPr/>
            <p:nvPr/>
          </p:nvSpPr>
          <p:spPr>
            <a:xfrm>
              <a:off x="2016825" y="953101"/>
              <a:ext cx="5085764" cy="485997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tângulo 55"/>
            <p:cNvSpPr/>
            <p:nvPr/>
          </p:nvSpPr>
          <p:spPr>
            <a:xfrm>
              <a:off x="2031060" y="967335"/>
              <a:ext cx="5071529" cy="457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Data da Aprovação: 18/12/2013</a:t>
              </a:r>
            </a:p>
          </p:txBody>
        </p:sp>
      </p:grpSp>
      <p:sp>
        <p:nvSpPr>
          <p:cNvPr id="35" name="Conector reto 6"/>
          <p:cNvSpPr/>
          <p:nvPr/>
        </p:nvSpPr>
        <p:spPr>
          <a:xfrm>
            <a:off x="971600" y="930962"/>
            <a:ext cx="771807" cy="1132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32961"/>
                </a:lnTo>
                <a:lnTo>
                  <a:pt x="771807" y="11329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upo 35"/>
          <p:cNvGrpSpPr/>
          <p:nvPr/>
        </p:nvGrpSpPr>
        <p:grpSpPr>
          <a:xfrm>
            <a:off x="1743408" y="1819840"/>
            <a:ext cx="6474327" cy="454982"/>
            <a:chOff x="2016826" y="1648267"/>
            <a:chExt cx="4785335" cy="454982"/>
          </a:xfrm>
        </p:grpSpPr>
        <p:sp>
          <p:nvSpPr>
            <p:cNvPr id="53" name="Retângulo de cantos arredondados 52"/>
            <p:cNvSpPr/>
            <p:nvPr/>
          </p:nvSpPr>
          <p:spPr>
            <a:xfrm>
              <a:off x="2016826" y="1648267"/>
              <a:ext cx="4785335" cy="4549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tângulo 53"/>
            <p:cNvSpPr/>
            <p:nvPr/>
          </p:nvSpPr>
          <p:spPr>
            <a:xfrm>
              <a:off x="2030152" y="1661593"/>
              <a:ext cx="3980054" cy="42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Data de Assinatura: 23/12/2013</a:t>
              </a:r>
            </a:p>
          </p:txBody>
        </p:sp>
      </p:grpSp>
      <p:sp>
        <p:nvSpPr>
          <p:cNvPr id="37" name="Conector reto 9"/>
          <p:cNvSpPr/>
          <p:nvPr/>
        </p:nvSpPr>
        <p:spPr>
          <a:xfrm>
            <a:off x="971600" y="930962"/>
            <a:ext cx="771807" cy="1797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97111"/>
                </a:lnTo>
                <a:lnTo>
                  <a:pt x="771807" y="179711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upo 37"/>
          <p:cNvGrpSpPr/>
          <p:nvPr/>
        </p:nvGrpSpPr>
        <p:grpSpPr>
          <a:xfrm>
            <a:off x="1743408" y="2468752"/>
            <a:ext cx="6474327" cy="454982"/>
            <a:chOff x="2016826" y="2312417"/>
            <a:chExt cx="4274333" cy="454982"/>
          </a:xfrm>
          <a:solidFill>
            <a:schemeClr val="lt1">
              <a:hueOff val="0"/>
              <a:satOff val="0"/>
              <a:lumOff val="0"/>
              <a:alpha val="30000"/>
            </a:schemeClr>
          </a:solidFill>
        </p:grpSpPr>
        <p:sp>
          <p:nvSpPr>
            <p:cNvPr id="51" name="Retângulo de cantos arredondados 50"/>
            <p:cNvSpPr/>
            <p:nvPr/>
          </p:nvSpPr>
          <p:spPr>
            <a:xfrm>
              <a:off x="2016826" y="2312417"/>
              <a:ext cx="4274333" cy="4549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tângulo 51"/>
            <p:cNvSpPr/>
            <p:nvPr/>
          </p:nvSpPr>
          <p:spPr>
            <a:xfrm>
              <a:off x="2030152" y="2325743"/>
              <a:ext cx="4261007" cy="42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Valor do Projeto: US$ 184 milhões</a:t>
              </a:r>
            </a:p>
          </p:txBody>
        </p:sp>
      </p:grpSp>
      <p:sp>
        <p:nvSpPr>
          <p:cNvPr id="39" name="Conector reto 12"/>
          <p:cNvSpPr/>
          <p:nvPr/>
        </p:nvSpPr>
        <p:spPr>
          <a:xfrm>
            <a:off x="971600" y="930962"/>
            <a:ext cx="771807" cy="24612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61261"/>
                </a:lnTo>
                <a:lnTo>
                  <a:pt x="771807" y="24612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upo 39"/>
          <p:cNvGrpSpPr/>
          <p:nvPr/>
        </p:nvGrpSpPr>
        <p:grpSpPr>
          <a:xfrm>
            <a:off x="1743407" y="3132902"/>
            <a:ext cx="6474328" cy="454982"/>
            <a:chOff x="2016826" y="2976567"/>
            <a:chExt cx="4331110" cy="454982"/>
          </a:xfrm>
        </p:grpSpPr>
        <p:sp>
          <p:nvSpPr>
            <p:cNvPr id="49" name="Retângulo de cantos arredondados 48"/>
            <p:cNvSpPr/>
            <p:nvPr/>
          </p:nvSpPr>
          <p:spPr>
            <a:xfrm>
              <a:off x="2016826" y="2976567"/>
              <a:ext cx="4331110" cy="4549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tângulo 49"/>
            <p:cNvSpPr/>
            <p:nvPr/>
          </p:nvSpPr>
          <p:spPr>
            <a:xfrm>
              <a:off x="2030152" y="2989893"/>
              <a:ext cx="3980054" cy="42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Prazo: 20 anos</a:t>
              </a:r>
            </a:p>
          </p:txBody>
        </p:sp>
      </p:grpSp>
      <p:sp>
        <p:nvSpPr>
          <p:cNvPr id="41" name="Conector reto 15"/>
          <p:cNvSpPr/>
          <p:nvPr/>
        </p:nvSpPr>
        <p:spPr>
          <a:xfrm>
            <a:off x="971600" y="930962"/>
            <a:ext cx="771807" cy="31254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25411"/>
                </a:lnTo>
                <a:lnTo>
                  <a:pt x="771807" y="312541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upo 41"/>
          <p:cNvGrpSpPr/>
          <p:nvPr/>
        </p:nvGrpSpPr>
        <p:grpSpPr>
          <a:xfrm>
            <a:off x="1743407" y="3797052"/>
            <a:ext cx="6474328" cy="454982"/>
            <a:chOff x="2016826" y="3640717"/>
            <a:chExt cx="4345564" cy="454982"/>
          </a:xfrm>
          <a:solidFill>
            <a:schemeClr val="lt1">
              <a:hueOff val="0"/>
              <a:satOff val="0"/>
              <a:lumOff val="0"/>
              <a:alpha val="30000"/>
            </a:schemeClr>
          </a:solidFill>
        </p:grpSpPr>
        <p:sp>
          <p:nvSpPr>
            <p:cNvPr id="47" name="Retângulo de cantos arredondados 46"/>
            <p:cNvSpPr/>
            <p:nvPr/>
          </p:nvSpPr>
          <p:spPr>
            <a:xfrm>
              <a:off x="2016826" y="3640717"/>
              <a:ext cx="4345564" cy="4549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tângulo 47"/>
            <p:cNvSpPr/>
            <p:nvPr/>
          </p:nvSpPr>
          <p:spPr>
            <a:xfrm>
              <a:off x="2030152" y="3654043"/>
              <a:ext cx="4316895" cy="42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Carência: 5 anos</a:t>
              </a:r>
            </a:p>
          </p:txBody>
        </p:sp>
      </p:grpSp>
      <p:sp>
        <p:nvSpPr>
          <p:cNvPr id="43" name="Conector reto 18"/>
          <p:cNvSpPr/>
          <p:nvPr/>
        </p:nvSpPr>
        <p:spPr>
          <a:xfrm>
            <a:off x="971600" y="870422"/>
            <a:ext cx="771807" cy="37895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89560"/>
                </a:lnTo>
                <a:lnTo>
                  <a:pt x="771807" y="378956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upo 43"/>
          <p:cNvGrpSpPr/>
          <p:nvPr/>
        </p:nvGrpSpPr>
        <p:grpSpPr>
          <a:xfrm>
            <a:off x="1743407" y="4461202"/>
            <a:ext cx="6474329" cy="454982"/>
            <a:chOff x="2016826" y="4304867"/>
            <a:chExt cx="4006706" cy="454982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2016826" y="4304867"/>
              <a:ext cx="4006706" cy="4549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tângulo 45"/>
            <p:cNvSpPr/>
            <p:nvPr/>
          </p:nvSpPr>
          <p:spPr>
            <a:xfrm>
              <a:off x="2030152" y="4318193"/>
              <a:ext cx="3980054" cy="42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Taxa: Libor + margem </a:t>
              </a:r>
              <a:r>
                <a:rPr lang="pt-BR" sz="2400" b="1" i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charset="0"/>
                </a:rPr>
                <a:t>variável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5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Gráficos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b="1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18229</TotalTime>
  <Words>2869</Words>
  <Application>Microsoft Office PowerPoint</Application>
  <PresentationFormat>Apresentação na tela (16:9)</PresentationFormat>
  <Paragraphs>339</Paragraphs>
  <Slides>28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Calibri</vt:lpstr>
      <vt:lpstr>Arial Narrow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p001264</dc:creator>
  <cp:lastModifiedBy>G210874</cp:lastModifiedBy>
  <cp:revision>1616</cp:revision>
  <cp:lastPrinted>2015-04-08T17:24:52Z</cp:lastPrinted>
  <dcterms:created xsi:type="dcterms:W3CDTF">2011-10-21T19:46:34Z</dcterms:created>
  <dcterms:modified xsi:type="dcterms:W3CDTF">2015-06-12T13:47:27Z</dcterms:modified>
</cp:coreProperties>
</file>