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26"/>
  </p:notesMasterIdLst>
  <p:handoutMasterIdLst>
    <p:handoutMasterId r:id="rId27"/>
  </p:handoutMasterIdLst>
  <p:sldIdLst>
    <p:sldId id="481" r:id="rId2"/>
    <p:sldId id="672" r:id="rId3"/>
    <p:sldId id="636" r:id="rId4"/>
    <p:sldId id="647" r:id="rId5"/>
    <p:sldId id="648" r:id="rId6"/>
    <p:sldId id="649" r:id="rId7"/>
    <p:sldId id="653" r:id="rId8"/>
    <p:sldId id="652" r:id="rId9"/>
    <p:sldId id="650" r:id="rId10"/>
    <p:sldId id="654" r:id="rId11"/>
    <p:sldId id="656" r:id="rId12"/>
    <p:sldId id="657" r:id="rId13"/>
    <p:sldId id="658" r:id="rId14"/>
    <p:sldId id="659" r:id="rId15"/>
    <p:sldId id="660" r:id="rId16"/>
    <p:sldId id="661" r:id="rId17"/>
    <p:sldId id="663" r:id="rId18"/>
    <p:sldId id="664" r:id="rId19"/>
    <p:sldId id="666" r:id="rId20"/>
    <p:sldId id="667" r:id="rId21"/>
    <p:sldId id="669" r:id="rId22"/>
    <p:sldId id="670" r:id="rId23"/>
    <p:sldId id="671" r:id="rId24"/>
    <p:sldId id="635" r:id="rId25"/>
  </p:sldIdLst>
  <p:sldSz cx="9144000" cy="6858000" type="screen4x3"/>
  <p:notesSz cx="6881813" cy="9661525"/>
  <p:defaultTextStyle>
    <a:defPPr>
      <a:defRPr lang="pt-BR"/>
    </a:defPPr>
    <a:lvl1pPr algn="ctr" rtl="0" fontAlgn="base">
      <a:spcBef>
        <a:spcPct val="0"/>
      </a:spcBef>
      <a:spcAft>
        <a:spcPct val="0"/>
      </a:spcAft>
      <a:defRPr sz="2400" b="1" i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b="1" i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b="1" i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b="1" i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b="1" i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b="1" i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b="1" i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b="1" i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b="1" i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43" userDrawn="1">
          <p15:clr>
            <a:srgbClr val="A4A3A4"/>
          </p15:clr>
        </p15:guide>
        <p15:guide id="2" pos="216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FFCC"/>
    <a:srgbClr val="FFFFFF"/>
    <a:srgbClr val="00FF99"/>
    <a:srgbClr val="0000FF"/>
    <a:srgbClr val="FF0000"/>
    <a:srgbClr val="FFCC00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7965" autoAdjust="0"/>
    <p:restoredTop sz="94711" autoAdjust="0"/>
  </p:normalViewPr>
  <p:slideViewPr>
    <p:cSldViewPr>
      <p:cViewPr varScale="1">
        <p:scale>
          <a:sx n="89" d="100"/>
          <a:sy n="89" d="100"/>
        </p:scale>
        <p:origin x="1771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814" y="-120"/>
      </p:cViewPr>
      <p:guideLst>
        <p:guide orient="horz" pos="3043"/>
        <p:guide pos="216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1911" cy="48307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l" defTabSz="930275">
              <a:defRPr sz="1200" b="0" i="0">
                <a:effectLst/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9903" y="0"/>
            <a:ext cx="2981911" cy="48307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 b="0" i="0">
                <a:effectLst/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37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78449"/>
            <a:ext cx="2981911" cy="48307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l" defTabSz="930275">
              <a:defRPr sz="1200" b="0" i="0">
                <a:effectLst/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37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9903" y="9178449"/>
            <a:ext cx="2981911" cy="48307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 b="0" i="0">
                <a:effectLst/>
                <a:latin typeface="Tahoma" pitchFamily="34" charset="0"/>
              </a:defRPr>
            </a:lvl1pPr>
          </a:lstStyle>
          <a:p>
            <a:pPr>
              <a:defRPr/>
            </a:pPr>
            <a:fld id="{5D932171-1A76-43BC-8609-237FD180CB9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8375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1911" cy="48307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l" defTabSz="930275">
              <a:defRPr sz="1200" b="0" i="0">
                <a:effectLst/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9903" y="0"/>
            <a:ext cx="2981911" cy="48307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 b="0" i="0">
                <a:effectLst/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25525" y="723900"/>
            <a:ext cx="4830763" cy="36242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992" y="4589225"/>
            <a:ext cx="5045830" cy="434768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49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78449"/>
            <a:ext cx="2981911" cy="48307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l" defTabSz="930275">
              <a:defRPr sz="1200" b="0" i="0">
                <a:effectLst/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49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9903" y="9178449"/>
            <a:ext cx="2981911" cy="48307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 b="0" i="0">
                <a:effectLst/>
                <a:latin typeface="Tahoma" pitchFamily="34" charset="0"/>
              </a:defRPr>
            </a:lvl1pPr>
          </a:lstStyle>
          <a:p>
            <a:pPr>
              <a:defRPr/>
            </a:pPr>
            <a:fld id="{09847460-A499-4708-800D-5B7391BB900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1483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Espaço Reservado para Anotaçõ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27652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2188BF3-2F36-4FBF-AB93-66E7D4550094}" type="slidenum">
              <a:rPr lang="en-US" smtClean="0"/>
              <a:pPr/>
              <a:t>1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965405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Espaço Reservado para Anotaçõ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27652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2188BF3-2F36-4FBF-AB93-66E7D4550094}" type="slidenum">
              <a:rPr lang="en-US" smtClean="0"/>
              <a:pPr/>
              <a:t>2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986531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pt-BR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pt-BR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pt-BR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pt-BR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pt-BR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906 h 1906"/>
                <a:gd name="T4" fmla="*/ 5740 w 5740"/>
                <a:gd name="T5" fmla="*/ 1906 h 1906"/>
                <a:gd name="T6" fmla="*/ 57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68619" name="Rectangle 11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685800" y="1736725"/>
            <a:ext cx="7772400" cy="1920875"/>
          </a:xfrm>
          <a:prstGeom prst="rect">
            <a:avLst/>
          </a:prstGeom>
          <a:noFill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6000"/>
            </a:lvl1pPr>
          </a:lstStyle>
          <a:p>
            <a:pPr lvl="0"/>
            <a:r>
              <a:rPr lang="pt-BR" noProof="0" smtClean="0"/>
              <a:t>Clique para editar o estilo do título mestre</a:t>
            </a:r>
          </a:p>
        </p:txBody>
      </p:sp>
      <p:sp>
        <p:nvSpPr>
          <p:cNvPr id="68620" name="Rectangle 12"/>
          <p:cNvSpPr>
            <a:spLocks noGrp="1" noChangeArrowheads="1"/>
          </p:cNvSpPr>
          <p:nvPr>
            <p:ph type="subTitle" sz="quarter" idx="1"/>
          </p:nvPr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pt-BR" noProof="0" smtClean="0"/>
              <a:t>Clique para editar o estilo do subtítulo mestre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457200" y="6248400"/>
            <a:ext cx="2133600" cy="476250"/>
          </a:xfrm>
          <a:prstGeom prst="rect">
            <a:avLst/>
          </a:prstGeom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 i="0">
                <a:effectLst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51575"/>
            <a:ext cx="2895600" cy="476250"/>
          </a:xfrm>
          <a:prstGeom prst="rect">
            <a:avLst/>
          </a:prstGeom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i="0">
                <a:effectLst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54750"/>
            <a:ext cx="2133600" cy="476250"/>
          </a:xfrm>
          <a:prstGeom prst="rect">
            <a:avLst/>
          </a:prstGeom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i="0">
                <a:effectLst/>
              </a:defRPr>
            </a:lvl1pPr>
          </a:lstStyle>
          <a:p>
            <a:pPr>
              <a:defRPr/>
            </a:pPr>
            <a:fld id="{15A56A2A-7FAD-4B2B-9408-910A00D0D22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2053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67590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pt-BR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67591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pt-BR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67592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pt-BR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67593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pt-BR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67594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pt-BR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67595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7596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906 h 1906"/>
                <a:gd name="T4" fmla="*/ 5740 w 5740"/>
                <a:gd name="T5" fmla="*/ 1906 h 1906"/>
                <a:gd name="T6" fmla="*/ 57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pic>
        <p:nvPicPr>
          <p:cNvPr id="2051" name="Picture 16" descr="banbid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925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7601" name="Text Box 17"/>
          <p:cNvSpPr txBox="1">
            <a:spLocks noChangeArrowheads="1"/>
          </p:cNvSpPr>
          <p:nvPr userDrawn="1"/>
        </p:nvSpPr>
        <p:spPr bwMode="auto">
          <a:xfrm>
            <a:off x="8232775" y="6581775"/>
            <a:ext cx="911225" cy="2762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>
              <a:defRPr/>
            </a:pPr>
            <a:r>
              <a:rPr lang="pt-BR" sz="1200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FMM/CBR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mailto:mmacdowell@iadb.org" TargetMode="External"/><Relationship Id="rId2" Type="http://schemas.openxmlformats.org/officeDocument/2006/relationships/hyperlink" Target="mailto:lucianamopimentel@gmail.com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hyperlink" Target="mailto:soraya.naffah@fazenda.mg.gov.br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27" name="Rectangle 11"/>
          <p:cNvSpPr>
            <a:spLocks noChangeArrowheads="1"/>
          </p:cNvSpPr>
          <p:nvPr/>
        </p:nvSpPr>
        <p:spPr bwMode="auto">
          <a:xfrm>
            <a:off x="0" y="4800600"/>
            <a:ext cx="9144000" cy="2286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en-US" sz="3200" i="0" dirty="0">
              <a:solidFill>
                <a:srgbClr val="00FF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s-BO" sz="3200" i="0" dirty="0" smtClean="0">
                <a:solidFill>
                  <a:srgbClr val="00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Arial Unicode MS" charset="-128"/>
                <a:cs typeface="Arial Unicode MS" charset="-128"/>
              </a:rPr>
              <a:t>10/</a:t>
            </a:r>
            <a:r>
              <a:rPr lang="es-BO" sz="3200" i="0" dirty="0" err="1" smtClean="0">
                <a:solidFill>
                  <a:srgbClr val="00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Arial Unicode MS" charset="-128"/>
                <a:cs typeface="Arial Unicode MS" charset="-128"/>
              </a:rPr>
              <a:t>Setembro</a:t>
            </a:r>
            <a:r>
              <a:rPr lang="es-BO" sz="3200" i="0" dirty="0" smtClean="0">
                <a:solidFill>
                  <a:srgbClr val="00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Arial Unicode MS" charset="-128"/>
                <a:cs typeface="Arial Unicode MS" charset="-128"/>
              </a:rPr>
              <a:t>/2015</a:t>
            </a:r>
            <a:endParaRPr lang="en-US" sz="3200" i="0" dirty="0">
              <a:solidFill>
                <a:srgbClr val="00FF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316428" name="Rectangle 12"/>
          <p:cNvSpPr>
            <a:spLocks noChangeArrowheads="1"/>
          </p:cNvSpPr>
          <p:nvPr/>
        </p:nvSpPr>
        <p:spPr bwMode="auto">
          <a:xfrm>
            <a:off x="107504" y="2348880"/>
            <a:ext cx="9144000" cy="14465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defRPr/>
            </a:pPr>
            <a:r>
              <a:rPr lang="pt-BR" sz="4400" i="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Arial Unicode MS" charset="-128"/>
                <a:cs typeface="Arial Unicode MS" charset="-128"/>
              </a:rPr>
              <a:t>PROFISCO II (BR-X1039)</a:t>
            </a:r>
          </a:p>
          <a:p>
            <a:pPr>
              <a:defRPr/>
            </a:pPr>
            <a:r>
              <a:rPr lang="pt-BR" sz="4400" i="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Arial Unicode MS" charset="-128"/>
                <a:cs typeface="Arial Unicode MS" charset="-128"/>
              </a:rPr>
              <a:t>Linha </a:t>
            </a:r>
            <a:r>
              <a:rPr lang="pt-BR" sz="4400" i="0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Arial Unicode MS" charset="-128"/>
                <a:cs typeface="Arial Unicode MS" charset="-128"/>
              </a:rPr>
              <a:t>do </a:t>
            </a:r>
            <a:r>
              <a:rPr lang="pt-BR" sz="4400" i="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Arial Unicode MS" charset="-128"/>
                <a:cs typeface="Arial Unicode MS" charset="-128"/>
              </a:rPr>
              <a:t>Tempo</a:t>
            </a:r>
            <a:endParaRPr lang="en-US" sz="4400" i="0" dirty="0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pic>
        <p:nvPicPr>
          <p:cNvPr id="11" name="Picture 8" descr="C:\Users\Luciana\Desktop\bid_portugue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4" y="8663"/>
            <a:ext cx="2899012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-30440" y="1484784"/>
            <a:ext cx="9144000" cy="3662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 i="0" dirty="0" smtClean="0">
                <a:solidFill>
                  <a:srgbClr val="FFFFFF"/>
                </a:solidFill>
                <a:cs typeface="Times New Roman" charset="0"/>
              </a:rPr>
              <a:t>Desenho do Modelo conceitual e estrutura de indicadores fiscais para avaliação do desempenho fiscal dos estados e construção de linha de base do PROFISCO II</a:t>
            </a:r>
            <a:endParaRPr lang="pt-BR" i="0" dirty="0">
              <a:solidFill>
                <a:srgbClr val="FF0000"/>
              </a:solidFill>
              <a:cs typeface="Times New Roman" charset="0"/>
            </a:endParaRPr>
          </a:p>
          <a:p>
            <a:pPr algn="l">
              <a:buFont typeface="Wingdings" pitchFamily="2" charset="2"/>
              <a:buChar char="Ø"/>
            </a:pPr>
            <a:r>
              <a:rPr lang="pt-BR" sz="2000" i="0" dirty="0" smtClean="0">
                <a:solidFill>
                  <a:srgbClr val="00FFCC"/>
                </a:solidFill>
                <a:cs typeface="Times New Roman" charset="0"/>
              </a:rPr>
              <a:t>Benchmarking de metodologias e indicadores (FMI, PEFA, DEMPA, TCU) – Mar a </a:t>
            </a:r>
            <a:r>
              <a:rPr lang="pt-BR" sz="2000" i="0" dirty="0" err="1" smtClean="0">
                <a:solidFill>
                  <a:srgbClr val="00FFCC"/>
                </a:solidFill>
                <a:cs typeface="Times New Roman" charset="0"/>
              </a:rPr>
              <a:t>Jul</a:t>
            </a:r>
            <a:r>
              <a:rPr lang="pt-BR" sz="2000" i="0" dirty="0" smtClean="0">
                <a:solidFill>
                  <a:srgbClr val="00FFCC"/>
                </a:solidFill>
                <a:cs typeface="Times New Roman" charset="0"/>
              </a:rPr>
              <a:t>/2015</a:t>
            </a:r>
          </a:p>
          <a:p>
            <a:pPr algn="l">
              <a:buFont typeface="Wingdings" pitchFamily="2" charset="2"/>
              <a:buChar char="Ø"/>
            </a:pPr>
            <a:r>
              <a:rPr lang="pt-BR" sz="2000" i="0" dirty="0" smtClean="0">
                <a:solidFill>
                  <a:srgbClr val="FFFF00"/>
                </a:solidFill>
                <a:cs typeface="Times New Roman" charset="0"/>
              </a:rPr>
              <a:t>Marco </a:t>
            </a:r>
            <a:r>
              <a:rPr lang="pt-BR" sz="2000" i="0" dirty="0">
                <a:solidFill>
                  <a:srgbClr val="FFFF00"/>
                </a:solidFill>
                <a:cs typeface="Times New Roman" charset="0"/>
              </a:rPr>
              <a:t>conceitual e quadro de </a:t>
            </a:r>
            <a:r>
              <a:rPr lang="pt-BR" sz="2000" i="0" dirty="0" smtClean="0">
                <a:solidFill>
                  <a:srgbClr val="FFFF00"/>
                </a:solidFill>
                <a:cs typeface="Times New Roman" charset="0"/>
              </a:rPr>
              <a:t>indicadores – </a:t>
            </a:r>
            <a:r>
              <a:rPr lang="pt-BR" sz="2000" i="0" dirty="0" err="1" smtClean="0">
                <a:solidFill>
                  <a:srgbClr val="FFFF00"/>
                </a:solidFill>
                <a:cs typeface="Times New Roman" charset="0"/>
              </a:rPr>
              <a:t>Ago</a:t>
            </a:r>
            <a:r>
              <a:rPr lang="pt-BR" sz="2000" i="0" dirty="0">
                <a:solidFill>
                  <a:srgbClr val="FFFF00"/>
                </a:solidFill>
                <a:cs typeface="Times New Roman" charset="0"/>
              </a:rPr>
              <a:t> </a:t>
            </a:r>
            <a:r>
              <a:rPr lang="pt-BR" sz="2000" i="0" dirty="0" smtClean="0">
                <a:solidFill>
                  <a:srgbClr val="FFFF00"/>
                </a:solidFill>
                <a:cs typeface="Times New Roman" charset="0"/>
              </a:rPr>
              <a:t>e Set/2015</a:t>
            </a:r>
          </a:p>
          <a:p>
            <a:pPr algn="l">
              <a:buFont typeface="Wingdings" pitchFamily="2" charset="2"/>
              <a:buChar char="Ø"/>
            </a:pPr>
            <a:r>
              <a:rPr lang="pt-BR" sz="2000" i="0" dirty="0" smtClean="0">
                <a:solidFill>
                  <a:srgbClr val="FFFFFF"/>
                </a:solidFill>
                <a:cs typeface="Times New Roman" charset="0"/>
              </a:rPr>
              <a:t>Análise do modelo e ajustes no </a:t>
            </a:r>
            <a:r>
              <a:rPr lang="pt-BR" sz="2000" i="0" dirty="0">
                <a:solidFill>
                  <a:srgbClr val="FFFFFF"/>
                </a:solidFill>
                <a:cs typeface="Times New Roman" charset="0"/>
              </a:rPr>
              <a:t>quadro de indicadores </a:t>
            </a:r>
            <a:r>
              <a:rPr lang="pt-BR" sz="2000" i="0" dirty="0" smtClean="0">
                <a:solidFill>
                  <a:srgbClr val="FFFFFF"/>
                </a:solidFill>
                <a:cs typeface="Times New Roman" charset="0"/>
              </a:rPr>
              <a:t>(SEMF e CONFAZ-</a:t>
            </a:r>
            <a:r>
              <a:rPr lang="pt-BR" sz="2000" i="0" dirty="0" err="1" smtClean="0">
                <a:solidFill>
                  <a:srgbClr val="FFFFFF"/>
                </a:solidFill>
                <a:cs typeface="Times New Roman" charset="0"/>
              </a:rPr>
              <a:t>GTs</a:t>
            </a:r>
            <a:r>
              <a:rPr lang="pt-BR" sz="2000" i="0" dirty="0" smtClean="0">
                <a:solidFill>
                  <a:srgbClr val="FFFFFF"/>
                </a:solidFill>
                <a:cs typeface="Times New Roman" charset="0"/>
              </a:rPr>
              <a:t>) – Out/2015</a:t>
            </a:r>
          </a:p>
          <a:p>
            <a:pPr algn="l">
              <a:buFont typeface="Wingdings" pitchFamily="2" charset="2"/>
              <a:buChar char="Ø"/>
            </a:pPr>
            <a:r>
              <a:rPr lang="pt-BR" sz="2000" i="0" dirty="0" smtClean="0">
                <a:solidFill>
                  <a:srgbClr val="00FFCC"/>
                </a:solidFill>
                <a:cs typeface="Times New Roman" charset="0"/>
              </a:rPr>
              <a:t>Aplicação de um </a:t>
            </a:r>
            <a:r>
              <a:rPr lang="pt-BR" sz="2000" i="0" dirty="0">
                <a:solidFill>
                  <a:srgbClr val="00FFCC"/>
                </a:solidFill>
                <a:cs typeface="Times New Roman" charset="0"/>
              </a:rPr>
              <a:t>piloto </a:t>
            </a:r>
            <a:r>
              <a:rPr lang="pt-BR" sz="2000" i="0" dirty="0" smtClean="0">
                <a:solidFill>
                  <a:srgbClr val="00FFCC"/>
                </a:solidFill>
                <a:cs typeface="Times New Roman" charset="0"/>
              </a:rPr>
              <a:t>e ajustes no modelo (SEFAZ/PE) – </a:t>
            </a:r>
            <a:r>
              <a:rPr lang="pt-BR" sz="2000" i="0" dirty="0" err="1" smtClean="0">
                <a:solidFill>
                  <a:srgbClr val="00FFCC"/>
                </a:solidFill>
                <a:cs typeface="Times New Roman" charset="0"/>
              </a:rPr>
              <a:t>Nov</a:t>
            </a:r>
            <a:r>
              <a:rPr lang="pt-BR" sz="2000" i="0" dirty="0" smtClean="0">
                <a:solidFill>
                  <a:srgbClr val="00FFCC"/>
                </a:solidFill>
                <a:cs typeface="Times New Roman" charset="0"/>
              </a:rPr>
              <a:t>/2015</a:t>
            </a:r>
          </a:p>
          <a:p>
            <a:pPr algn="l">
              <a:buFont typeface="Wingdings" pitchFamily="2" charset="2"/>
              <a:buChar char="Ø"/>
            </a:pPr>
            <a:r>
              <a:rPr lang="pt-BR" sz="2000" i="0" dirty="0">
                <a:solidFill>
                  <a:srgbClr val="FFFF00"/>
                </a:solidFill>
                <a:cs typeface="Times New Roman" charset="0"/>
              </a:rPr>
              <a:t>Apresentação do modelo conceitual e quadro de </a:t>
            </a:r>
            <a:r>
              <a:rPr lang="pt-BR" sz="2000" i="0" dirty="0" smtClean="0">
                <a:solidFill>
                  <a:srgbClr val="FFFF00"/>
                </a:solidFill>
                <a:cs typeface="Times New Roman" charset="0"/>
              </a:rPr>
              <a:t>indicadores (CONFAZ) – Dez/2015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188640"/>
            <a:ext cx="91663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lnSpc>
                <a:spcPct val="90000"/>
              </a:lnSpc>
            </a:pPr>
            <a:r>
              <a:rPr lang="en-US" sz="2800" dirty="0" err="1" smtClean="0">
                <a:solidFill>
                  <a:srgbClr val="FFFF00"/>
                </a:solidFill>
              </a:rPr>
              <a:t>Pesquisa</a:t>
            </a:r>
            <a:r>
              <a:rPr lang="en-US" sz="2800" dirty="0" smtClean="0">
                <a:solidFill>
                  <a:srgbClr val="FFFF00"/>
                </a:solidFill>
              </a:rPr>
              <a:t> de </a:t>
            </a:r>
            <a:r>
              <a:rPr lang="en-US" sz="2800" dirty="0" err="1" smtClean="0">
                <a:solidFill>
                  <a:srgbClr val="FFFF00"/>
                </a:solidFill>
              </a:rPr>
              <a:t>Indicadores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</a:rPr>
              <a:t>Fiscais</a:t>
            </a:r>
            <a:r>
              <a:rPr lang="en-US" sz="2800" dirty="0" smtClean="0">
                <a:solidFill>
                  <a:srgbClr val="FFFF00"/>
                </a:solidFill>
              </a:rPr>
              <a:t> para o PROFISCO II</a:t>
            </a:r>
            <a:endParaRPr lang="en-US" sz="2800" b="0" dirty="0">
              <a:solidFill>
                <a:srgbClr val="FFFFFF"/>
              </a:solidFill>
            </a:endParaRPr>
          </a:p>
        </p:txBody>
      </p:sp>
      <p:pic>
        <p:nvPicPr>
          <p:cNvPr id="4" name="Picture 8" descr="C:\Users\Luciana\Desktop\bid_portugue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8041" y="6209928"/>
            <a:ext cx="1185959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0962" name="Line 2"/>
          <p:cNvSpPr>
            <a:spLocks noChangeShapeType="1"/>
          </p:cNvSpPr>
          <p:nvPr/>
        </p:nvSpPr>
        <p:spPr bwMode="auto">
          <a:xfrm flipV="1">
            <a:off x="2165350" y="4572000"/>
            <a:ext cx="0" cy="38893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80963" name="Line 3"/>
          <p:cNvSpPr>
            <a:spLocks noChangeShapeType="1"/>
          </p:cNvSpPr>
          <p:nvPr/>
        </p:nvSpPr>
        <p:spPr bwMode="auto">
          <a:xfrm flipV="1">
            <a:off x="3733800" y="4572000"/>
            <a:ext cx="0" cy="38893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80964" name="Line 4"/>
          <p:cNvSpPr>
            <a:spLocks noChangeShapeType="1"/>
          </p:cNvSpPr>
          <p:nvPr/>
        </p:nvSpPr>
        <p:spPr bwMode="auto">
          <a:xfrm flipV="1">
            <a:off x="6172200" y="3933825"/>
            <a:ext cx="0" cy="38893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80965" name="Line 5"/>
          <p:cNvSpPr>
            <a:spLocks noChangeShapeType="1"/>
          </p:cNvSpPr>
          <p:nvPr/>
        </p:nvSpPr>
        <p:spPr bwMode="auto">
          <a:xfrm flipV="1">
            <a:off x="7772400" y="3897313"/>
            <a:ext cx="0" cy="388937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80966" name="Line 6"/>
          <p:cNvSpPr>
            <a:spLocks noChangeShapeType="1"/>
          </p:cNvSpPr>
          <p:nvPr/>
        </p:nvSpPr>
        <p:spPr bwMode="auto">
          <a:xfrm flipV="1">
            <a:off x="4495800" y="3276600"/>
            <a:ext cx="0" cy="846138"/>
          </a:xfrm>
          <a:prstGeom prst="line">
            <a:avLst/>
          </a:prstGeom>
          <a:noFill/>
          <a:ln w="57150">
            <a:solidFill>
              <a:srgbClr val="FFFFFF"/>
            </a:solidFill>
            <a:round/>
            <a:headEnd/>
            <a:tailEnd type="triangle" w="med" len="med"/>
          </a:ln>
          <a:effectLst/>
          <a:extLst/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80967" name="Line 7"/>
          <p:cNvSpPr>
            <a:spLocks noChangeShapeType="1"/>
          </p:cNvSpPr>
          <p:nvPr/>
        </p:nvSpPr>
        <p:spPr bwMode="auto">
          <a:xfrm flipV="1">
            <a:off x="1295400" y="3810000"/>
            <a:ext cx="0" cy="38893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80968" name="Line 8"/>
          <p:cNvSpPr>
            <a:spLocks noChangeShapeType="1"/>
          </p:cNvSpPr>
          <p:nvPr/>
        </p:nvSpPr>
        <p:spPr bwMode="auto">
          <a:xfrm flipV="1">
            <a:off x="2971800" y="3810000"/>
            <a:ext cx="0" cy="38893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80969" name="Line 9"/>
          <p:cNvSpPr>
            <a:spLocks noChangeShapeType="1"/>
          </p:cNvSpPr>
          <p:nvPr/>
        </p:nvSpPr>
        <p:spPr bwMode="auto">
          <a:xfrm flipV="1">
            <a:off x="5334000" y="4613275"/>
            <a:ext cx="0" cy="38893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80970" name="Line 10"/>
          <p:cNvSpPr>
            <a:spLocks noChangeShapeType="1"/>
          </p:cNvSpPr>
          <p:nvPr/>
        </p:nvSpPr>
        <p:spPr bwMode="auto">
          <a:xfrm flipV="1">
            <a:off x="7010400" y="4572000"/>
            <a:ext cx="0" cy="38893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80971" name="Line 11"/>
          <p:cNvSpPr>
            <a:spLocks noChangeShapeType="1"/>
          </p:cNvSpPr>
          <p:nvPr/>
        </p:nvSpPr>
        <p:spPr bwMode="auto">
          <a:xfrm flipV="1">
            <a:off x="8610600" y="4606925"/>
            <a:ext cx="0" cy="38893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80972" name="Rectangle 12"/>
          <p:cNvSpPr>
            <a:spLocks noChangeArrowheads="1"/>
          </p:cNvSpPr>
          <p:nvPr/>
        </p:nvSpPr>
        <p:spPr bwMode="auto">
          <a:xfrm>
            <a:off x="1143000" y="4419600"/>
            <a:ext cx="7372350" cy="1143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647700" y="3143250"/>
            <a:ext cx="1295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200" i="0" dirty="0" err="1" smtClean="0">
                <a:solidFill>
                  <a:srgbClr val="00FFCC"/>
                </a:solidFill>
              </a:rPr>
              <a:t>Processo</a:t>
            </a:r>
            <a:r>
              <a:rPr lang="en-US" sz="1200" i="0" dirty="0" smtClean="0">
                <a:solidFill>
                  <a:srgbClr val="00FFCC"/>
                </a:solidFill>
              </a:rPr>
              <a:t> de </a:t>
            </a:r>
            <a:r>
              <a:rPr lang="en-US" sz="1200" i="0" dirty="0" err="1" smtClean="0">
                <a:solidFill>
                  <a:srgbClr val="00FFCC"/>
                </a:solidFill>
              </a:rPr>
              <a:t>Avaliação</a:t>
            </a:r>
            <a:r>
              <a:rPr lang="en-US" sz="1200" i="0" dirty="0" smtClean="0">
                <a:solidFill>
                  <a:srgbClr val="00FFCC"/>
                </a:solidFill>
              </a:rPr>
              <a:t> do PROFISCO</a:t>
            </a:r>
            <a:endParaRPr lang="en-US" sz="1200" i="0" dirty="0">
              <a:solidFill>
                <a:srgbClr val="00FFCC"/>
              </a:solidFill>
            </a:endParaRPr>
          </a:p>
        </p:txBody>
      </p:sp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1225550" y="5029200"/>
            <a:ext cx="1365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pt-BR" sz="1200" b="0" i="0" dirty="0" smtClean="0">
                <a:solidFill>
                  <a:srgbClr val="00FFCC"/>
                </a:solidFill>
              </a:rPr>
              <a:t>Aprovação de Diretrizes e Recomendações Técnicas</a:t>
            </a:r>
            <a:endParaRPr lang="en-US" sz="1200" b="0" i="0" dirty="0">
              <a:solidFill>
                <a:srgbClr val="00FFCC"/>
              </a:solidFill>
            </a:endParaRP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2851149" y="4953000"/>
            <a:ext cx="1670051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pt-BR" sz="1200" i="0" dirty="0" smtClean="0">
                <a:solidFill>
                  <a:srgbClr val="FFFF00"/>
                </a:solidFill>
              </a:rPr>
              <a:t>Desenho da Pesquisa de Indicadores Fiscais</a:t>
            </a:r>
            <a:endParaRPr lang="pt-BR" sz="1200" i="0" dirty="0">
              <a:solidFill>
                <a:srgbClr val="FFFF00"/>
              </a:solidFill>
            </a:endParaRPr>
          </a:p>
        </p:txBody>
      </p: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3219450" y="2101528"/>
            <a:ext cx="2514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pt-BR" b="0" i="0" dirty="0" smtClean="0">
                <a:solidFill>
                  <a:srgbClr val="FFFF00"/>
                </a:solidFill>
              </a:rPr>
              <a:t>Construção da Linha de Base do PROFISCO II</a:t>
            </a:r>
            <a:endParaRPr lang="en-US" b="0" i="0" dirty="0">
              <a:solidFill>
                <a:srgbClr val="FFFF00"/>
              </a:solidFill>
            </a:endParaRPr>
          </a:p>
        </p:txBody>
      </p:sp>
      <p:sp>
        <p:nvSpPr>
          <p:cNvPr id="12305" name="Text Box 17"/>
          <p:cNvSpPr txBox="1">
            <a:spLocks noChangeArrowheads="1"/>
          </p:cNvSpPr>
          <p:nvPr/>
        </p:nvSpPr>
        <p:spPr bwMode="auto">
          <a:xfrm>
            <a:off x="4745831" y="5029200"/>
            <a:ext cx="1176338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pt-BR" sz="1200" b="0" i="0" dirty="0" smtClean="0">
                <a:solidFill>
                  <a:srgbClr val="0000FF"/>
                </a:solidFill>
              </a:rPr>
              <a:t>Aprovação do Marco de Referência do PROFISCO II</a:t>
            </a:r>
            <a:endParaRPr lang="en-US" sz="1200" b="0" i="0" dirty="0">
              <a:solidFill>
                <a:srgbClr val="0000FF"/>
              </a:solidFill>
            </a:endParaRPr>
          </a:p>
          <a:p>
            <a:r>
              <a:rPr lang="en-US" sz="1200" b="0" i="0" dirty="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12306" name="Text Box 18"/>
          <p:cNvSpPr txBox="1">
            <a:spLocks noChangeArrowheads="1"/>
          </p:cNvSpPr>
          <p:nvPr/>
        </p:nvSpPr>
        <p:spPr bwMode="auto">
          <a:xfrm>
            <a:off x="5510212" y="3311740"/>
            <a:ext cx="1258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200" b="0" i="0" dirty="0" err="1" smtClean="0">
                <a:solidFill>
                  <a:srgbClr val="0000FF"/>
                </a:solidFill>
              </a:rPr>
              <a:t>Aprovação</a:t>
            </a:r>
            <a:r>
              <a:rPr lang="en-US" sz="1200" b="0" i="0" dirty="0" smtClean="0">
                <a:solidFill>
                  <a:srgbClr val="0000FF"/>
                </a:solidFill>
              </a:rPr>
              <a:t> de Carta </a:t>
            </a:r>
            <a:r>
              <a:rPr lang="en-US" sz="1200" b="0" i="0" dirty="0" err="1" smtClean="0">
                <a:solidFill>
                  <a:srgbClr val="0000FF"/>
                </a:solidFill>
              </a:rPr>
              <a:t>Consulta</a:t>
            </a:r>
            <a:r>
              <a:rPr lang="en-US" sz="1200" b="0" i="0" dirty="0" smtClean="0">
                <a:solidFill>
                  <a:srgbClr val="0000FF"/>
                </a:solidFill>
              </a:rPr>
              <a:t> </a:t>
            </a:r>
            <a:r>
              <a:rPr lang="en-US" sz="1200" b="0" i="0" dirty="0" err="1" smtClean="0">
                <a:solidFill>
                  <a:srgbClr val="0000FF"/>
                </a:solidFill>
              </a:rPr>
              <a:t>pelos</a:t>
            </a:r>
            <a:r>
              <a:rPr lang="en-US" sz="1200" b="0" i="0" dirty="0" smtClean="0">
                <a:solidFill>
                  <a:srgbClr val="0000FF"/>
                </a:solidFill>
              </a:rPr>
              <a:t> </a:t>
            </a:r>
            <a:r>
              <a:rPr lang="en-US" sz="1200" b="0" i="0" dirty="0" err="1" smtClean="0">
                <a:solidFill>
                  <a:srgbClr val="0000FF"/>
                </a:solidFill>
              </a:rPr>
              <a:t>Estados</a:t>
            </a:r>
            <a:endParaRPr lang="en-US" sz="1200" b="0" i="0" dirty="0">
              <a:solidFill>
                <a:srgbClr val="0000FF"/>
              </a:solidFill>
            </a:endParaRPr>
          </a:p>
        </p:txBody>
      </p:sp>
      <p:sp>
        <p:nvSpPr>
          <p:cNvPr id="12307" name="Text Box 19"/>
          <p:cNvSpPr txBox="1">
            <a:spLocks noChangeArrowheads="1"/>
          </p:cNvSpPr>
          <p:nvPr/>
        </p:nvSpPr>
        <p:spPr bwMode="auto">
          <a:xfrm>
            <a:off x="6172200" y="5021263"/>
            <a:ext cx="15414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pt-BR" sz="1200" b="0" i="0" dirty="0" smtClean="0">
                <a:solidFill>
                  <a:srgbClr val="0000FF"/>
                </a:solidFill>
              </a:rPr>
              <a:t>Elaboração de Projetos estaduais: Ciclo do BID</a:t>
            </a:r>
            <a:endParaRPr lang="pt-BR" sz="1200" b="0" i="0" dirty="0">
              <a:solidFill>
                <a:srgbClr val="0000FF"/>
              </a:solidFill>
            </a:endParaRPr>
          </a:p>
        </p:txBody>
      </p:sp>
      <p:sp>
        <p:nvSpPr>
          <p:cNvPr id="12308" name="Text Box 20"/>
          <p:cNvSpPr txBox="1">
            <a:spLocks noChangeArrowheads="1"/>
          </p:cNvSpPr>
          <p:nvPr/>
        </p:nvSpPr>
        <p:spPr bwMode="auto">
          <a:xfrm>
            <a:off x="7172325" y="3313113"/>
            <a:ext cx="1200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200" b="0" i="0" dirty="0">
                <a:solidFill>
                  <a:srgbClr val="FFFFFF"/>
                </a:solidFill>
              </a:rPr>
              <a:t> </a:t>
            </a:r>
            <a:r>
              <a:rPr lang="pt-BR" sz="1200" b="0" i="0" dirty="0" smtClean="0">
                <a:solidFill>
                  <a:schemeClr val="accent1"/>
                </a:solidFill>
              </a:rPr>
              <a:t>Aprovação do 1º Projeto e do PROFISCO</a:t>
            </a:r>
            <a:endParaRPr lang="en-US" sz="1200" b="0" i="0" dirty="0">
              <a:solidFill>
                <a:schemeClr val="accent1"/>
              </a:solidFill>
            </a:endParaRPr>
          </a:p>
        </p:txBody>
      </p:sp>
      <p:sp>
        <p:nvSpPr>
          <p:cNvPr id="12309" name="Text Box 21"/>
          <p:cNvSpPr txBox="1">
            <a:spLocks noChangeArrowheads="1"/>
          </p:cNvSpPr>
          <p:nvPr/>
        </p:nvSpPr>
        <p:spPr bwMode="auto">
          <a:xfrm>
            <a:off x="8077200" y="5029200"/>
            <a:ext cx="10668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pt-BR" sz="1200" b="0" i="0" dirty="0" smtClean="0">
                <a:solidFill>
                  <a:schemeClr val="accent1"/>
                </a:solidFill>
              </a:rPr>
              <a:t>Contratação da Operação de Crédito</a:t>
            </a:r>
            <a:endParaRPr lang="en-US" sz="1200" b="0" i="0" dirty="0">
              <a:solidFill>
                <a:schemeClr val="accent1"/>
              </a:solidFill>
            </a:endParaRPr>
          </a:p>
        </p:txBody>
      </p:sp>
      <p:sp>
        <p:nvSpPr>
          <p:cNvPr id="680982" name="Oval 22"/>
          <p:cNvSpPr>
            <a:spLocks noChangeArrowheads="1"/>
          </p:cNvSpPr>
          <p:nvPr/>
        </p:nvSpPr>
        <p:spPr bwMode="auto">
          <a:xfrm>
            <a:off x="1066800" y="4191000"/>
            <a:ext cx="476250" cy="476250"/>
          </a:xfrm>
          <a:prstGeom prst="ellipse">
            <a:avLst/>
          </a:prstGeom>
          <a:solidFill>
            <a:srgbClr val="CC0000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80983" name="Oval 23"/>
          <p:cNvSpPr>
            <a:spLocks noChangeArrowheads="1"/>
          </p:cNvSpPr>
          <p:nvPr/>
        </p:nvSpPr>
        <p:spPr bwMode="auto">
          <a:xfrm>
            <a:off x="1905000" y="4191000"/>
            <a:ext cx="476250" cy="476250"/>
          </a:xfrm>
          <a:prstGeom prst="ellipse">
            <a:avLst/>
          </a:prstGeom>
          <a:solidFill>
            <a:srgbClr val="00FFCC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BR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80984" name="Oval 24"/>
          <p:cNvSpPr>
            <a:spLocks noChangeArrowheads="1"/>
          </p:cNvSpPr>
          <p:nvPr/>
        </p:nvSpPr>
        <p:spPr bwMode="auto">
          <a:xfrm>
            <a:off x="7543800" y="4191000"/>
            <a:ext cx="476250" cy="47625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80985" name="Oval 25"/>
          <p:cNvSpPr>
            <a:spLocks noChangeArrowheads="1"/>
          </p:cNvSpPr>
          <p:nvPr/>
        </p:nvSpPr>
        <p:spPr bwMode="auto">
          <a:xfrm>
            <a:off x="8382000" y="4191000"/>
            <a:ext cx="476250" cy="47625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314" name="Rectangle 26"/>
          <p:cNvSpPr>
            <a:spLocks noChangeArrowheads="1"/>
          </p:cNvSpPr>
          <p:nvPr/>
        </p:nvSpPr>
        <p:spPr bwMode="auto">
          <a:xfrm>
            <a:off x="35496" y="188640"/>
            <a:ext cx="9144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lnSpc>
                <a:spcPct val="90000"/>
              </a:lnSpc>
            </a:pPr>
            <a:r>
              <a:rPr lang="en-US" sz="2800" dirty="0" err="1">
                <a:solidFill>
                  <a:srgbClr val="FFFF00"/>
                </a:solidFill>
              </a:rPr>
              <a:t>Pesquisa</a:t>
            </a:r>
            <a:r>
              <a:rPr lang="en-US" sz="2800" dirty="0">
                <a:solidFill>
                  <a:srgbClr val="FFFF00"/>
                </a:solidFill>
              </a:rPr>
              <a:t> de </a:t>
            </a:r>
            <a:r>
              <a:rPr lang="en-US" sz="2800" dirty="0" err="1">
                <a:solidFill>
                  <a:srgbClr val="FFFF00"/>
                </a:solidFill>
              </a:rPr>
              <a:t>Indicadores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Fiscais</a:t>
            </a:r>
            <a:r>
              <a:rPr lang="en-US" sz="2800" dirty="0">
                <a:solidFill>
                  <a:srgbClr val="FFFF00"/>
                </a:solidFill>
              </a:rPr>
              <a:t> para o PROFISCO II</a:t>
            </a:r>
            <a:endParaRPr lang="en-US" sz="2800" b="0" dirty="0">
              <a:solidFill>
                <a:srgbClr val="FFFFFF"/>
              </a:solidFill>
            </a:endParaRPr>
          </a:p>
        </p:txBody>
      </p:sp>
      <p:sp>
        <p:nvSpPr>
          <p:cNvPr id="680987" name="Oval 27"/>
          <p:cNvSpPr>
            <a:spLocks noChangeArrowheads="1"/>
          </p:cNvSpPr>
          <p:nvPr/>
        </p:nvSpPr>
        <p:spPr bwMode="auto">
          <a:xfrm>
            <a:off x="1066800" y="4191000"/>
            <a:ext cx="476250" cy="476250"/>
          </a:xfrm>
          <a:prstGeom prst="ellipse">
            <a:avLst/>
          </a:prstGeom>
          <a:solidFill>
            <a:srgbClr val="00FFCC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BR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80988" name="Oval 28"/>
          <p:cNvSpPr>
            <a:spLocks noChangeArrowheads="1"/>
          </p:cNvSpPr>
          <p:nvPr/>
        </p:nvSpPr>
        <p:spPr bwMode="auto">
          <a:xfrm>
            <a:off x="3505200" y="4191000"/>
            <a:ext cx="476250" cy="476250"/>
          </a:xfrm>
          <a:prstGeom prst="ellipse">
            <a:avLst/>
          </a:prstGeom>
          <a:solidFill>
            <a:srgbClr val="FFFF00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80989" name="Oval 29"/>
          <p:cNvSpPr>
            <a:spLocks noChangeArrowheads="1"/>
          </p:cNvSpPr>
          <p:nvPr/>
        </p:nvSpPr>
        <p:spPr bwMode="auto">
          <a:xfrm>
            <a:off x="5060950" y="4191000"/>
            <a:ext cx="476250" cy="476250"/>
          </a:xfrm>
          <a:prstGeom prst="ellipse">
            <a:avLst/>
          </a:prstGeom>
          <a:solidFill>
            <a:srgbClr val="0000FF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80990" name="Oval 30"/>
          <p:cNvSpPr>
            <a:spLocks noChangeArrowheads="1"/>
          </p:cNvSpPr>
          <p:nvPr/>
        </p:nvSpPr>
        <p:spPr bwMode="auto">
          <a:xfrm>
            <a:off x="5930900" y="4208463"/>
            <a:ext cx="476250" cy="476250"/>
          </a:xfrm>
          <a:prstGeom prst="ellipse">
            <a:avLst/>
          </a:prstGeom>
          <a:solidFill>
            <a:srgbClr val="0000FF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319" name="Text Box 32"/>
          <p:cNvSpPr txBox="1">
            <a:spLocks noChangeArrowheads="1"/>
          </p:cNvSpPr>
          <p:nvPr/>
        </p:nvSpPr>
        <p:spPr bwMode="auto">
          <a:xfrm>
            <a:off x="5016500" y="4191000"/>
            <a:ext cx="552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>
                <a:solidFill>
                  <a:srgbClr val="FFFFFF"/>
                </a:solidFill>
              </a:rPr>
              <a:t>6</a:t>
            </a:r>
          </a:p>
        </p:txBody>
      </p:sp>
      <p:sp>
        <p:nvSpPr>
          <p:cNvPr id="12320" name="Text Box 33"/>
          <p:cNvSpPr txBox="1">
            <a:spLocks noChangeArrowheads="1"/>
          </p:cNvSpPr>
          <p:nvPr/>
        </p:nvSpPr>
        <p:spPr bwMode="auto">
          <a:xfrm>
            <a:off x="5930900" y="4208463"/>
            <a:ext cx="552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>
                <a:solidFill>
                  <a:srgbClr val="FFFFFF"/>
                </a:solidFill>
              </a:rPr>
              <a:t>7</a:t>
            </a:r>
          </a:p>
        </p:txBody>
      </p:sp>
      <p:sp>
        <p:nvSpPr>
          <p:cNvPr id="12321" name="Text Box 34"/>
          <p:cNvSpPr txBox="1">
            <a:spLocks noChangeArrowheads="1"/>
          </p:cNvSpPr>
          <p:nvPr/>
        </p:nvSpPr>
        <p:spPr bwMode="auto">
          <a:xfrm>
            <a:off x="7499350" y="4208463"/>
            <a:ext cx="552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/>
              <a:t>9</a:t>
            </a:r>
          </a:p>
        </p:txBody>
      </p:sp>
      <p:sp>
        <p:nvSpPr>
          <p:cNvPr id="12322" name="Text Box 35"/>
          <p:cNvSpPr txBox="1">
            <a:spLocks noChangeArrowheads="1"/>
          </p:cNvSpPr>
          <p:nvPr/>
        </p:nvSpPr>
        <p:spPr bwMode="auto">
          <a:xfrm>
            <a:off x="8293100" y="4210050"/>
            <a:ext cx="552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/>
              <a:t>10</a:t>
            </a:r>
          </a:p>
        </p:txBody>
      </p:sp>
      <p:sp>
        <p:nvSpPr>
          <p:cNvPr id="12323" name="Text Box 36"/>
          <p:cNvSpPr txBox="1">
            <a:spLocks noChangeArrowheads="1"/>
          </p:cNvSpPr>
          <p:nvPr/>
        </p:nvSpPr>
        <p:spPr bwMode="auto">
          <a:xfrm>
            <a:off x="914400" y="4191000"/>
            <a:ext cx="781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/>
              <a:t>1</a:t>
            </a:r>
          </a:p>
        </p:txBody>
      </p:sp>
      <p:sp>
        <p:nvSpPr>
          <p:cNvPr id="12324" name="Oval 37"/>
          <p:cNvSpPr>
            <a:spLocks noChangeArrowheads="1"/>
          </p:cNvSpPr>
          <p:nvPr/>
        </p:nvSpPr>
        <p:spPr bwMode="auto">
          <a:xfrm>
            <a:off x="6769100" y="4195763"/>
            <a:ext cx="476250" cy="476250"/>
          </a:xfrm>
          <a:prstGeom prst="ellipse">
            <a:avLst/>
          </a:prstGeom>
          <a:solidFill>
            <a:srgbClr val="0000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r>
              <a:rPr lang="en-US" i="0">
                <a:solidFill>
                  <a:srgbClr val="FFFFFF"/>
                </a:solidFill>
              </a:rPr>
              <a:t>8</a:t>
            </a:r>
            <a:endParaRPr lang="pt-BR" i="0">
              <a:solidFill>
                <a:srgbClr val="FFFFFF"/>
              </a:solidFill>
            </a:endParaRPr>
          </a:p>
        </p:txBody>
      </p:sp>
      <p:sp>
        <p:nvSpPr>
          <p:cNvPr id="12325" name="Text Box 38"/>
          <p:cNvSpPr txBox="1">
            <a:spLocks noChangeArrowheads="1"/>
          </p:cNvSpPr>
          <p:nvPr/>
        </p:nvSpPr>
        <p:spPr bwMode="auto">
          <a:xfrm>
            <a:off x="1873250" y="4214813"/>
            <a:ext cx="5524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0"/>
              <a:t>2</a:t>
            </a:r>
          </a:p>
        </p:txBody>
      </p:sp>
      <p:grpSp>
        <p:nvGrpSpPr>
          <p:cNvPr id="12326" name="Group 39"/>
          <p:cNvGrpSpPr>
            <a:grpSpLocks/>
          </p:cNvGrpSpPr>
          <p:nvPr/>
        </p:nvGrpSpPr>
        <p:grpSpPr bwMode="auto">
          <a:xfrm>
            <a:off x="4114800" y="4038600"/>
            <a:ext cx="781050" cy="781050"/>
            <a:chOff x="1482" y="3420"/>
            <a:chExt cx="492" cy="492"/>
          </a:xfrm>
        </p:grpSpPr>
        <p:sp>
          <p:nvSpPr>
            <p:cNvPr id="681000" name="Oval 40"/>
            <p:cNvSpPr>
              <a:spLocks noChangeArrowheads="1"/>
            </p:cNvSpPr>
            <p:nvPr/>
          </p:nvSpPr>
          <p:spPr bwMode="auto">
            <a:xfrm>
              <a:off x="1482" y="3420"/>
              <a:ext cx="492" cy="492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81001" name="Oval 41"/>
            <p:cNvSpPr>
              <a:spLocks noChangeArrowheads="1"/>
            </p:cNvSpPr>
            <p:nvPr/>
          </p:nvSpPr>
          <p:spPr bwMode="auto">
            <a:xfrm>
              <a:off x="1524" y="3462"/>
              <a:ext cx="408" cy="408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681002" name="Oval 42"/>
          <p:cNvSpPr>
            <a:spLocks noChangeArrowheads="1"/>
          </p:cNvSpPr>
          <p:nvPr/>
        </p:nvSpPr>
        <p:spPr bwMode="auto">
          <a:xfrm>
            <a:off x="2708275" y="4191000"/>
            <a:ext cx="476250" cy="476250"/>
          </a:xfrm>
          <a:prstGeom prst="ellipse">
            <a:avLst/>
          </a:prstGeom>
          <a:solidFill>
            <a:srgbClr val="00FFCC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2328" name="Text Box 43"/>
          <p:cNvSpPr txBox="1">
            <a:spLocks noChangeArrowheads="1"/>
          </p:cNvSpPr>
          <p:nvPr/>
        </p:nvSpPr>
        <p:spPr bwMode="auto">
          <a:xfrm>
            <a:off x="2667000" y="4191000"/>
            <a:ext cx="552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/>
              <a:t>3</a:t>
            </a:r>
          </a:p>
        </p:txBody>
      </p:sp>
      <p:sp>
        <p:nvSpPr>
          <p:cNvPr id="12329" name="Text Box 45"/>
          <p:cNvSpPr txBox="1">
            <a:spLocks noChangeArrowheads="1"/>
          </p:cNvSpPr>
          <p:nvPr/>
        </p:nvSpPr>
        <p:spPr bwMode="auto">
          <a:xfrm>
            <a:off x="3452813" y="4179888"/>
            <a:ext cx="552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/>
              <a:t>4</a:t>
            </a:r>
          </a:p>
        </p:txBody>
      </p:sp>
      <p:sp>
        <p:nvSpPr>
          <p:cNvPr id="12330" name="Text Box 31"/>
          <p:cNvSpPr txBox="1">
            <a:spLocks noChangeArrowheads="1"/>
          </p:cNvSpPr>
          <p:nvPr/>
        </p:nvSpPr>
        <p:spPr bwMode="auto">
          <a:xfrm>
            <a:off x="4191000" y="4191000"/>
            <a:ext cx="552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/>
              <a:t>5</a:t>
            </a:r>
          </a:p>
        </p:txBody>
      </p:sp>
      <p:sp>
        <p:nvSpPr>
          <p:cNvPr id="12331" name="Text Box 46"/>
          <p:cNvSpPr txBox="1">
            <a:spLocks noChangeArrowheads="1"/>
          </p:cNvSpPr>
          <p:nvPr/>
        </p:nvSpPr>
        <p:spPr bwMode="auto">
          <a:xfrm>
            <a:off x="1973907" y="3173884"/>
            <a:ext cx="1835150" cy="59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200" b="0" i="0" dirty="0" err="1" smtClean="0">
                <a:solidFill>
                  <a:srgbClr val="00FFCC"/>
                </a:solidFill>
              </a:rPr>
              <a:t>Desenho</a:t>
            </a:r>
            <a:r>
              <a:rPr lang="en-US" sz="1200" b="0" i="0" dirty="0" smtClean="0">
                <a:solidFill>
                  <a:srgbClr val="00FFCC"/>
                </a:solidFill>
              </a:rPr>
              <a:t> do Marco de </a:t>
            </a:r>
            <a:r>
              <a:rPr lang="en-US" sz="1200" b="0" i="0" dirty="0" err="1" smtClean="0">
                <a:solidFill>
                  <a:srgbClr val="00FFCC"/>
                </a:solidFill>
              </a:rPr>
              <a:t>Referência</a:t>
            </a:r>
            <a:r>
              <a:rPr lang="en-US" sz="1200" b="0" i="0" dirty="0" smtClean="0">
                <a:solidFill>
                  <a:srgbClr val="00FFCC"/>
                </a:solidFill>
              </a:rPr>
              <a:t> do PROFISCO II</a:t>
            </a:r>
            <a:endParaRPr lang="en-US" sz="1200" b="0" i="0" dirty="0">
              <a:solidFill>
                <a:srgbClr val="00FFCC"/>
              </a:solidFill>
            </a:endParaRPr>
          </a:p>
          <a:p>
            <a:endParaRPr lang="en-US" sz="1200" b="0" i="0" dirty="0">
              <a:solidFill>
                <a:srgbClr val="FFFFFF"/>
              </a:solidFill>
            </a:endParaRPr>
          </a:p>
        </p:txBody>
      </p:sp>
      <p:pic>
        <p:nvPicPr>
          <p:cNvPr id="46" name="Picture 8" descr="C:\Users\Luciana\Desktop\bid_portugue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8041" y="6209928"/>
            <a:ext cx="1185959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0" y="1484784"/>
            <a:ext cx="8991600" cy="298543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defRPr/>
            </a:pPr>
            <a:r>
              <a:rPr lang="pt-BR" i="0" dirty="0" smtClean="0">
                <a:solidFill>
                  <a:srgbClr val="FFFFFF"/>
                </a:solidFill>
                <a:cs typeface="Times New Roman" charset="0"/>
              </a:rPr>
              <a:t>Construção da Linha de Base para avaliação do desempenho dos Estados e do PROFISCO II</a:t>
            </a:r>
            <a:endParaRPr lang="pt-BR" i="0" dirty="0" smtClean="0">
              <a:solidFill>
                <a:srgbClr val="FF0000"/>
              </a:solidFill>
              <a:cs typeface="Times New Roman" charset="0"/>
            </a:endParaRPr>
          </a:p>
          <a:p>
            <a:pPr marL="342900" indent="-342900" algn="l" eaLnBrk="1" hangingPunct="1">
              <a:buFont typeface="Wingdings" panose="05000000000000000000" pitchFamily="2" charset="2"/>
              <a:buChar char="Ø"/>
              <a:defRPr/>
            </a:pPr>
            <a:r>
              <a:rPr lang="pt-BR" sz="2000" i="0" dirty="0">
                <a:solidFill>
                  <a:srgbClr val="00FFCC"/>
                </a:solidFill>
                <a:cs typeface="Times New Roman" charset="0"/>
              </a:rPr>
              <a:t>Coleta e validação de dados para construção da linha de base do </a:t>
            </a:r>
            <a:r>
              <a:rPr lang="pt-BR" sz="2000" i="0" dirty="0" smtClean="0">
                <a:solidFill>
                  <a:srgbClr val="00FFCC"/>
                </a:solidFill>
                <a:cs typeface="Times New Roman" charset="0"/>
              </a:rPr>
              <a:t>Programa – Jan a Mar/2015</a:t>
            </a:r>
          </a:p>
          <a:p>
            <a:pPr lvl="1" algn="l" eaLnBrk="1" hangingPunct="1">
              <a:defRPr/>
            </a:pPr>
            <a:r>
              <a:rPr lang="pt-BR" sz="2000" i="0" dirty="0" smtClean="0">
                <a:solidFill>
                  <a:srgbClr val="FFFFFF"/>
                </a:solidFill>
                <a:cs typeface="Times New Roman" charset="0"/>
              </a:rPr>
              <a:t>OBS: Para subsidiar a definição dos indicadores dos projetos estaduais esta coleta será realizada no mesmo período previsto para a elaboração das cartas-consultas pelos Estados</a:t>
            </a:r>
          </a:p>
          <a:p>
            <a:pPr marL="342900" indent="-342900" algn="l" eaLnBrk="1" hangingPunct="1">
              <a:buFont typeface="Wingdings" panose="05000000000000000000" pitchFamily="2" charset="2"/>
              <a:buChar char="Ø"/>
              <a:defRPr/>
            </a:pPr>
            <a:r>
              <a:rPr lang="en-US" sz="2000" i="0" dirty="0" err="1">
                <a:solidFill>
                  <a:srgbClr val="FFFF00"/>
                </a:solidFill>
                <a:cs typeface="Times New Roman" charset="0"/>
              </a:rPr>
              <a:t>Análise</a:t>
            </a:r>
            <a:r>
              <a:rPr lang="en-US" sz="2000" i="0" dirty="0">
                <a:solidFill>
                  <a:srgbClr val="FFFF00"/>
                </a:solidFill>
                <a:cs typeface="Times New Roman" charset="0"/>
              </a:rPr>
              <a:t> e </a:t>
            </a:r>
            <a:r>
              <a:rPr lang="en-US" sz="2000" i="0" dirty="0" err="1">
                <a:solidFill>
                  <a:srgbClr val="FFFF00"/>
                </a:solidFill>
                <a:cs typeface="Times New Roman" charset="0"/>
              </a:rPr>
              <a:t>consolidação</a:t>
            </a:r>
            <a:r>
              <a:rPr lang="en-US" sz="2000" i="0" dirty="0">
                <a:solidFill>
                  <a:srgbClr val="FFFF00"/>
                </a:solidFill>
                <a:cs typeface="Times New Roman" charset="0"/>
              </a:rPr>
              <a:t> </a:t>
            </a:r>
            <a:r>
              <a:rPr lang="en-US" sz="2000" i="0" dirty="0" smtClean="0">
                <a:solidFill>
                  <a:srgbClr val="FFFF00"/>
                </a:solidFill>
                <a:cs typeface="Times New Roman" charset="0"/>
              </a:rPr>
              <a:t>de </a:t>
            </a:r>
            <a:r>
              <a:rPr lang="pt-BR" sz="2000" i="0" dirty="0" smtClean="0">
                <a:solidFill>
                  <a:srgbClr val="FFFF00"/>
                </a:solidFill>
                <a:cs typeface="Times New Roman" charset="0"/>
              </a:rPr>
              <a:t>uma visão </a:t>
            </a:r>
            <a:r>
              <a:rPr lang="pt-BR" sz="2000" i="0" dirty="0">
                <a:solidFill>
                  <a:srgbClr val="FFFF00"/>
                </a:solidFill>
                <a:cs typeface="Times New Roman" charset="0"/>
              </a:rPr>
              <a:t>nacional da linha de base do CCLIP PROFISCO II (BR-X1039)</a:t>
            </a:r>
            <a:endParaRPr lang="en-US" sz="2000" i="0" dirty="0" smtClean="0">
              <a:solidFill>
                <a:srgbClr val="FFFF00"/>
              </a:solidFill>
              <a:cs typeface="Times New Roman" charset="0"/>
            </a:endParaRP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lnSpc>
                <a:spcPct val="90000"/>
              </a:lnSpc>
            </a:pPr>
            <a:r>
              <a:rPr lang="en-US" sz="2800" dirty="0" err="1">
                <a:solidFill>
                  <a:srgbClr val="FFFF00"/>
                </a:solidFill>
              </a:rPr>
              <a:t>Pesquisa</a:t>
            </a:r>
            <a:r>
              <a:rPr lang="en-US" sz="2800" dirty="0">
                <a:solidFill>
                  <a:srgbClr val="FFFF00"/>
                </a:solidFill>
              </a:rPr>
              <a:t> de </a:t>
            </a:r>
            <a:r>
              <a:rPr lang="en-US" sz="2800" dirty="0" err="1">
                <a:solidFill>
                  <a:srgbClr val="FFFF00"/>
                </a:solidFill>
              </a:rPr>
              <a:t>Indicadores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Fiscais</a:t>
            </a:r>
            <a:r>
              <a:rPr lang="en-US" sz="2800" dirty="0">
                <a:solidFill>
                  <a:srgbClr val="FFFF00"/>
                </a:solidFill>
              </a:rPr>
              <a:t> para o PROFISCO II</a:t>
            </a:r>
            <a:endParaRPr lang="en-US" sz="2800" b="0" dirty="0">
              <a:solidFill>
                <a:srgbClr val="FFFFFF"/>
              </a:solidFill>
            </a:endParaRPr>
          </a:p>
        </p:txBody>
      </p:sp>
      <p:pic>
        <p:nvPicPr>
          <p:cNvPr id="4" name="Picture 8" descr="C:\Users\Luciana\Desktop\bid_portugue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8041" y="6209928"/>
            <a:ext cx="1185959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3010" name="Line 2"/>
          <p:cNvSpPr>
            <a:spLocks noChangeShapeType="1"/>
          </p:cNvSpPr>
          <p:nvPr/>
        </p:nvSpPr>
        <p:spPr bwMode="auto">
          <a:xfrm flipV="1">
            <a:off x="2165350" y="4572000"/>
            <a:ext cx="0" cy="38893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83011" name="Line 3"/>
          <p:cNvSpPr>
            <a:spLocks noChangeShapeType="1"/>
          </p:cNvSpPr>
          <p:nvPr/>
        </p:nvSpPr>
        <p:spPr bwMode="auto">
          <a:xfrm flipV="1">
            <a:off x="3733800" y="4572000"/>
            <a:ext cx="0" cy="38893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83012" name="Line 4"/>
          <p:cNvSpPr>
            <a:spLocks noChangeShapeType="1"/>
          </p:cNvSpPr>
          <p:nvPr/>
        </p:nvSpPr>
        <p:spPr bwMode="auto">
          <a:xfrm flipV="1">
            <a:off x="6172200" y="3933825"/>
            <a:ext cx="0" cy="38893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83013" name="Line 5"/>
          <p:cNvSpPr>
            <a:spLocks noChangeShapeType="1"/>
          </p:cNvSpPr>
          <p:nvPr/>
        </p:nvSpPr>
        <p:spPr bwMode="auto">
          <a:xfrm flipV="1">
            <a:off x="7772400" y="3897313"/>
            <a:ext cx="0" cy="388937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83014" name="Line 6"/>
          <p:cNvSpPr>
            <a:spLocks noChangeShapeType="1"/>
          </p:cNvSpPr>
          <p:nvPr/>
        </p:nvSpPr>
        <p:spPr bwMode="auto">
          <a:xfrm flipV="1">
            <a:off x="5334000" y="4648200"/>
            <a:ext cx="0" cy="846138"/>
          </a:xfrm>
          <a:prstGeom prst="line">
            <a:avLst/>
          </a:prstGeom>
          <a:noFill/>
          <a:ln w="57150">
            <a:solidFill>
              <a:srgbClr val="FFFFFF"/>
            </a:solidFill>
            <a:round/>
            <a:headEnd type="triangle" w="med" len="med"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83015" name="Line 7"/>
          <p:cNvSpPr>
            <a:spLocks noChangeShapeType="1"/>
          </p:cNvSpPr>
          <p:nvPr/>
        </p:nvSpPr>
        <p:spPr bwMode="auto">
          <a:xfrm flipV="1">
            <a:off x="1295400" y="3810000"/>
            <a:ext cx="0" cy="38893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83016" name="Line 8"/>
          <p:cNvSpPr>
            <a:spLocks noChangeShapeType="1"/>
          </p:cNvSpPr>
          <p:nvPr/>
        </p:nvSpPr>
        <p:spPr bwMode="auto">
          <a:xfrm flipV="1">
            <a:off x="2971800" y="3810000"/>
            <a:ext cx="0" cy="38893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83017" name="Line 9"/>
          <p:cNvSpPr>
            <a:spLocks noChangeShapeType="1"/>
          </p:cNvSpPr>
          <p:nvPr/>
        </p:nvSpPr>
        <p:spPr bwMode="auto">
          <a:xfrm flipV="1">
            <a:off x="4495800" y="3886200"/>
            <a:ext cx="0" cy="38893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83018" name="Line 10"/>
          <p:cNvSpPr>
            <a:spLocks noChangeShapeType="1"/>
          </p:cNvSpPr>
          <p:nvPr/>
        </p:nvSpPr>
        <p:spPr bwMode="auto">
          <a:xfrm flipV="1">
            <a:off x="7010400" y="4572000"/>
            <a:ext cx="0" cy="38893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83019" name="Line 11"/>
          <p:cNvSpPr>
            <a:spLocks noChangeShapeType="1"/>
          </p:cNvSpPr>
          <p:nvPr/>
        </p:nvSpPr>
        <p:spPr bwMode="auto">
          <a:xfrm flipV="1">
            <a:off x="8610600" y="4606925"/>
            <a:ext cx="0" cy="38893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83020" name="Rectangle 12"/>
          <p:cNvSpPr>
            <a:spLocks noChangeArrowheads="1"/>
          </p:cNvSpPr>
          <p:nvPr/>
        </p:nvSpPr>
        <p:spPr bwMode="auto">
          <a:xfrm>
            <a:off x="1143000" y="4419600"/>
            <a:ext cx="7372350" cy="1143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647700" y="3162300"/>
            <a:ext cx="1295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200" i="0" dirty="0" err="1" smtClean="0">
                <a:solidFill>
                  <a:srgbClr val="00FFCC"/>
                </a:solidFill>
              </a:rPr>
              <a:t>Processo</a:t>
            </a:r>
            <a:r>
              <a:rPr lang="en-US" sz="1200" i="0" dirty="0" smtClean="0">
                <a:solidFill>
                  <a:srgbClr val="00FFCC"/>
                </a:solidFill>
              </a:rPr>
              <a:t> de </a:t>
            </a:r>
            <a:r>
              <a:rPr lang="en-US" sz="1200" i="0" dirty="0" err="1" smtClean="0">
                <a:solidFill>
                  <a:srgbClr val="00FFCC"/>
                </a:solidFill>
              </a:rPr>
              <a:t>Avaliação</a:t>
            </a:r>
            <a:r>
              <a:rPr lang="en-US" sz="1200" i="0" dirty="0" smtClean="0">
                <a:solidFill>
                  <a:srgbClr val="00FFCC"/>
                </a:solidFill>
              </a:rPr>
              <a:t> do PROFISCO</a:t>
            </a:r>
            <a:endParaRPr lang="en-US" sz="1200" i="0" dirty="0">
              <a:solidFill>
                <a:srgbClr val="00FFCC"/>
              </a:solidFill>
            </a:endParaRPr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1187624" y="5029200"/>
            <a:ext cx="1403176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pt-BR" sz="1200" b="0" i="0" dirty="0" smtClean="0">
                <a:solidFill>
                  <a:srgbClr val="00FFCC"/>
                </a:solidFill>
              </a:rPr>
              <a:t>Aprovação de Diretrizes e Recomendações Técnicas</a:t>
            </a:r>
            <a:endParaRPr lang="en-US" sz="1200" b="0" i="0" dirty="0">
              <a:solidFill>
                <a:srgbClr val="00FFCC"/>
              </a:solidFill>
            </a:endParaRPr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2905125" y="4953000"/>
            <a:ext cx="1736726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pt-BR" sz="1200" i="0" dirty="0" smtClean="0">
                <a:solidFill>
                  <a:srgbClr val="FFFF00"/>
                </a:solidFill>
              </a:rPr>
              <a:t>Desenho da Pesquisa de Indicadores Fiscais</a:t>
            </a:r>
            <a:endParaRPr lang="pt-BR" sz="1200" i="0" dirty="0">
              <a:solidFill>
                <a:srgbClr val="FFFF00"/>
              </a:solidFill>
            </a:endParaRPr>
          </a:p>
        </p:txBody>
      </p:sp>
      <p:sp>
        <p:nvSpPr>
          <p:cNvPr id="14352" name="Text Box 17"/>
          <p:cNvSpPr txBox="1">
            <a:spLocks noChangeArrowheads="1"/>
          </p:cNvSpPr>
          <p:nvPr/>
        </p:nvSpPr>
        <p:spPr bwMode="auto">
          <a:xfrm>
            <a:off x="4419600" y="5562600"/>
            <a:ext cx="198755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pt-BR" sz="2000" i="0" dirty="0" smtClean="0">
                <a:solidFill>
                  <a:srgbClr val="0000FF"/>
                </a:solidFill>
              </a:rPr>
              <a:t>Aprovação do Marco de Referência do PROFISCO II</a:t>
            </a:r>
            <a:endParaRPr lang="en-US" sz="2000" i="0" dirty="0">
              <a:solidFill>
                <a:srgbClr val="0000FF"/>
              </a:solidFill>
            </a:endParaRPr>
          </a:p>
          <a:p>
            <a:r>
              <a:rPr lang="en-US" sz="1200" b="0" i="0" dirty="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14353" name="Text Box 18"/>
          <p:cNvSpPr txBox="1">
            <a:spLocks noChangeArrowheads="1"/>
          </p:cNvSpPr>
          <p:nvPr/>
        </p:nvSpPr>
        <p:spPr bwMode="auto">
          <a:xfrm>
            <a:off x="5533310" y="3189931"/>
            <a:ext cx="1258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200" b="0" i="0" dirty="0" err="1" smtClean="0">
                <a:solidFill>
                  <a:srgbClr val="0000FF"/>
                </a:solidFill>
              </a:rPr>
              <a:t>Aprovação</a:t>
            </a:r>
            <a:r>
              <a:rPr lang="en-US" sz="1200" b="0" i="0" dirty="0" smtClean="0">
                <a:solidFill>
                  <a:srgbClr val="0000FF"/>
                </a:solidFill>
              </a:rPr>
              <a:t> de Carta </a:t>
            </a:r>
            <a:r>
              <a:rPr lang="en-US" sz="1200" b="0" i="0" dirty="0" err="1" smtClean="0">
                <a:solidFill>
                  <a:srgbClr val="0000FF"/>
                </a:solidFill>
              </a:rPr>
              <a:t>Consulta</a:t>
            </a:r>
            <a:r>
              <a:rPr lang="en-US" sz="1200" b="0" i="0" dirty="0" smtClean="0">
                <a:solidFill>
                  <a:srgbClr val="0000FF"/>
                </a:solidFill>
              </a:rPr>
              <a:t> </a:t>
            </a:r>
            <a:r>
              <a:rPr lang="en-US" sz="1200" b="0" i="0" dirty="0" err="1" smtClean="0">
                <a:solidFill>
                  <a:srgbClr val="0000FF"/>
                </a:solidFill>
              </a:rPr>
              <a:t>pelos</a:t>
            </a:r>
            <a:r>
              <a:rPr lang="en-US" sz="1200" b="0" i="0" dirty="0" smtClean="0">
                <a:solidFill>
                  <a:srgbClr val="0000FF"/>
                </a:solidFill>
              </a:rPr>
              <a:t> </a:t>
            </a:r>
            <a:r>
              <a:rPr lang="en-US" sz="1200" b="0" i="0" dirty="0" err="1" smtClean="0">
                <a:solidFill>
                  <a:srgbClr val="0000FF"/>
                </a:solidFill>
              </a:rPr>
              <a:t>Estados</a:t>
            </a:r>
            <a:endParaRPr lang="en-US" sz="1200" b="0" i="0" dirty="0">
              <a:solidFill>
                <a:srgbClr val="0000FF"/>
              </a:solidFill>
            </a:endParaRPr>
          </a:p>
        </p:txBody>
      </p:sp>
      <p:sp>
        <p:nvSpPr>
          <p:cNvPr id="14354" name="Text Box 19"/>
          <p:cNvSpPr txBox="1">
            <a:spLocks noChangeArrowheads="1"/>
          </p:cNvSpPr>
          <p:nvPr/>
        </p:nvSpPr>
        <p:spPr bwMode="auto">
          <a:xfrm>
            <a:off x="6242050" y="5021263"/>
            <a:ext cx="153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pt-BR" sz="1200" b="0" i="0" dirty="0" smtClean="0">
                <a:solidFill>
                  <a:srgbClr val="0000FF"/>
                </a:solidFill>
              </a:rPr>
              <a:t>Elaboração de Projetos estaduais: ciclo do BID</a:t>
            </a:r>
            <a:endParaRPr lang="pt-BR" sz="1200" b="0" i="0" dirty="0">
              <a:solidFill>
                <a:srgbClr val="0000FF"/>
              </a:solidFill>
            </a:endParaRPr>
          </a:p>
        </p:txBody>
      </p:sp>
      <p:sp>
        <p:nvSpPr>
          <p:cNvPr id="14355" name="Text Box 20"/>
          <p:cNvSpPr txBox="1">
            <a:spLocks noChangeArrowheads="1"/>
          </p:cNvSpPr>
          <p:nvPr/>
        </p:nvSpPr>
        <p:spPr bwMode="auto">
          <a:xfrm>
            <a:off x="7245350" y="3189931"/>
            <a:ext cx="1365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200" b="0" i="0" dirty="0">
                <a:solidFill>
                  <a:srgbClr val="FFFFFF"/>
                </a:solidFill>
              </a:rPr>
              <a:t> </a:t>
            </a:r>
            <a:r>
              <a:rPr lang="pt-BR" sz="1200" b="0" i="0" dirty="0" smtClean="0">
                <a:solidFill>
                  <a:schemeClr val="accent1"/>
                </a:solidFill>
              </a:rPr>
              <a:t>Aprovação do 1º PROJETO e do PROFISCO II</a:t>
            </a:r>
            <a:endParaRPr lang="en-US" sz="1200" b="0" i="0" dirty="0">
              <a:solidFill>
                <a:schemeClr val="accent1"/>
              </a:solidFill>
            </a:endParaRPr>
          </a:p>
        </p:txBody>
      </p:sp>
      <p:sp>
        <p:nvSpPr>
          <p:cNvPr id="14356" name="Text Box 21"/>
          <p:cNvSpPr txBox="1">
            <a:spLocks noChangeArrowheads="1"/>
          </p:cNvSpPr>
          <p:nvPr/>
        </p:nvSpPr>
        <p:spPr bwMode="auto">
          <a:xfrm>
            <a:off x="8077200" y="5029200"/>
            <a:ext cx="10668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pt-BR" sz="1200" b="0" i="0" dirty="0" smtClean="0">
                <a:solidFill>
                  <a:schemeClr val="accent1"/>
                </a:solidFill>
              </a:rPr>
              <a:t>Contratação da Operação de Crédito</a:t>
            </a:r>
            <a:endParaRPr lang="en-US" sz="1200" b="0" i="0" dirty="0">
              <a:solidFill>
                <a:schemeClr val="accent1"/>
              </a:solidFill>
            </a:endParaRPr>
          </a:p>
        </p:txBody>
      </p:sp>
      <p:sp>
        <p:nvSpPr>
          <p:cNvPr id="683030" name="Oval 22"/>
          <p:cNvSpPr>
            <a:spLocks noChangeArrowheads="1"/>
          </p:cNvSpPr>
          <p:nvPr/>
        </p:nvSpPr>
        <p:spPr bwMode="auto">
          <a:xfrm>
            <a:off x="1066800" y="4191000"/>
            <a:ext cx="476250" cy="476250"/>
          </a:xfrm>
          <a:prstGeom prst="ellipse">
            <a:avLst/>
          </a:prstGeom>
          <a:solidFill>
            <a:srgbClr val="CC0000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83031" name="Oval 23"/>
          <p:cNvSpPr>
            <a:spLocks noChangeArrowheads="1"/>
          </p:cNvSpPr>
          <p:nvPr/>
        </p:nvSpPr>
        <p:spPr bwMode="auto">
          <a:xfrm>
            <a:off x="1905000" y="4191000"/>
            <a:ext cx="476250" cy="476250"/>
          </a:xfrm>
          <a:prstGeom prst="ellipse">
            <a:avLst/>
          </a:prstGeom>
          <a:solidFill>
            <a:srgbClr val="00FFCC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BR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83032" name="Oval 24"/>
          <p:cNvSpPr>
            <a:spLocks noChangeArrowheads="1"/>
          </p:cNvSpPr>
          <p:nvPr/>
        </p:nvSpPr>
        <p:spPr bwMode="auto">
          <a:xfrm>
            <a:off x="7543800" y="4191000"/>
            <a:ext cx="476250" cy="47625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83033" name="Oval 25"/>
          <p:cNvSpPr>
            <a:spLocks noChangeArrowheads="1"/>
          </p:cNvSpPr>
          <p:nvPr/>
        </p:nvSpPr>
        <p:spPr bwMode="auto">
          <a:xfrm>
            <a:off x="8382000" y="4191000"/>
            <a:ext cx="476250" cy="47625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361" name="Rectangle 26"/>
          <p:cNvSpPr>
            <a:spLocks noChangeArrowheads="1"/>
          </p:cNvSpPr>
          <p:nvPr/>
        </p:nvSpPr>
        <p:spPr bwMode="auto">
          <a:xfrm>
            <a:off x="2832" y="404664"/>
            <a:ext cx="9144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lnSpc>
                <a:spcPct val="90000"/>
              </a:lnSpc>
            </a:pPr>
            <a:r>
              <a:rPr lang="en-US" sz="2800" dirty="0" err="1" smtClean="0">
                <a:solidFill>
                  <a:srgbClr val="0000FF"/>
                </a:solidFill>
              </a:rPr>
              <a:t>Aprovação</a:t>
            </a:r>
            <a:r>
              <a:rPr lang="en-US" sz="2800" dirty="0" smtClean="0">
                <a:solidFill>
                  <a:srgbClr val="0000FF"/>
                </a:solidFill>
              </a:rPr>
              <a:t> do Marco de </a:t>
            </a:r>
            <a:r>
              <a:rPr lang="en-US" sz="2800" dirty="0" err="1" smtClean="0">
                <a:solidFill>
                  <a:srgbClr val="0000FF"/>
                </a:solidFill>
              </a:rPr>
              <a:t>Referência</a:t>
            </a:r>
            <a:r>
              <a:rPr lang="en-US" sz="2800" dirty="0" smtClean="0">
                <a:solidFill>
                  <a:srgbClr val="0000FF"/>
                </a:solidFill>
              </a:rPr>
              <a:t> e </a:t>
            </a:r>
            <a:r>
              <a:rPr lang="en-US" sz="2800" dirty="0" err="1" smtClean="0">
                <a:solidFill>
                  <a:srgbClr val="0000FF"/>
                </a:solidFill>
              </a:rPr>
              <a:t>preparação</a:t>
            </a:r>
            <a:r>
              <a:rPr lang="en-US" sz="2800" dirty="0" smtClean="0">
                <a:solidFill>
                  <a:srgbClr val="0000FF"/>
                </a:solidFill>
              </a:rPr>
              <a:t> de </a:t>
            </a:r>
            <a:r>
              <a:rPr lang="en-US" sz="2800" dirty="0" err="1" smtClean="0">
                <a:solidFill>
                  <a:srgbClr val="0000FF"/>
                </a:solidFill>
              </a:rPr>
              <a:t>Projetos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estaduais</a:t>
            </a:r>
            <a:endParaRPr lang="en-US" sz="2800" b="0" dirty="0">
              <a:solidFill>
                <a:srgbClr val="FFFFFF"/>
              </a:solidFill>
            </a:endParaRPr>
          </a:p>
        </p:txBody>
      </p:sp>
      <p:sp>
        <p:nvSpPr>
          <p:cNvPr id="683035" name="Oval 27"/>
          <p:cNvSpPr>
            <a:spLocks noChangeArrowheads="1"/>
          </p:cNvSpPr>
          <p:nvPr/>
        </p:nvSpPr>
        <p:spPr bwMode="auto">
          <a:xfrm>
            <a:off x="1066800" y="4191000"/>
            <a:ext cx="476250" cy="476250"/>
          </a:xfrm>
          <a:prstGeom prst="ellipse">
            <a:avLst/>
          </a:prstGeom>
          <a:solidFill>
            <a:srgbClr val="00FFCC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BR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83036" name="Oval 28"/>
          <p:cNvSpPr>
            <a:spLocks noChangeArrowheads="1"/>
          </p:cNvSpPr>
          <p:nvPr/>
        </p:nvSpPr>
        <p:spPr bwMode="auto">
          <a:xfrm>
            <a:off x="3505200" y="4191000"/>
            <a:ext cx="476250" cy="476250"/>
          </a:xfrm>
          <a:prstGeom prst="ellipse">
            <a:avLst/>
          </a:prstGeom>
          <a:solidFill>
            <a:srgbClr val="FFFF00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83037" name="Oval 29"/>
          <p:cNvSpPr>
            <a:spLocks noChangeArrowheads="1"/>
          </p:cNvSpPr>
          <p:nvPr/>
        </p:nvSpPr>
        <p:spPr bwMode="auto">
          <a:xfrm>
            <a:off x="4267200" y="4191000"/>
            <a:ext cx="476250" cy="476250"/>
          </a:xfrm>
          <a:prstGeom prst="ellipse">
            <a:avLst/>
          </a:prstGeom>
          <a:solidFill>
            <a:srgbClr val="FFFF00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83038" name="Oval 30"/>
          <p:cNvSpPr>
            <a:spLocks noChangeArrowheads="1"/>
          </p:cNvSpPr>
          <p:nvPr/>
        </p:nvSpPr>
        <p:spPr bwMode="auto">
          <a:xfrm>
            <a:off x="5930900" y="4208463"/>
            <a:ext cx="476250" cy="476250"/>
          </a:xfrm>
          <a:prstGeom prst="ellipse">
            <a:avLst/>
          </a:prstGeom>
          <a:solidFill>
            <a:srgbClr val="0000FF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366" name="Text Box 32"/>
          <p:cNvSpPr txBox="1">
            <a:spLocks noChangeArrowheads="1"/>
          </p:cNvSpPr>
          <p:nvPr/>
        </p:nvSpPr>
        <p:spPr bwMode="auto">
          <a:xfrm>
            <a:off x="5930900" y="4208463"/>
            <a:ext cx="552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>
                <a:solidFill>
                  <a:srgbClr val="FFFFFF"/>
                </a:solidFill>
              </a:rPr>
              <a:t>7</a:t>
            </a:r>
          </a:p>
        </p:txBody>
      </p:sp>
      <p:sp>
        <p:nvSpPr>
          <p:cNvPr id="14367" name="Text Box 33"/>
          <p:cNvSpPr txBox="1">
            <a:spLocks noChangeArrowheads="1"/>
          </p:cNvSpPr>
          <p:nvPr/>
        </p:nvSpPr>
        <p:spPr bwMode="auto">
          <a:xfrm>
            <a:off x="7499350" y="4208463"/>
            <a:ext cx="552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/>
              <a:t>9</a:t>
            </a:r>
          </a:p>
        </p:txBody>
      </p:sp>
      <p:sp>
        <p:nvSpPr>
          <p:cNvPr id="14368" name="Text Box 34"/>
          <p:cNvSpPr txBox="1">
            <a:spLocks noChangeArrowheads="1"/>
          </p:cNvSpPr>
          <p:nvPr/>
        </p:nvSpPr>
        <p:spPr bwMode="auto">
          <a:xfrm>
            <a:off x="8293100" y="4210050"/>
            <a:ext cx="552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/>
              <a:t>10</a:t>
            </a:r>
          </a:p>
        </p:txBody>
      </p:sp>
      <p:sp>
        <p:nvSpPr>
          <p:cNvPr id="14369" name="Text Box 35"/>
          <p:cNvSpPr txBox="1">
            <a:spLocks noChangeArrowheads="1"/>
          </p:cNvSpPr>
          <p:nvPr/>
        </p:nvSpPr>
        <p:spPr bwMode="auto">
          <a:xfrm>
            <a:off x="914400" y="4191000"/>
            <a:ext cx="781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/>
              <a:t>1</a:t>
            </a:r>
          </a:p>
        </p:txBody>
      </p:sp>
      <p:sp>
        <p:nvSpPr>
          <p:cNvPr id="14370" name="Oval 36"/>
          <p:cNvSpPr>
            <a:spLocks noChangeArrowheads="1"/>
          </p:cNvSpPr>
          <p:nvPr/>
        </p:nvSpPr>
        <p:spPr bwMode="auto">
          <a:xfrm>
            <a:off x="6769100" y="4195763"/>
            <a:ext cx="476250" cy="476250"/>
          </a:xfrm>
          <a:prstGeom prst="ellipse">
            <a:avLst/>
          </a:prstGeom>
          <a:solidFill>
            <a:srgbClr val="0000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r>
              <a:rPr lang="en-US" i="0">
                <a:solidFill>
                  <a:srgbClr val="FFFFFF"/>
                </a:solidFill>
              </a:rPr>
              <a:t>8</a:t>
            </a:r>
            <a:endParaRPr lang="pt-BR" i="0">
              <a:solidFill>
                <a:srgbClr val="FFFFFF"/>
              </a:solidFill>
            </a:endParaRPr>
          </a:p>
        </p:txBody>
      </p:sp>
      <p:sp>
        <p:nvSpPr>
          <p:cNvPr id="14371" name="Text Box 37"/>
          <p:cNvSpPr txBox="1">
            <a:spLocks noChangeArrowheads="1"/>
          </p:cNvSpPr>
          <p:nvPr/>
        </p:nvSpPr>
        <p:spPr bwMode="auto">
          <a:xfrm>
            <a:off x="1873250" y="4214813"/>
            <a:ext cx="5524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0"/>
              <a:t>2</a:t>
            </a:r>
          </a:p>
        </p:txBody>
      </p:sp>
      <p:grpSp>
        <p:nvGrpSpPr>
          <p:cNvPr id="14372" name="Group 38"/>
          <p:cNvGrpSpPr>
            <a:grpSpLocks/>
          </p:cNvGrpSpPr>
          <p:nvPr/>
        </p:nvGrpSpPr>
        <p:grpSpPr bwMode="auto">
          <a:xfrm>
            <a:off x="4953000" y="3962400"/>
            <a:ext cx="781050" cy="781050"/>
            <a:chOff x="1482" y="3420"/>
            <a:chExt cx="492" cy="492"/>
          </a:xfrm>
        </p:grpSpPr>
        <p:sp>
          <p:nvSpPr>
            <p:cNvPr id="683047" name="Oval 39"/>
            <p:cNvSpPr>
              <a:spLocks noChangeArrowheads="1"/>
            </p:cNvSpPr>
            <p:nvPr/>
          </p:nvSpPr>
          <p:spPr bwMode="auto">
            <a:xfrm>
              <a:off x="1482" y="3420"/>
              <a:ext cx="492" cy="492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83048" name="Oval 40"/>
            <p:cNvSpPr>
              <a:spLocks noChangeArrowheads="1"/>
            </p:cNvSpPr>
            <p:nvPr/>
          </p:nvSpPr>
          <p:spPr bwMode="auto">
            <a:xfrm>
              <a:off x="1524" y="3462"/>
              <a:ext cx="408" cy="40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683049" name="Oval 41"/>
          <p:cNvSpPr>
            <a:spLocks noChangeArrowheads="1"/>
          </p:cNvSpPr>
          <p:nvPr/>
        </p:nvSpPr>
        <p:spPr bwMode="auto">
          <a:xfrm>
            <a:off x="2708275" y="4191000"/>
            <a:ext cx="476250" cy="476250"/>
          </a:xfrm>
          <a:prstGeom prst="ellipse">
            <a:avLst/>
          </a:prstGeom>
          <a:solidFill>
            <a:srgbClr val="00FFCC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4374" name="Text Box 42"/>
          <p:cNvSpPr txBox="1">
            <a:spLocks noChangeArrowheads="1"/>
          </p:cNvSpPr>
          <p:nvPr/>
        </p:nvSpPr>
        <p:spPr bwMode="auto">
          <a:xfrm>
            <a:off x="2667000" y="4191000"/>
            <a:ext cx="552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/>
              <a:t>3</a:t>
            </a:r>
          </a:p>
        </p:txBody>
      </p:sp>
      <p:sp>
        <p:nvSpPr>
          <p:cNvPr id="14375" name="Text Box 43"/>
          <p:cNvSpPr txBox="1">
            <a:spLocks noChangeArrowheads="1"/>
          </p:cNvSpPr>
          <p:nvPr/>
        </p:nvSpPr>
        <p:spPr bwMode="auto">
          <a:xfrm>
            <a:off x="3452813" y="4179888"/>
            <a:ext cx="552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/>
              <a:t>4</a:t>
            </a:r>
          </a:p>
        </p:txBody>
      </p:sp>
      <p:sp>
        <p:nvSpPr>
          <p:cNvPr id="14376" name="Text Box 44"/>
          <p:cNvSpPr txBox="1">
            <a:spLocks noChangeArrowheads="1"/>
          </p:cNvSpPr>
          <p:nvPr/>
        </p:nvSpPr>
        <p:spPr bwMode="auto">
          <a:xfrm>
            <a:off x="4191000" y="4191000"/>
            <a:ext cx="552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/>
              <a:t>5</a:t>
            </a:r>
          </a:p>
        </p:txBody>
      </p:sp>
      <p:sp>
        <p:nvSpPr>
          <p:cNvPr id="14377" name="Text Box 45"/>
          <p:cNvSpPr txBox="1">
            <a:spLocks noChangeArrowheads="1"/>
          </p:cNvSpPr>
          <p:nvPr/>
        </p:nvSpPr>
        <p:spPr bwMode="auto">
          <a:xfrm>
            <a:off x="2000250" y="3162300"/>
            <a:ext cx="1835150" cy="59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200" b="0" i="0" dirty="0" err="1" smtClean="0">
                <a:solidFill>
                  <a:srgbClr val="00FFCC"/>
                </a:solidFill>
              </a:rPr>
              <a:t>Desenho</a:t>
            </a:r>
            <a:r>
              <a:rPr lang="en-US" sz="1200" b="0" i="0" dirty="0" smtClean="0">
                <a:solidFill>
                  <a:srgbClr val="00FFCC"/>
                </a:solidFill>
              </a:rPr>
              <a:t> do Marco de </a:t>
            </a:r>
            <a:r>
              <a:rPr lang="en-US" sz="1200" b="0" i="0" dirty="0" err="1" smtClean="0">
                <a:solidFill>
                  <a:srgbClr val="00FFCC"/>
                </a:solidFill>
              </a:rPr>
              <a:t>Referência</a:t>
            </a:r>
            <a:r>
              <a:rPr lang="en-US" sz="1200" b="0" i="0" dirty="0" smtClean="0">
                <a:solidFill>
                  <a:srgbClr val="00FFCC"/>
                </a:solidFill>
              </a:rPr>
              <a:t> do PROFISCO II</a:t>
            </a:r>
            <a:endParaRPr lang="en-US" sz="1200" b="0" i="0" dirty="0">
              <a:solidFill>
                <a:srgbClr val="00FFCC"/>
              </a:solidFill>
            </a:endParaRPr>
          </a:p>
          <a:p>
            <a:endParaRPr lang="en-US" sz="1200" b="0" i="0" dirty="0">
              <a:solidFill>
                <a:srgbClr val="FFFFFF"/>
              </a:solidFill>
            </a:endParaRPr>
          </a:p>
        </p:txBody>
      </p:sp>
      <p:sp>
        <p:nvSpPr>
          <p:cNvPr id="14378" name="Text Box 31"/>
          <p:cNvSpPr txBox="1">
            <a:spLocks noChangeArrowheads="1"/>
          </p:cNvSpPr>
          <p:nvPr/>
        </p:nvSpPr>
        <p:spPr bwMode="auto">
          <a:xfrm>
            <a:off x="5029200" y="4114800"/>
            <a:ext cx="552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>
                <a:solidFill>
                  <a:srgbClr val="FFFFFF"/>
                </a:solidFill>
              </a:rPr>
              <a:t>6</a:t>
            </a:r>
          </a:p>
        </p:txBody>
      </p:sp>
      <p:sp>
        <p:nvSpPr>
          <p:cNvPr id="14379" name="Text Box 46"/>
          <p:cNvSpPr txBox="1">
            <a:spLocks noChangeArrowheads="1"/>
          </p:cNvSpPr>
          <p:nvPr/>
        </p:nvSpPr>
        <p:spPr bwMode="auto">
          <a:xfrm>
            <a:off x="3709017" y="3189931"/>
            <a:ext cx="1619250" cy="39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pt-BR" sz="1200" b="0" i="0" dirty="0" smtClean="0">
                <a:solidFill>
                  <a:srgbClr val="FFFF00"/>
                </a:solidFill>
              </a:rPr>
              <a:t>Construção da Linha de Base do PROFISCO II</a:t>
            </a:r>
            <a:endParaRPr lang="en-US" sz="1200" b="0" i="0" dirty="0">
              <a:solidFill>
                <a:srgbClr val="FFFF00"/>
              </a:solidFill>
            </a:endParaRPr>
          </a:p>
        </p:txBody>
      </p:sp>
      <p:pic>
        <p:nvPicPr>
          <p:cNvPr id="46" name="Picture 8" descr="C:\Users\Luciana\Desktop\bid_portugue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8041" y="6209928"/>
            <a:ext cx="1185959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9580" y="1268760"/>
            <a:ext cx="8991600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pt-BR" i="0" dirty="0" smtClean="0">
                <a:solidFill>
                  <a:srgbClr val="FFFFFF"/>
                </a:solidFill>
                <a:cs typeface="Times New Roman" charset="0"/>
              </a:rPr>
              <a:t>Aprovação </a:t>
            </a:r>
            <a:r>
              <a:rPr lang="pt-BR" i="0" dirty="0">
                <a:solidFill>
                  <a:srgbClr val="FFFFFF"/>
                </a:solidFill>
                <a:cs typeface="Times New Roman" charset="0"/>
              </a:rPr>
              <a:t>do Marco de Referência </a:t>
            </a:r>
            <a:r>
              <a:rPr lang="pt-BR" i="0" dirty="0" smtClean="0">
                <a:solidFill>
                  <a:srgbClr val="FFFFFF"/>
                </a:solidFill>
                <a:cs typeface="Times New Roman" charset="0"/>
              </a:rPr>
              <a:t>pelo Governo Brasileiro para o novo </a:t>
            </a:r>
            <a:r>
              <a:rPr lang="pt-BR" i="0" dirty="0">
                <a:solidFill>
                  <a:srgbClr val="FFFFFF"/>
                </a:solidFill>
                <a:cs typeface="Times New Roman" charset="0"/>
              </a:rPr>
              <a:t>CCLIP FISCAL </a:t>
            </a:r>
            <a:r>
              <a:rPr lang="pt-BR" i="0" dirty="0" smtClean="0">
                <a:solidFill>
                  <a:srgbClr val="FFFFFF"/>
                </a:solidFill>
                <a:cs typeface="Times New Roman" charset="0"/>
              </a:rPr>
              <a:t>PROFISCO II (BR-X1039)</a:t>
            </a:r>
            <a:endParaRPr lang="pt-BR" i="0" dirty="0">
              <a:solidFill>
                <a:srgbClr val="FFFFFF"/>
              </a:solidFill>
              <a:cs typeface="Times New Roman" charset="0"/>
            </a:endParaRPr>
          </a:p>
          <a:p>
            <a:pPr marL="800100" lvl="1" indent="-342900" algn="l">
              <a:buFont typeface="Wingdings" panose="05000000000000000000" pitchFamily="2" charset="2"/>
              <a:buChar char="q"/>
            </a:pPr>
            <a:r>
              <a:rPr lang="pt-BR" sz="2000" i="0" dirty="0">
                <a:solidFill>
                  <a:srgbClr val="00FFCC"/>
                </a:solidFill>
                <a:cs typeface="Times New Roman" charset="0"/>
              </a:rPr>
              <a:t>Elaboração de minutas dos documentos de formalização e de nota técnica para o acordo acerca do Marco de Referência a ser firmado entre o BID e o Governo </a:t>
            </a:r>
            <a:r>
              <a:rPr lang="pt-BR" sz="2000" i="0" dirty="0" smtClean="0">
                <a:solidFill>
                  <a:srgbClr val="00FFCC"/>
                </a:solidFill>
                <a:cs typeface="Times New Roman" charset="0"/>
              </a:rPr>
              <a:t>Brasileiro – Set/2015</a:t>
            </a:r>
          </a:p>
          <a:p>
            <a:pPr marL="800100" lvl="1" indent="-342900" algn="l">
              <a:buFont typeface="Wingdings" panose="05000000000000000000" pitchFamily="2" charset="2"/>
              <a:buChar char="q"/>
            </a:pPr>
            <a:r>
              <a:rPr lang="pt-BR" sz="2000" i="0" dirty="0">
                <a:solidFill>
                  <a:srgbClr val="FFFF00"/>
                </a:solidFill>
                <a:cs typeface="Times New Roman" charset="0"/>
              </a:rPr>
              <a:t>Apresentação do Marco de Referência, Modelo Conceitual e hipóteses de produtos obrigatórios no </a:t>
            </a:r>
            <a:r>
              <a:rPr lang="pt-BR" sz="2000" i="0" dirty="0" smtClean="0">
                <a:solidFill>
                  <a:srgbClr val="FFFF00"/>
                </a:solidFill>
                <a:cs typeface="Times New Roman" charset="0"/>
              </a:rPr>
              <a:t>PRÉ-CONFAZ – Dez/2015</a:t>
            </a:r>
          </a:p>
          <a:p>
            <a:pPr marL="800100" lvl="1" indent="-342900" algn="l">
              <a:buFont typeface="Wingdings" panose="05000000000000000000" pitchFamily="2" charset="2"/>
              <a:buChar char="q"/>
            </a:pPr>
            <a:r>
              <a:rPr lang="pt-BR" sz="2000" i="0" dirty="0">
                <a:solidFill>
                  <a:srgbClr val="FFFFFF"/>
                </a:solidFill>
                <a:cs typeface="Times New Roman" charset="0"/>
              </a:rPr>
              <a:t>Elaboração de justificativa </a:t>
            </a:r>
            <a:r>
              <a:rPr lang="pt-BR" sz="2000" i="0" dirty="0" smtClean="0">
                <a:solidFill>
                  <a:srgbClr val="FFFFFF"/>
                </a:solidFill>
                <a:cs typeface="Times New Roman" charset="0"/>
              </a:rPr>
              <a:t>no âmbito do </a:t>
            </a:r>
            <a:r>
              <a:rPr lang="pt-BR" sz="2000" i="0" dirty="0">
                <a:solidFill>
                  <a:srgbClr val="FFFFFF"/>
                </a:solidFill>
                <a:cs typeface="Times New Roman" charset="0"/>
              </a:rPr>
              <a:t>Governo Federal (Nota Técnica do MF) </a:t>
            </a:r>
            <a:r>
              <a:rPr lang="pt-BR" sz="2000" i="0" dirty="0" smtClean="0">
                <a:solidFill>
                  <a:srgbClr val="FFFFFF"/>
                </a:solidFill>
                <a:cs typeface="Times New Roman" charset="0"/>
              </a:rPr>
              <a:t>– Dez/2015</a:t>
            </a:r>
          </a:p>
          <a:p>
            <a:pPr marL="800100" lvl="1" indent="-342900" algn="l">
              <a:buFont typeface="Wingdings" panose="05000000000000000000" pitchFamily="2" charset="2"/>
              <a:buChar char="q"/>
            </a:pPr>
            <a:r>
              <a:rPr lang="pt-BR" sz="2000" i="0" dirty="0">
                <a:solidFill>
                  <a:srgbClr val="00FFCC"/>
                </a:solidFill>
                <a:cs typeface="Times New Roman" charset="0"/>
              </a:rPr>
              <a:t>Troca de cartas entre a Representação do BID e o Governo </a:t>
            </a:r>
            <a:r>
              <a:rPr lang="pt-BR" sz="2000" i="0" dirty="0" smtClean="0">
                <a:solidFill>
                  <a:srgbClr val="00FFCC"/>
                </a:solidFill>
                <a:cs typeface="Times New Roman" charset="0"/>
              </a:rPr>
              <a:t>Brasileiro (Ministério </a:t>
            </a:r>
            <a:r>
              <a:rPr lang="pt-BR" sz="2000" i="0" dirty="0">
                <a:solidFill>
                  <a:srgbClr val="00FFCC"/>
                </a:solidFill>
                <a:cs typeface="Times New Roman" charset="0"/>
              </a:rPr>
              <a:t>da </a:t>
            </a:r>
            <a:r>
              <a:rPr lang="pt-BR" sz="2000" i="0" dirty="0" smtClean="0">
                <a:solidFill>
                  <a:srgbClr val="00FFCC"/>
                </a:solidFill>
                <a:cs typeface="Times New Roman" charset="0"/>
              </a:rPr>
              <a:t>Fazenda) – Dez/2015 e Jan/2016</a:t>
            </a:r>
            <a:endParaRPr lang="pt-BR" sz="2000" i="0" dirty="0">
              <a:solidFill>
                <a:srgbClr val="00FFCC"/>
              </a:solidFill>
              <a:cs typeface="Times New Roman" charset="0"/>
            </a:endParaRP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0" y="260648"/>
            <a:ext cx="914873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lnSpc>
                <a:spcPct val="90000"/>
              </a:lnSpc>
            </a:pPr>
            <a:r>
              <a:rPr lang="en-US" sz="2800" dirty="0" err="1">
                <a:solidFill>
                  <a:srgbClr val="0000FF"/>
                </a:solidFill>
              </a:rPr>
              <a:t>Aprovação</a:t>
            </a:r>
            <a:r>
              <a:rPr lang="en-US" sz="2800" dirty="0">
                <a:solidFill>
                  <a:srgbClr val="0000FF"/>
                </a:solidFill>
              </a:rPr>
              <a:t> do Marco de </a:t>
            </a:r>
            <a:r>
              <a:rPr lang="en-US" sz="2800" dirty="0" err="1">
                <a:solidFill>
                  <a:srgbClr val="0000FF"/>
                </a:solidFill>
              </a:rPr>
              <a:t>Referência</a:t>
            </a:r>
            <a:r>
              <a:rPr lang="en-US" sz="2800" dirty="0">
                <a:solidFill>
                  <a:srgbClr val="0000FF"/>
                </a:solidFill>
              </a:rPr>
              <a:t> e </a:t>
            </a:r>
            <a:r>
              <a:rPr lang="en-US" sz="2800" dirty="0" err="1">
                <a:solidFill>
                  <a:srgbClr val="0000FF"/>
                </a:solidFill>
              </a:rPr>
              <a:t>preparação</a:t>
            </a:r>
            <a:r>
              <a:rPr lang="en-US" sz="2800" dirty="0">
                <a:solidFill>
                  <a:srgbClr val="0000FF"/>
                </a:solidFill>
              </a:rPr>
              <a:t> de </a:t>
            </a:r>
            <a:r>
              <a:rPr lang="en-US" sz="2800" dirty="0" err="1" smtClean="0">
                <a:solidFill>
                  <a:srgbClr val="0000FF"/>
                </a:solidFill>
              </a:rPr>
              <a:t>Projeto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estaduais</a:t>
            </a:r>
            <a:endParaRPr lang="en-US" sz="2800" b="0" dirty="0">
              <a:solidFill>
                <a:srgbClr val="FFFFFF"/>
              </a:solidFill>
            </a:endParaRPr>
          </a:p>
        </p:txBody>
      </p:sp>
      <p:pic>
        <p:nvPicPr>
          <p:cNvPr id="4" name="Picture 8" descr="C:\Users\Luciana\Desktop\bid_portugue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8041" y="6209928"/>
            <a:ext cx="1185959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058" name="Line 2"/>
          <p:cNvSpPr>
            <a:spLocks noChangeShapeType="1"/>
          </p:cNvSpPr>
          <p:nvPr/>
        </p:nvSpPr>
        <p:spPr bwMode="auto">
          <a:xfrm flipV="1">
            <a:off x="2165350" y="4572000"/>
            <a:ext cx="0" cy="38893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85059" name="Line 3"/>
          <p:cNvSpPr>
            <a:spLocks noChangeShapeType="1"/>
          </p:cNvSpPr>
          <p:nvPr/>
        </p:nvSpPr>
        <p:spPr bwMode="auto">
          <a:xfrm flipV="1">
            <a:off x="3733800" y="4572000"/>
            <a:ext cx="0" cy="38893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85060" name="Line 4"/>
          <p:cNvSpPr>
            <a:spLocks noChangeShapeType="1"/>
          </p:cNvSpPr>
          <p:nvPr/>
        </p:nvSpPr>
        <p:spPr bwMode="auto">
          <a:xfrm flipV="1">
            <a:off x="5349875" y="4648200"/>
            <a:ext cx="0" cy="38893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85061" name="Line 5"/>
          <p:cNvSpPr>
            <a:spLocks noChangeShapeType="1"/>
          </p:cNvSpPr>
          <p:nvPr/>
        </p:nvSpPr>
        <p:spPr bwMode="auto">
          <a:xfrm flipV="1">
            <a:off x="7772400" y="3897313"/>
            <a:ext cx="0" cy="388937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85062" name="Line 6"/>
          <p:cNvSpPr>
            <a:spLocks noChangeShapeType="1"/>
          </p:cNvSpPr>
          <p:nvPr/>
        </p:nvSpPr>
        <p:spPr bwMode="auto">
          <a:xfrm flipV="1">
            <a:off x="6172200" y="3200400"/>
            <a:ext cx="0" cy="846138"/>
          </a:xfrm>
          <a:prstGeom prst="line">
            <a:avLst/>
          </a:prstGeom>
          <a:noFill/>
          <a:ln w="57150">
            <a:solidFill>
              <a:srgbClr val="FFFFFF"/>
            </a:solidFill>
            <a:round/>
            <a:headEnd/>
            <a:tailEnd type="triangle" w="med" len="med"/>
          </a:ln>
          <a:effectLst/>
          <a:extLst/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85063" name="Line 7"/>
          <p:cNvSpPr>
            <a:spLocks noChangeShapeType="1"/>
          </p:cNvSpPr>
          <p:nvPr/>
        </p:nvSpPr>
        <p:spPr bwMode="auto">
          <a:xfrm flipV="1">
            <a:off x="1295400" y="3810000"/>
            <a:ext cx="0" cy="38893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85064" name="Line 8"/>
          <p:cNvSpPr>
            <a:spLocks noChangeShapeType="1"/>
          </p:cNvSpPr>
          <p:nvPr/>
        </p:nvSpPr>
        <p:spPr bwMode="auto">
          <a:xfrm flipV="1">
            <a:off x="2971800" y="3810000"/>
            <a:ext cx="0" cy="38893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85065" name="Line 9"/>
          <p:cNvSpPr>
            <a:spLocks noChangeShapeType="1"/>
          </p:cNvSpPr>
          <p:nvPr/>
        </p:nvSpPr>
        <p:spPr bwMode="auto">
          <a:xfrm flipV="1">
            <a:off x="4495800" y="3886200"/>
            <a:ext cx="0" cy="38893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85066" name="Line 10"/>
          <p:cNvSpPr>
            <a:spLocks noChangeShapeType="1"/>
          </p:cNvSpPr>
          <p:nvPr/>
        </p:nvSpPr>
        <p:spPr bwMode="auto">
          <a:xfrm flipV="1">
            <a:off x="7010400" y="4572000"/>
            <a:ext cx="0" cy="38893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85067" name="Line 11"/>
          <p:cNvSpPr>
            <a:spLocks noChangeShapeType="1"/>
          </p:cNvSpPr>
          <p:nvPr/>
        </p:nvSpPr>
        <p:spPr bwMode="auto">
          <a:xfrm flipV="1">
            <a:off x="8610600" y="4606925"/>
            <a:ext cx="0" cy="38893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85068" name="Rectangle 12"/>
          <p:cNvSpPr>
            <a:spLocks noChangeArrowheads="1"/>
          </p:cNvSpPr>
          <p:nvPr/>
        </p:nvSpPr>
        <p:spPr bwMode="auto">
          <a:xfrm>
            <a:off x="1143000" y="4419600"/>
            <a:ext cx="7372350" cy="1143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397" name="Text Box 13"/>
          <p:cNvSpPr txBox="1">
            <a:spLocks noChangeArrowheads="1"/>
          </p:cNvSpPr>
          <p:nvPr/>
        </p:nvSpPr>
        <p:spPr bwMode="auto">
          <a:xfrm>
            <a:off x="647700" y="3200400"/>
            <a:ext cx="1295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200" i="0" dirty="0" err="1" smtClean="0">
                <a:solidFill>
                  <a:srgbClr val="00FFCC"/>
                </a:solidFill>
              </a:rPr>
              <a:t>Processo</a:t>
            </a:r>
            <a:r>
              <a:rPr lang="en-US" sz="1200" i="0" dirty="0" smtClean="0">
                <a:solidFill>
                  <a:srgbClr val="00FFCC"/>
                </a:solidFill>
              </a:rPr>
              <a:t> de </a:t>
            </a:r>
            <a:r>
              <a:rPr lang="en-US" sz="1200" i="0" dirty="0" err="1" smtClean="0">
                <a:solidFill>
                  <a:srgbClr val="00FFCC"/>
                </a:solidFill>
              </a:rPr>
              <a:t>Avaliação</a:t>
            </a:r>
            <a:r>
              <a:rPr lang="en-US" sz="1200" i="0" dirty="0" smtClean="0">
                <a:solidFill>
                  <a:srgbClr val="00FFCC"/>
                </a:solidFill>
              </a:rPr>
              <a:t> do PROFISCO</a:t>
            </a:r>
            <a:endParaRPr lang="en-US" sz="1200" i="0" dirty="0">
              <a:solidFill>
                <a:srgbClr val="00FFCC"/>
              </a:solidFill>
            </a:endParaRPr>
          </a:p>
        </p:txBody>
      </p:sp>
      <p:sp>
        <p:nvSpPr>
          <p:cNvPr id="16398" name="Text Box 14"/>
          <p:cNvSpPr txBox="1">
            <a:spLocks noChangeArrowheads="1"/>
          </p:cNvSpPr>
          <p:nvPr/>
        </p:nvSpPr>
        <p:spPr bwMode="auto">
          <a:xfrm>
            <a:off x="1354782" y="4953000"/>
            <a:ext cx="1365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pt-BR" sz="1200" b="0" i="0" dirty="0" smtClean="0">
                <a:solidFill>
                  <a:srgbClr val="00FFCC"/>
                </a:solidFill>
              </a:rPr>
              <a:t>Aprovação de Diretrizes e Recomendações Técnicas</a:t>
            </a:r>
            <a:endParaRPr lang="en-US" sz="1200" b="0" i="0" dirty="0">
              <a:solidFill>
                <a:srgbClr val="00FFCC"/>
              </a:solidFill>
            </a:endParaRPr>
          </a:p>
        </p:txBody>
      </p:sp>
      <p:sp>
        <p:nvSpPr>
          <p:cNvPr id="16399" name="Text Box 15"/>
          <p:cNvSpPr txBox="1">
            <a:spLocks noChangeArrowheads="1"/>
          </p:cNvSpPr>
          <p:nvPr/>
        </p:nvSpPr>
        <p:spPr bwMode="auto">
          <a:xfrm>
            <a:off x="2907829" y="4978957"/>
            <a:ext cx="162336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pt-BR" sz="1200" i="0" dirty="0" smtClean="0">
                <a:solidFill>
                  <a:srgbClr val="FFFF00"/>
                </a:solidFill>
              </a:rPr>
              <a:t>Desenho da Pesquisa de Indicadores Fiscais</a:t>
            </a:r>
            <a:endParaRPr lang="pt-BR" sz="1200" i="0" dirty="0">
              <a:solidFill>
                <a:srgbClr val="FFFF00"/>
              </a:solidFill>
            </a:endParaRPr>
          </a:p>
        </p:txBody>
      </p:sp>
      <p:sp>
        <p:nvSpPr>
          <p:cNvPr id="16400" name="Text Box 17"/>
          <p:cNvSpPr txBox="1">
            <a:spLocks noChangeArrowheads="1"/>
          </p:cNvSpPr>
          <p:nvPr/>
        </p:nvSpPr>
        <p:spPr bwMode="auto">
          <a:xfrm>
            <a:off x="5114925" y="2265363"/>
            <a:ext cx="2057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 i="0" dirty="0" err="1" smtClean="0">
                <a:solidFill>
                  <a:srgbClr val="0000FF"/>
                </a:solidFill>
              </a:rPr>
              <a:t>Aprovação</a:t>
            </a:r>
            <a:r>
              <a:rPr lang="en-US" sz="2000" i="0" dirty="0" smtClean="0">
                <a:solidFill>
                  <a:srgbClr val="0000FF"/>
                </a:solidFill>
              </a:rPr>
              <a:t> de Carta </a:t>
            </a:r>
            <a:r>
              <a:rPr lang="en-US" sz="2000" i="0" dirty="0" err="1" smtClean="0">
                <a:solidFill>
                  <a:srgbClr val="0000FF"/>
                </a:solidFill>
              </a:rPr>
              <a:t>Consulta</a:t>
            </a:r>
            <a:r>
              <a:rPr lang="en-US" sz="2000" i="0" dirty="0" smtClean="0">
                <a:solidFill>
                  <a:srgbClr val="0000FF"/>
                </a:solidFill>
              </a:rPr>
              <a:t> </a:t>
            </a:r>
            <a:r>
              <a:rPr lang="en-US" sz="2000" i="0" dirty="0" err="1" smtClean="0">
                <a:solidFill>
                  <a:srgbClr val="0000FF"/>
                </a:solidFill>
              </a:rPr>
              <a:t>pelos</a:t>
            </a:r>
            <a:r>
              <a:rPr lang="en-US" sz="2000" i="0" dirty="0" smtClean="0">
                <a:solidFill>
                  <a:srgbClr val="0000FF"/>
                </a:solidFill>
              </a:rPr>
              <a:t> </a:t>
            </a:r>
            <a:r>
              <a:rPr lang="en-US" sz="2000" i="0" dirty="0" err="1" smtClean="0">
                <a:solidFill>
                  <a:srgbClr val="0000FF"/>
                </a:solidFill>
              </a:rPr>
              <a:t>Estados</a:t>
            </a:r>
            <a:endParaRPr lang="en-US" sz="2000" i="0" dirty="0">
              <a:solidFill>
                <a:srgbClr val="0000FF"/>
              </a:solidFill>
            </a:endParaRPr>
          </a:p>
        </p:txBody>
      </p:sp>
      <p:sp>
        <p:nvSpPr>
          <p:cNvPr id="16401" name="Text Box 18"/>
          <p:cNvSpPr txBox="1">
            <a:spLocks noChangeArrowheads="1"/>
          </p:cNvSpPr>
          <p:nvPr/>
        </p:nvSpPr>
        <p:spPr bwMode="auto">
          <a:xfrm>
            <a:off x="6207683" y="4995863"/>
            <a:ext cx="1545109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pt-BR" sz="1200" b="0" i="0" dirty="0" smtClean="0">
                <a:solidFill>
                  <a:srgbClr val="0000FF"/>
                </a:solidFill>
              </a:rPr>
              <a:t>Elaboração de Projetos estaduais: Ciclo do BID</a:t>
            </a:r>
            <a:endParaRPr lang="pt-BR" sz="1200" b="0" i="0" dirty="0">
              <a:solidFill>
                <a:srgbClr val="0000FF"/>
              </a:solidFill>
            </a:endParaRPr>
          </a:p>
        </p:txBody>
      </p:sp>
      <p:sp>
        <p:nvSpPr>
          <p:cNvPr id="16402" name="Text Box 19"/>
          <p:cNvSpPr txBox="1">
            <a:spLocks noChangeArrowheads="1"/>
          </p:cNvSpPr>
          <p:nvPr/>
        </p:nvSpPr>
        <p:spPr bwMode="auto">
          <a:xfrm>
            <a:off x="7065293" y="3263975"/>
            <a:ext cx="143326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200" b="0" i="0" dirty="0">
                <a:solidFill>
                  <a:srgbClr val="FFFFFF"/>
                </a:solidFill>
              </a:rPr>
              <a:t> </a:t>
            </a:r>
            <a:r>
              <a:rPr lang="pt-BR" sz="1200" b="0" i="0" dirty="0">
                <a:solidFill>
                  <a:schemeClr val="accent1"/>
                </a:solidFill>
              </a:rPr>
              <a:t>Aprovação do 1º PROJETO e do PROFISCO II</a:t>
            </a:r>
            <a:endParaRPr lang="en-US" sz="1200" b="0" i="0" dirty="0">
              <a:solidFill>
                <a:schemeClr val="accent1"/>
              </a:solidFill>
            </a:endParaRPr>
          </a:p>
        </p:txBody>
      </p:sp>
      <p:sp>
        <p:nvSpPr>
          <p:cNvPr id="16403" name="Text Box 20"/>
          <p:cNvSpPr txBox="1">
            <a:spLocks noChangeArrowheads="1"/>
          </p:cNvSpPr>
          <p:nvPr/>
        </p:nvSpPr>
        <p:spPr bwMode="auto">
          <a:xfrm>
            <a:off x="8077200" y="5029200"/>
            <a:ext cx="10668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pt-BR" sz="1200" b="0" i="0" dirty="0" smtClean="0">
                <a:solidFill>
                  <a:schemeClr val="accent1"/>
                </a:solidFill>
              </a:rPr>
              <a:t>Contratação da Operação de Crédito</a:t>
            </a:r>
            <a:endParaRPr lang="en-US" sz="1200" b="0" i="0" dirty="0">
              <a:solidFill>
                <a:schemeClr val="accent1"/>
              </a:solidFill>
            </a:endParaRPr>
          </a:p>
        </p:txBody>
      </p:sp>
      <p:sp>
        <p:nvSpPr>
          <p:cNvPr id="685077" name="Oval 21"/>
          <p:cNvSpPr>
            <a:spLocks noChangeArrowheads="1"/>
          </p:cNvSpPr>
          <p:nvPr/>
        </p:nvSpPr>
        <p:spPr bwMode="auto">
          <a:xfrm>
            <a:off x="1066800" y="4191000"/>
            <a:ext cx="476250" cy="476250"/>
          </a:xfrm>
          <a:prstGeom prst="ellipse">
            <a:avLst/>
          </a:prstGeom>
          <a:solidFill>
            <a:srgbClr val="CC0000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85078" name="Oval 22"/>
          <p:cNvSpPr>
            <a:spLocks noChangeArrowheads="1"/>
          </p:cNvSpPr>
          <p:nvPr/>
        </p:nvSpPr>
        <p:spPr bwMode="auto">
          <a:xfrm>
            <a:off x="1905000" y="4191000"/>
            <a:ext cx="476250" cy="476250"/>
          </a:xfrm>
          <a:prstGeom prst="ellipse">
            <a:avLst/>
          </a:prstGeom>
          <a:solidFill>
            <a:srgbClr val="00FFCC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BR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85079" name="Oval 23"/>
          <p:cNvSpPr>
            <a:spLocks noChangeArrowheads="1"/>
          </p:cNvSpPr>
          <p:nvPr/>
        </p:nvSpPr>
        <p:spPr bwMode="auto">
          <a:xfrm>
            <a:off x="7543800" y="4191000"/>
            <a:ext cx="476250" cy="47625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85080" name="Oval 24"/>
          <p:cNvSpPr>
            <a:spLocks noChangeArrowheads="1"/>
          </p:cNvSpPr>
          <p:nvPr/>
        </p:nvSpPr>
        <p:spPr bwMode="auto">
          <a:xfrm>
            <a:off x="8382000" y="4191000"/>
            <a:ext cx="476250" cy="47625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408" name="Rectangle 25"/>
          <p:cNvSpPr>
            <a:spLocks noChangeArrowheads="1"/>
          </p:cNvSpPr>
          <p:nvPr/>
        </p:nvSpPr>
        <p:spPr bwMode="auto">
          <a:xfrm>
            <a:off x="14931" y="260648"/>
            <a:ext cx="9144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lnSpc>
                <a:spcPct val="90000"/>
              </a:lnSpc>
            </a:pPr>
            <a:r>
              <a:rPr lang="en-US" sz="2800" dirty="0" err="1">
                <a:solidFill>
                  <a:srgbClr val="0000FF"/>
                </a:solidFill>
              </a:rPr>
              <a:t>Aprovação</a:t>
            </a:r>
            <a:r>
              <a:rPr lang="en-US" sz="2800" dirty="0">
                <a:solidFill>
                  <a:srgbClr val="0000FF"/>
                </a:solidFill>
              </a:rPr>
              <a:t> do Marco de </a:t>
            </a:r>
            <a:r>
              <a:rPr lang="en-US" sz="2800" dirty="0" err="1">
                <a:solidFill>
                  <a:srgbClr val="0000FF"/>
                </a:solidFill>
              </a:rPr>
              <a:t>Referência</a:t>
            </a:r>
            <a:r>
              <a:rPr lang="en-US" sz="2800" dirty="0">
                <a:solidFill>
                  <a:srgbClr val="0000FF"/>
                </a:solidFill>
              </a:rPr>
              <a:t> e </a:t>
            </a:r>
            <a:r>
              <a:rPr lang="en-US" sz="2800" dirty="0" err="1">
                <a:solidFill>
                  <a:srgbClr val="0000FF"/>
                </a:solidFill>
              </a:rPr>
              <a:t>preparação</a:t>
            </a:r>
            <a:r>
              <a:rPr lang="en-US" sz="2800" dirty="0">
                <a:solidFill>
                  <a:srgbClr val="0000FF"/>
                </a:solidFill>
              </a:rPr>
              <a:t> de </a:t>
            </a:r>
            <a:r>
              <a:rPr lang="en-US" sz="2800" dirty="0" err="1" smtClean="0">
                <a:solidFill>
                  <a:srgbClr val="0000FF"/>
                </a:solidFill>
              </a:rPr>
              <a:t>Projetos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e</a:t>
            </a:r>
            <a:r>
              <a:rPr lang="en-US" sz="2800" dirty="0" err="1" smtClean="0">
                <a:solidFill>
                  <a:srgbClr val="0000FF"/>
                </a:solidFill>
              </a:rPr>
              <a:t>staduais</a:t>
            </a:r>
            <a:endParaRPr lang="en-US" sz="2800" b="0" dirty="0">
              <a:solidFill>
                <a:srgbClr val="FFFFFF"/>
              </a:solidFill>
            </a:endParaRPr>
          </a:p>
        </p:txBody>
      </p:sp>
      <p:sp>
        <p:nvSpPr>
          <p:cNvPr id="685082" name="Oval 26"/>
          <p:cNvSpPr>
            <a:spLocks noChangeArrowheads="1"/>
          </p:cNvSpPr>
          <p:nvPr/>
        </p:nvSpPr>
        <p:spPr bwMode="auto">
          <a:xfrm>
            <a:off x="1066800" y="4191000"/>
            <a:ext cx="476250" cy="476250"/>
          </a:xfrm>
          <a:prstGeom prst="ellipse">
            <a:avLst/>
          </a:prstGeom>
          <a:solidFill>
            <a:srgbClr val="00FFCC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BR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85083" name="Oval 27"/>
          <p:cNvSpPr>
            <a:spLocks noChangeArrowheads="1"/>
          </p:cNvSpPr>
          <p:nvPr/>
        </p:nvSpPr>
        <p:spPr bwMode="auto">
          <a:xfrm>
            <a:off x="3505200" y="4191000"/>
            <a:ext cx="476250" cy="476250"/>
          </a:xfrm>
          <a:prstGeom prst="ellipse">
            <a:avLst/>
          </a:prstGeom>
          <a:solidFill>
            <a:srgbClr val="FFFF00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85084" name="Oval 28"/>
          <p:cNvSpPr>
            <a:spLocks noChangeArrowheads="1"/>
          </p:cNvSpPr>
          <p:nvPr/>
        </p:nvSpPr>
        <p:spPr bwMode="auto">
          <a:xfrm>
            <a:off x="4267200" y="4191000"/>
            <a:ext cx="476250" cy="476250"/>
          </a:xfrm>
          <a:prstGeom prst="ellipse">
            <a:avLst/>
          </a:prstGeom>
          <a:solidFill>
            <a:srgbClr val="FFFF00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85085" name="Oval 29"/>
          <p:cNvSpPr>
            <a:spLocks noChangeArrowheads="1"/>
          </p:cNvSpPr>
          <p:nvPr/>
        </p:nvSpPr>
        <p:spPr bwMode="auto">
          <a:xfrm>
            <a:off x="5105400" y="4191000"/>
            <a:ext cx="476250" cy="476250"/>
          </a:xfrm>
          <a:prstGeom prst="ellipse">
            <a:avLst/>
          </a:prstGeom>
          <a:solidFill>
            <a:srgbClr val="0000FF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413" name="Text Box 31"/>
          <p:cNvSpPr txBox="1">
            <a:spLocks noChangeArrowheads="1"/>
          </p:cNvSpPr>
          <p:nvPr/>
        </p:nvSpPr>
        <p:spPr bwMode="auto">
          <a:xfrm>
            <a:off x="7499350" y="4208463"/>
            <a:ext cx="552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/>
              <a:t>9</a:t>
            </a:r>
          </a:p>
        </p:txBody>
      </p:sp>
      <p:sp>
        <p:nvSpPr>
          <p:cNvPr id="16414" name="Text Box 32"/>
          <p:cNvSpPr txBox="1">
            <a:spLocks noChangeArrowheads="1"/>
          </p:cNvSpPr>
          <p:nvPr/>
        </p:nvSpPr>
        <p:spPr bwMode="auto">
          <a:xfrm>
            <a:off x="8293100" y="4210050"/>
            <a:ext cx="552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/>
              <a:t>10</a:t>
            </a:r>
          </a:p>
        </p:txBody>
      </p:sp>
      <p:sp>
        <p:nvSpPr>
          <p:cNvPr id="16415" name="Text Box 33"/>
          <p:cNvSpPr txBox="1">
            <a:spLocks noChangeArrowheads="1"/>
          </p:cNvSpPr>
          <p:nvPr/>
        </p:nvSpPr>
        <p:spPr bwMode="auto">
          <a:xfrm>
            <a:off x="914400" y="4191000"/>
            <a:ext cx="781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/>
              <a:t>1</a:t>
            </a:r>
          </a:p>
        </p:txBody>
      </p:sp>
      <p:sp>
        <p:nvSpPr>
          <p:cNvPr id="16416" name="Oval 34"/>
          <p:cNvSpPr>
            <a:spLocks noChangeArrowheads="1"/>
          </p:cNvSpPr>
          <p:nvPr/>
        </p:nvSpPr>
        <p:spPr bwMode="auto">
          <a:xfrm>
            <a:off x="6769100" y="4195763"/>
            <a:ext cx="476250" cy="476250"/>
          </a:xfrm>
          <a:prstGeom prst="ellipse">
            <a:avLst/>
          </a:prstGeom>
          <a:solidFill>
            <a:srgbClr val="0000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r>
              <a:rPr lang="en-US" i="0">
                <a:solidFill>
                  <a:srgbClr val="FFFFFF"/>
                </a:solidFill>
              </a:rPr>
              <a:t>8</a:t>
            </a:r>
            <a:endParaRPr lang="pt-BR" i="0">
              <a:solidFill>
                <a:srgbClr val="FFFFFF"/>
              </a:solidFill>
            </a:endParaRPr>
          </a:p>
        </p:txBody>
      </p:sp>
      <p:sp>
        <p:nvSpPr>
          <p:cNvPr id="16417" name="Text Box 35"/>
          <p:cNvSpPr txBox="1">
            <a:spLocks noChangeArrowheads="1"/>
          </p:cNvSpPr>
          <p:nvPr/>
        </p:nvSpPr>
        <p:spPr bwMode="auto">
          <a:xfrm>
            <a:off x="1873250" y="4214813"/>
            <a:ext cx="5524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0"/>
              <a:t>2</a:t>
            </a:r>
          </a:p>
        </p:txBody>
      </p:sp>
      <p:grpSp>
        <p:nvGrpSpPr>
          <p:cNvPr id="16418" name="Group 36"/>
          <p:cNvGrpSpPr>
            <a:grpSpLocks/>
          </p:cNvGrpSpPr>
          <p:nvPr/>
        </p:nvGrpSpPr>
        <p:grpSpPr bwMode="auto">
          <a:xfrm>
            <a:off x="5791200" y="4038600"/>
            <a:ext cx="781050" cy="781050"/>
            <a:chOff x="1482" y="3420"/>
            <a:chExt cx="492" cy="492"/>
          </a:xfrm>
        </p:grpSpPr>
        <p:sp>
          <p:nvSpPr>
            <p:cNvPr id="685093" name="Oval 37"/>
            <p:cNvSpPr>
              <a:spLocks noChangeArrowheads="1"/>
            </p:cNvSpPr>
            <p:nvPr/>
          </p:nvSpPr>
          <p:spPr bwMode="auto">
            <a:xfrm>
              <a:off x="1482" y="3420"/>
              <a:ext cx="492" cy="492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85094" name="Oval 38"/>
            <p:cNvSpPr>
              <a:spLocks noChangeArrowheads="1"/>
            </p:cNvSpPr>
            <p:nvPr/>
          </p:nvSpPr>
          <p:spPr bwMode="auto">
            <a:xfrm>
              <a:off x="1524" y="3462"/>
              <a:ext cx="408" cy="40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685095" name="Oval 39"/>
          <p:cNvSpPr>
            <a:spLocks noChangeArrowheads="1"/>
          </p:cNvSpPr>
          <p:nvPr/>
        </p:nvSpPr>
        <p:spPr bwMode="auto">
          <a:xfrm>
            <a:off x="2708275" y="4191000"/>
            <a:ext cx="476250" cy="476250"/>
          </a:xfrm>
          <a:prstGeom prst="ellipse">
            <a:avLst/>
          </a:prstGeom>
          <a:solidFill>
            <a:srgbClr val="00FFCC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6420" name="Text Box 40"/>
          <p:cNvSpPr txBox="1">
            <a:spLocks noChangeArrowheads="1"/>
          </p:cNvSpPr>
          <p:nvPr/>
        </p:nvSpPr>
        <p:spPr bwMode="auto">
          <a:xfrm>
            <a:off x="2667000" y="4191000"/>
            <a:ext cx="552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/>
              <a:t>3</a:t>
            </a:r>
          </a:p>
        </p:txBody>
      </p:sp>
      <p:sp>
        <p:nvSpPr>
          <p:cNvPr id="16421" name="Text Box 41"/>
          <p:cNvSpPr txBox="1">
            <a:spLocks noChangeArrowheads="1"/>
          </p:cNvSpPr>
          <p:nvPr/>
        </p:nvSpPr>
        <p:spPr bwMode="auto">
          <a:xfrm>
            <a:off x="3452813" y="4179888"/>
            <a:ext cx="552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/>
              <a:t>4</a:t>
            </a:r>
          </a:p>
        </p:txBody>
      </p:sp>
      <p:sp>
        <p:nvSpPr>
          <p:cNvPr id="16422" name="Text Box 42"/>
          <p:cNvSpPr txBox="1">
            <a:spLocks noChangeArrowheads="1"/>
          </p:cNvSpPr>
          <p:nvPr/>
        </p:nvSpPr>
        <p:spPr bwMode="auto">
          <a:xfrm>
            <a:off x="4191000" y="4191000"/>
            <a:ext cx="552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/>
              <a:t>5</a:t>
            </a:r>
          </a:p>
        </p:txBody>
      </p:sp>
      <p:sp>
        <p:nvSpPr>
          <p:cNvPr id="16423" name="Text Box 43"/>
          <p:cNvSpPr txBox="1">
            <a:spLocks noChangeArrowheads="1"/>
          </p:cNvSpPr>
          <p:nvPr/>
        </p:nvSpPr>
        <p:spPr bwMode="auto">
          <a:xfrm>
            <a:off x="2028054" y="3197225"/>
            <a:ext cx="1835150" cy="59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200" b="0" i="0" dirty="0" err="1" smtClean="0">
                <a:solidFill>
                  <a:srgbClr val="00FFCC"/>
                </a:solidFill>
              </a:rPr>
              <a:t>Desenho</a:t>
            </a:r>
            <a:r>
              <a:rPr lang="en-US" sz="1200" b="0" i="0" dirty="0" smtClean="0">
                <a:solidFill>
                  <a:srgbClr val="00FFCC"/>
                </a:solidFill>
              </a:rPr>
              <a:t> do Marco de </a:t>
            </a:r>
            <a:r>
              <a:rPr lang="en-US" sz="1200" b="0" i="0" dirty="0" err="1" smtClean="0">
                <a:solidFill>
                  <a:srgbClr val="00FFCC"/>
                </a:solidFill>
              </a:rPr>
              <a:t>Referência</a:t>
            </a:r>
            <a:r>
              <a:rPr lang="en-US" sz="1200" b="0" i="0" dirty="0" smtClean="0">
                <a:solidFill>
                  <a:srgbClr val="00FFCC"/>
                </a:solidFill>
              </a:rPr>
              <a:t> do PROFISCO II</a:t>
            </a:r>
            <a:endParaRPr lang="en-US" sz="1200" b="0" i="0" dirty="0">
              <a:solidFill>
                <a:srgbClr val="00FFCC"/>
              </a:solidFill>
            </a:endParaRPr>
          </a:p>
          <a:p>
            <a:endParaRPr lang="en-US" sz="1200" b="0" i="0" dirty="0">
              <a:solidFill>
                <a:srgbClr val="FFFFFF"/>
              </a:solidFill>
            </a:endParaRPr>
          </a:p>
        </p:txBody>
      </p:sp>
      <p:sp>
        <p:nvSpPr>
          <p:cNvPr id="16424" name="Text Box 44"/>
          <p:cNvSpPr txBox="1">
            <a:spLocks noChangeArrowheads="1"/>
          </p:cNvSpPr>
          <p:nvPr/>
        </p:nvSpPr>
        <p:spPr bwMode="auto">
          <a:xfrm>
            <a:off x="5105400" y="4191000"/>
            <a:ext cx="552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>
                <a:solidFill>
                  <a:srgbClr val="FFFFFF"/>
                </a:solidFill>
              </a:rPr>
              <a:t>6</a:t>
            </a:r>
          </a:p>
        </p:txBody>
      </p:sp>
      <p:sp>
        <p:nvSpPr>
          <p:cNvPr id="16425" name="Text Box 45"/>
          <p:cNvSpPr txBox="1">
            <a:spLocks noChangeArrowheads="1"/>
          </p:cNvSpPr>
          <p:nvPr/>
        </p:nvSpPr>
        <p:spPr bwMode="auto">
          <a:xfrm>
            <a:off x="3686175" y="3223419"/>
            <a:ext cx="1619250" cy="39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pt-BR" sz="1200" b="0" i="0" dirty="0" smtClean="0">
                <a:solidFill>
                  <a:srgbClr val="FFFF00"/>
                </a:solidFill>
              </a:rPr>
              <a:t>Construção da Linha de Base do PROFISCO II</a:t>
            </a:r>
            <a:endParaRPr lang="en-US" sz="1200" b="0" i="0" dirty="0">
              <a:solidFill>
                <a:srgbClr val="FFFF00"/>
              </a:solidFill>
            </a:endParaRPr>
          </a:p>
        </p:txBody>
      </p:sp>
      <p:sp>
        <p:nvSpPr>
          <p:cNvPr id="16426" name="Text Box 30"/>
          <p:cNvSpPr txBox="1">
            <a:spLocks noChangeArrowheads="1"/>
          </p:cNvSpPr>
          <p:nvPr/>
        </p:nvSpPr>
        <p:spPr bwMode="auto">
          <a:xfrm>
            <a:off x="5867400" y="4191000"/>
            <a:ext cx="552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>
                <a:solidFill>
                  <a:srgbClr val="FFFFFF"/>
                </a:solidFill>
              </a:rPr>
              <a:t>7</a:t>
            </a:r>
          </a:p>
        </p:txBody>
      </p:sp>
      <p:sp>
        <p:nvSpPr>
          <p:cNvPr id="16427" name="Text Box 46"/>
          <p:cNvSpPr txBox="1">
            <a:spLocks noChangeArrowheads="1"/>
          </p:cNvSpPr>
          <p:nvPr/>
        </p:nvSpPr>
        <p:spPr bwMode="auto">
          <a:xfrm>
            <a:off x="4748213" y="4984750"/>
            <a:ext cx="1176337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pt-BR" sz="1200" b="0" i="0" dirty="0" smtClean="0">
                <a:solidFill>
                  <a:srgbClr val="0000FF"/>
                </a:solidFill>
              </a:rPr>
              <a:t>Aprovação do Marco de Referência do PROFISCO II</a:t>
            </a:r>
            <a:endParaRPr lang="en-US" sz="1200" b="0" i="0" dirty="0">
              <a:solidFill>
                <a:srgbClr val="0000FF"/>
              </a:solidFill>
            </a:endParaRPr>
          </a:p>
          <a:p>
            <a:r>
              <a:rPr lang="en-US" sz="1200" b="0" i="0" dirty="0">
                <a:solidFill>
                  <a:srgbClr val="FFFFFF"/>
                </a:solidFill>
              </a:rPr>
              <a:t> </a:t>
            </a:r>
          </a:p>
        </p:txBody>
      </p:sp>
      <p:pic>
        <p:nvPicPr>
          <p:cNvPr id="46" name="Picture 8" descr="C:\Users\Luciana\Desktop\bid_portugue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8041" y="6209928"/>
            <a:ext cx="1185959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152400" y="1524000"/>
            <a:ext cx="88392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pt-BR" i="0" dirty="0" smtClean="0">
                <a:solidFill>
                  <a:srgbClr val="FFFFFF"/>
                </a:solidFill>
                <a:cs typeface="Times New Roman" charset="0"/>
              </a:rPr>
              <a:t>Elaboração do ROP e aprovação de carta consulta pelos Estados</a:t>
            </a:r>
            <a:endParaRPr lang="pt-BR" i="0" dirty="0">
              <a:solidFill>
                <a:srgbClr val="FFFFFF"/>
              </a:solidFill>
              <a:cs typeface="Times New Roman" charset="0"/>
            </a:endParaRPr>
          </a:p>
          <a:p>
            <a:pPr lvl="1" algn="l">
              <a:buFont typeface="Wingdings" pitchFamily="2" charset="2"/>
              <a:buChar char="q"/>
            </a:pPr>
            <a:r>
              <a:rPr lang="pt-BR" i="0" dirty="0">
                <a:solidFill>
                  <a:srgbClr val="00FFCC"/>
                </a:solidFill>
                <a:cs typeface="Times New Roman" charset="0"/>
              </a:rPr>
              <a:t>Elaboração de versão preliminar do Regulamento Operacional do PROFISCO </a:t>
            </a:r>
            <a:r>
              <a:rPr lang="pt-BR" i="0" dirty="0" smtClean="0">
                <a:solidFill>
                  <a:srgbClr val="00FFCC"/>
                </a:solidFill>
                <a:cs typeface="Times New Roman" charset="0"/>
              </a:rPr>
              <a:t>II – Out a Dez/2015</a:t>
            </a:r>
            <a:endParaRPr lang="pt-BR" i="0" dirty="0">
              <a:solidFill>
                <a:srgbClr val="00FFCC"/>
              </a:solidFill>
              <a:cs typeface="Times New Roman" charset="0"/>
            </a:endParaRPr>
          </a:p>
          <a:p>
            <a:pPr lvl="1" algn="l">
              <a:buFont typeface="Wingdings" pitchFamily="2" charset="2"/>
              <a:buChar char="q"/>
            </a:pPr>
            <a:r>
              <a:rPr lang="pt-BR" i="0" dirty="0" smtClean="0">
                <a:solidFill>
                  <a:srgbClr val="FFFF00"/>
                </a:solidFill>
                <a:cs typeface="Times New Roman" charset="0"/>
              </a:rPr>
              <a:t>Elaboração de cartas </a:t>
            </a:r>
            <a:r>
              <a:rPr lang="pt-BR" i="0" dirty="0">
                <a:solidFill>
                  <a:srgbClr val="FFFF00"/>
                </a:solidFill>
                <a:cs typeface="Times New Roman" charset="0"/>
              </a:rPr>
              <a:t>consultas consistentes com o </a:t>
            </a:r>
            <a:r>
              <a:rPr lang="pt-BR" i="0" dirty="0" smtClean="0">
                <a:solidFill>
                  <a:srgbClr val="FFFF00"/>
                </a:solidFill>
                <a:cs typeface="Times New Roman" charset="0"/>
              </a:rPr>
              <a:t>Regulamento Operacional (ROP) do PROFISCO II – Out a Dez/2015</a:t>
            </a:r>
          </a:p>
          <a:p>
            <a:pPr lvl="1" algn="l">
              <a:buFont typeface="Wingdings" pitchFamily="2" charset="2"/>
              <a:buChar char="q"/>
            </a:pPr>
            <a:r>
              <a:rPr lang="pt-BR" i="0" dirty="0">
                <a:solidFill>
                  <a:srgbClr val="FFFFFF"/>
                </a:solidFill>
                <a:cs typeface="Times New Roman" charset="0"/>
              </a:rPr>
              <a:t>Preparação de documentos para tramitação da operação de crédito: inclusão no PAF, autorização legislativa estadual, </a:t>
            </a:r>
            <a:r>
              <a:rPr lang="pt-BR" i="0" dirty="0" err="1" smtClean="0">
                <a:solidFill>
                  <a:srgbClr val="FFFFFF"/>
                </a:solidFill>
                <a:cs typeface="Times New Roman" charset="0"/>
              </a:rPr>
              <a:t>etc</a:t>
            </a:r>
            <a:r>
              <a:rPr lang="pt-BR" i="0" dirty="0" smtClean="0">
                <a:solidFill>
                  <a:srgbClr val="FFFFFF"/>
                </a:solidFill>
                <a:cs typeface="Times New Roman" charset="0"/>
              </a:rPr>
              <a:t> – Jan/2016</a:t>
            </a:r>
          </a:p>
          <a:p>
            <a:pPr lvl="1" algn="l">
              <a:buFont typeface="Wingdings" pitchFamily="2" charset="2"/>
              <a:buChar char="q"/>
            </a:pPr>
            <a:r>
              <a:rPr lang="pt-BR" i="0" dirty="0">
                <a:solidFill>
                  <a:srgbClr val="00FFCC"/>
                </a:solidFill>
                <a:cs typeface="Times New Roman" charset="0"/>
              </a:rPr>
              <a:t>Tramitação de cartas consultas </a:t>
            </a:r>
            <a:r>
              <a:rPr lang="pt-BR" i="0" dirty="0" smtClean="0">
                <a:solidFill>
                  <a:srgbClr val="00FFCC"/>
                </a:solidFill>
                <a:cs typeface="Times New Roman" charset="0"/>
              </a:rPr>
              <a:t>junto </a:t>
            </a:r>
            <a:r>
              <a:rPr lang="pt-BR" i="0" dirty="0">
                <a:solidFill>
                  <a:srgbClr val="00FFCC"/>
                </a:solidFill>
                <a:cs typeface="Times New Roman" charset="0"/>
              </a:rPr>
              <a:t>à </a:t>
            </a:r>
            <a:r>
              <a:rPr lang="pt-BR" i="0" dirty="0" smtClean="0">
                <a:solidFill>
                  <a:srgbClr val="00FFCC"/>
                </a:solidFill>
                <a:cs typeface="Times New Roman" charset="0"/>
              </a:rPr>
              <a:t>SEAIN, com Recomendação favorável da COFIEX – Jan a Mar/2016</a:t>
            </a:r>
            <a:endParaRPr lang="pt-BR" i="0" dirty="0">
              <a:solidFill>
                <a:srgbClr val="00FFCC"/>
              </a:solidFill>
              <a:cs typeface="Times New Roman" charset="0"/>
            </a:endParaRP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8341" y="260648"/>
            <a:ext cx="912731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lnSpc>
                <a:spcPct val="90000"/>
              </a:lnSpc>
            </a:pPr>
            <a:r>
              <a:rPr lang="en-US" sz="2800" dirty="0" err="1">
                <a:solidFill>
                  <a:srgbClr val="0000FF"/>
                </a:solidFill>
              </a:rPr>
              <a:t>Aprovação</a:t>
            </a:r>
            <a:r>
              <a:rPr lang="en-US" sz="2800" dirty="0">
                <a:solidFill>
                  <a:srgbClr val="0000FF"/>
                </a:solidFill>
              </a:rPr>
              <a:t> do Marco de </a:t>
            </a:r>
            <a:r>
              <a:rPr lang="en-US" sz="2800" dirty="0" err="1">
                <a:solidFill>
                  <a:srgbClr val="0000FF"/>
                </a:solidFill>
              </a:rPr>
              <a:t>Referência</a:t>
            </a:r>
            <a:r>
              <a:rPr lang="en-US" sz="2800" dirty="0">
                <a:solidFill>
                  <a:srgbClr val="0000FF"/>
                </a:solidFill>
              </a:rPr>
              <a:t> e </a:t>
            </a:r>
            <a:r>
              <a:rPr lang="en-US" sz="2800" dirty="0" err="1">
                <a:solidFill>
                  <a:srgbClr val="0000FF"/>
                </a:solidFill>
              </a:rPr>
              <a:t>preparação</a:t>
            </a:r>
            <a:r>
              <a:rPr lang="en-US" sz="2800" dirty="0">
                <a:solidFill>
                  <a:srgbClr val="0000FF"/>
                </a:solidFill>
              </a:rPr>
              <a:t> de </a:t>
            </a:r>
            <a:r>
              <a:rPr lang="en-US" sz="2800" dirty="0" err="1">
                <a:solidFill>
                  <a:srgbClr val="0000FF"/>
                </a:solidFill>
              </a:rPr>
              <a:t>Projetos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estaduais</a:t>
            </a:r>
            <a:endParaRPr lang="en-US" sz="2800" b="0" dirty="0">
              <a:solidFill>
                <a:srgbClr val="FFFFFF"/>
              </a:solidFill>
            </a:endParaRPr>
          </a:p>
        </p:txBody>
      </p:sp>
      <p:pic>
        <p:nvPicPr>
          <p:cNvPr id="4" name="Picture 8" descr="C:\Users\Luciana\Desktop\bid_portugue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8041" y="6209928"/>
            <a:ext cx="1185959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8130" name="Line 2"/>
          <p:cNvSpPr>
            <a:spLocks noChangeShapeType="1"/>
          </p:cNvSpPr>
          <p:nvPr/>
        </p:nvSpPr>
        <p:spPr bwMode="auto">
          <a:xfrm flipV="1">
            <a:off x="2165350" y="4572000"/>
            <a:ext cx="0" cy="38893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88131" name="Line 3"/>
          <p:cNvSpPr>
            <a:spLocks noChangeShapeType="1"/>
          </p:cNvSpPr>
          <p:nvPr/>
        </p:nvSpPr>
        <p:spPr bwMode="auto">
          <a:xfrm flipV="1">
            <a:off x="3733800" y="4572000"/>
            <a:ext cx="0" cy="38893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88132" name="Line 4"/>
          <p:cNvSpPr>
            <a:spLocks noChangeShapeType="1"/>
          </p:cNvSpPr>
          <p:nvPr/>
        </p:nvSpPr>
        <p:spPr bwMode="auto">
          <a:xfrm flipV="1">
            <a:off x="5349875" y="4648200"/>
            <a:ext cx="0" cy="38893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88133" name="Line 5"/>
          <p:cNvSpPr>
            <a:spLocks noChangeShapeType="1"/>
          </p:cNvSpPr>
          <p:nvPr/>
        </p:nvSpPr>
        <p:spPr bwMode="auto">
          <a:xfrm flipV="1">
            <a:off x="7772400" y="3897313"/>
            <a:ext cx="0" cy="388937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88134" name="Line 6"/>
          <p:cNvSpPr>
            <a:spLocks noChangeShapeType="1"/>
          </p:cNvSpPr>
          <p:nvPr/>
        </p:nvSpPr>
        <p:spPr bwMode="auto">
          <a:xfrm flipV="1">
            <a:off x="6934200" y="4800600"/>
            <a:ext cx="0" cy="846138"/>
          </a:xfrm>
          <a:prstGeom prst="line">
            <a:avLst/>
          </a:prstGeom>
          <a:noFill/>
          <a:ln w="57150">
            <a:solidFill>
              <a:srgbClr val="FFFFFF"/>
            </a:solidFill>
            <a:round/>
            <a:headEnd type="triangle" w="med" len="med"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88135" name="Line 7"/>
          <p:cNvSpPr>
            <a:spLocks noChangeShapeType="1"/>
          </p:cNvSpPr>
          <p:nvPr/>
        </p:nvSpPr>
        <p:spPr bwMode="auto">
          <a:xfrm flipV="1">
            <a:off x="1295400" y="3810000"/>
            <a:ext cx="0" cy="38893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88136" name="Line 8"/>
          <p:cNvSpPr>
            <a:spLocks noChangeShapeType="1"/>
          </p:cNvSpPr>
          <p:nvPr/>
        </p:nvSpPr>
        <p:spPr bwMode="auto">
          <a:xfrm flipV="1">
            <a:off x="2971800" y="3810000"/>
            <a:ext cx="0" cy="38893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88137" name="Line 9"/>
          <p:cNvSpPr>
            <a:spLocks noChangeShapeType="1"/>
          </p:cNvSpPr>
          <p:nvPr/>
        </p:nvSpPr>
        <p:spPr bwMode="auto">
          <a:xfrm flipV="1">
            <a:off x="4495800" y="3886200"/>
            <a:ext cx="0" cy="38893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88138" name="Line 10"/>
          <p:cNvSpPr>
            <a:spLocks noChangeShapeType="1"/>
          </p:cNvSpPr>
          <p:nvPr/>
        </p:nvSpPr>
        <p:spPr bwMode="auto">
          <a:xfrm flipV="1">
            <a:off x="6172200" y="3810000"/>
            <a:ext cx="0" cy="38893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88139" name="Line 11"/>
          <p:cNvSpPr>
            <a:spLocks noChangeShapeType="1"/>
          </p:cNvSpPr>
          <p:nvPr/>
        </p:nvSpPr>
        <p:spPr bwMode="auto">
          <a:xfrm flipV="1">
            <a:off x="8610600" y="4606925"/>
            <a:ext cx="0" cy="38893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88140" name="Rectangle 12"/>
          <p:cNvSpPr>
            <a:spLocks noChangeArrowheads="1"/>
          </p:cNvSpPr>
          <p:nvPr/>
        </p:nvSpPr>
        <p:spPr bwMode="auto">
          <a:xfrm>
            <a:off x="1143000" y="4419600"/>
            <a:ext cx="7372350" cy="1143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445" name="Text Box 13"/>
          <p:cNvSpPr txBox="1">
            <a:spLocks noChangeArrowheads="1"/>
          </p:cNvSpPr>
          <p:nvPr/>
        </p:nvSpPr>
        <p:spPr bwMode="auto">
          <a:xfrm>
            <a:off x="647700" y="3206750"/>
            <a:ext cx="1295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200" i="0" dirty="0" err="1" smtClean="0">
                <a:solidFill>
                  <a:srgbClr val="00FFCC"/>
                </a:solidFill>
              </a:rPr>
              <a:t>Processo</a:t>
            </a:r>
            <a:r>
              <a:rPr lang="en-US" sz="1200" i="0" dirty="0" smtClean="0">
                <a:solidFill>
                  <a:srgbClr val="00FFCC"/>
                </a:solidFill>
              </a:rPr>
              <a:t> de </a:t>
            </a:r>
            <a:r>
              <a:rPr lang="en-US" sz="1200" i="0" dirty="0" err="1" smtClean="0">
                <a:solidFill>
                  <a:srgbClr val="00FFCC"/>
                </a:solidFill>
              </a:rPr>
              <a:t>Avaliaçâo</a:t>
            </a:r>
            <a:r>
              <a:rPr lang="en-US" sz="1200" i="0" dirty="0" smtClean="0">
                <a:solidFill>
                  <a:srgbClr val="00FFCC"/>
                </a:solidFill>
              </a:rPr>
              <a:t> do PROFISCO</a:t>
            </a:r>
            <a:endParaRPr lang="en-US" sz="1200" i="0" dirty="0">
              <a:solidFill>
                <a:srgbClr val="00FFCC"/>
              </a:solidFill>
            </a:endParaRPr>
          </a:p>
        </p:txBody>
      </p:sp>
      <p:sp>
        <p:nvSpPr>
          <p:cNvPr id="18446" name="Text Box 14"/>
          <p:cNvSpPr txBox="1">
            <a:spLocks noChangeArrowheads="1"/>
          </p:cNvSpPr>
          <p:nvPr/>
        </p:nvSpPr>
        <p:spPr bwMode="auto">
          <a:xfrm>
            <a:off x="1371601" y="5029200"/>
            <a:ext cx="1444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pt-BR" sz="1200" b="0" i="0" dirty="0" smtClean="0">
                <a:solidFill>
                  <a:srgbClr val="00FFCC"/>
                </a:solidFill>
              </a:rPr>
              <a:t>Aprovação de Diretrizes e Recomendações Técnicas</a:t>
            </a:r>
            <a:endParaRPr lang="en-US" sz="1200" b="0" i="0" dirty="0">
              <a:solidFill>
                <a:srgbClr val="00FFCC"/>
              </a:solidFill>
            </a:endParaRPr>
          </a:p>
        </p:txBody>
      </p:sp>
      <p:sp>
        <p:nvSpPr>
          <p:cNvPr id="18447" name="Text Box 15"/>
          <p:cNvSpPr txBox="1">
            <a:spLocks noChangeArrowheads="1"/>
          </p:cNvSpPr>
          <p:nvPr/>
        </p:nvSpPr>
        <p:spPr bwMode="auto">
          <a:xfrm>
            <a:off x="2901951" y="5018087"/>
            <a:ext cx="160337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pt-BR" sz="1200" i="0" dirty="0" smtClean="0">
                <a:solidFill>
                  <a:srgbClr val="FFFF00"/>
                </a:solidFill>
              </a:rPr>
              <a:t>Desenho da Pesquisa de Indicadores Fiscais</a:t>
            </a:r>
            <a:endParaRPr lang="pt-BR" sz="1200" i="0" dirty="0">
              <a:solidFill>
                <a:srgbClr val="FFFF00"/>
              </a:solidFill>
            </a:endParaRPr>
          </a:p>
        </p:txBody>
      </p:sp>
      <p:sp>
        <p:nvSpPr>
          <p:cNvPr id="18448" name="Text Box 17"/>
          <p:cNvSpPr txBox="1">
            <a:spLocks noChangeArrowheads="1"/>
          </p:cNvSpPr>
          <p:nvPr/>
        </p:nvSpPr>
        <p:spPr bwMode="auto">
          <a:xfrm>
            <a:off x="6120714" y="5575920"/>
            <a:ext cx="1776413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pt-BR" sz="2000" b="0" i="0" dirty="0" smtClean="0">
                <a:solidFill>
                  <a:srgbClr val="0000FF"/>
                </a:solidFill>
              </a:rPr>
              <a:t>Elaboração de Projetos estaduais: Ciclo do BID</a:t>
            </a:r>
            <a:endParaRPr lang="pt-BR" sz="2000" b="0" i="0" dirty="0">
              <a:solidFill>
                <a:srgbClr val="0000FF"/>
              </a:solidFill>
            </a:endParaRPr>
          </a:p>
        </p:txBody>
      </p:sp>
      <p:sp>
        <p:nvSpPr>
          <p:cNvPr id="18449" name="Text Box 18"/>
          <p:cNvSpPr txBox="1">
            <a:spLocks noChangeArrowheads="1"/>
          </p:cNvSpPr>
          <p:nvPr/>
        </p:nvSpPr>
        <p:spPr bwMode="auto">
          <a:xfrm>
            <a:off x="7152588" y="3247232"/>
            <a:ext cx="1200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200" b="0" i="0" dirty="0">
                <a:solidFill>
                  <a:srgbClr val="FFFFFF"/>
                </a:solidFill>
              </a:rPr>
              <a:t> </a:t>
            </a:r>
            <a:r>
              <a:rPr lang="pt-BR" sz="1200" b="0" i="0" dirty="0" smtClean="0">
                <a:solidFill>
                  <a:schemeClr val="accent1"/>
                </a:solidFill>
              </a:rPr>
              <a:t>Aprovação do 1º Projeto e do PROFISCO II</a:t>
            </a:r>
            <a:endParaRPr lang="en-US" sz="1200" b="0" i="0" dirty="0">
              <a:solidFill>
                <a:schemeClr val="accent1"/>
              </a:solidFill>
            </a:endParaRPr>
          </a:p>
        </p:txBody>
      </p:sp>
      <p:sp>
        <p:nvSpPr>
          <p:cNvPr id="18450" name="Text Box 19"/>
          <p:cNvSpPr txBox="1">
            <a:spLocks noChangeArrowheads="1"/>
          </p:cNvSpPr>
          <p:nvPr/>
        </p:nvSpPr>
        <p:spPr bwMode="auto">
          <a:xfrm>
            <a:off x="8077200" y="5029200"/>
            <a:ext cx="10668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pt-BR" sz="1200" b="0" i="0" dirty="0" smtClean="0">
                <a:solidFill>
                  <a:schemeClr val="accent1"/>
                </a:solidFill>
              </a:rPr>
              <a:t>Contratação da Operação de Crédito</a:t>
            </a:r>
            <a:endParaRPr lang="en-US" sz="1200" b="0" i="0" dirty="0">
              <a:solidFill>
                <a:schemeClr val="accent1"/>
              </a:solidFill>
            </a:endParaRPr>
          </a:p>
        </p:txBody>
      </p:sp>
      <p:sp>
        <p:nvSpPr>
          <p:cNvPr id="688148" name="Oval 20"/>
          <p:cNvSpPr>
            <a:spLocks noChangeArrowheads="1"/>
          </p:cNvSpPr>
          <p:nvPr/>
        </p:nvSpPr>
        <p:spPr bwMode="auto">
          <a:xfrm>
            <a:off x="1066800" y="4191000"/>
            <a:ext cx="476250" cy="476250"/>
          </a:xfrm>
          <a:prstGeom prst="ellipse">
            <a:avLst/>
          </a:prstGeom>
          <a:solidFill>
            <a:srgbClr val="CC0000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88149" name="Oval 21"/>
          <p:cNvSpPr>
            <a:spLocks noChangeArrowheads="1"/>
          </p:cNvSpPr>
          <p:nvPr/>
        </p:nvSpPr>
        <p:spPr bwMode="auto">
          <a:xfrm>
            <a:off x="1905000" y="4191000"/>
            <a:ext cx="476250" cy="476250"/>
          </a:xfrm>
          <a:prstGeom prst="ellipse">
            <a:avLst/>
          </a:prstGeom>
          <a:solidFill>
            <a:srgbClr val="00FFCC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BR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88150" name="Oval 22"/>
          <p:cNvSpPr>
            <a:spLocks noChangeArrowheads="1"/>
          </p:cNvSpPr>
          <p:nvPr/>
        </p:nvSpPr>
        <p:spPr bwMode="auto">
          <a:xfrm>
            <a:off x="7543800" y="4191000"/>
            <a:ext cx="476250" cy="47625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88151" name="Oval 23"/>
          <p:cNvSpPr>
            <a:spLocks noChangeArrowheads="1"/>
          </p:cNvSpPr>
          <p:nvPr/>
        </p:nvSpPr>
        <p:spPr bwMode="auto">
          <a:xfrm>
            <a:off x="8382000" y="4191000"/>
            <a:ext cx="476250" cy="47625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455" name="Rectangle 24"/>
          <p:cNvSpPr>
            <a:spLocks noChangeArrowheads="1"/>
          </p:cNvSpPr>
          <p:nvPr/>
        </p:nvSpPr>
        <p:spPr bwMode="auto">
          <a:xfrm>
            <a:off x="0" y="404664"/>
            <a:ext cx="9144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lnSpc>
                <a:spcPct val="90000"/>
              </a:lnSpc>
            </a:pPr>
            <a:r>
              <a:rPr lang="en-US" sz="2800" dirty="0" err="1">
                <a:solidFill>
                  <a:srgbClr val="0000FF"/>
                </a:solidFill>
              </a:rPr>
              <a:t>Aprovação</a:t>
            </a:r>
            <a:r>
              <a:rPr lang="en-US" sz="2800" dirty="0">
                <a:solidFill>
                  <a:srgbClr val="0000FF"/>
                </a:solidFill>
              </a:rPr>
              <a:t> do Marco de </a:t>
            </a:r>
            <a:r>
              <a:rPr lang="en-US" sz="2800" dirty="0" err="1">
                <a:solidFill>
                  <a:srgbClr val="0000FF"/>
                </a:solidFill>
              </a:rPr>
              <a:t>Referência</a:t>
            </a:r>
            <a:r>
              <a:rPr lang="en-US" sz="2800" dirty="0">
                <a:solidFill>
                  <a:srgbClr val="0000FF"/>
                </a:solidFill>
              </a:rPr>
              <a:t> e </a:t>
            </a:r>
            <a:r>
              <a:rPr lang="en-US" sz="2800" dirty="0" err="1">
                <a:solidFill>
                  <a:srgbClr val="0000FF"/>
                </a:solidFill>
              </a:rPr>
              <a:t>preparação</a:t>
            </a:r>
            <a:r>
              <a:rPr lang="en-US" sz="2800" dirty="0">
                <a:solidFill>
                  <a:srgbClr val="0000FF"/>
                </a:solidFill>
              </a:rPr>
              <a:t> de </a:t>
            </a:r>
            <a:r>
              <a:rPr lang="en-US" sz="2800" dirty="0" err="1">
                <a:solidFill>
                  <a:srgbClr val="0000FF"/>
                </a:solidFill>
              </a:rPr>
              <a:t>Projetos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estaduais</a:t>
            </a:r>
            <a:endParaRPr lang="en-US" sz="2800" b="0" dirty="0">
              <a:solidFill>
                <a:srgbClr val="FFFFFF"/>
              </a:solidFill>
            </a:endParaRPr>
          </a:p>
        </p:txBody>
      </p:sp>
      <p:sp>
        <p:nvSpPr>
          <p:cNvPr id="688153" name="Oval 25"/>
          <p:cNvSpPr>
            <a:spLocks noChangeArrowheads="1"/>
          </p:cNvSpPr>
          <p:nvPr/>
        </p:nvSpPr>
        <p:spPr bwMode="auto">
          <a:xfrm>
            <a:off x="1066800" y="4191000"/>
            <a:ext cx="476250" cy="476250"/>
          </a:xfrm>
          <a:prstGeom prst="ellipse">
            <a:avLst/>
          </a:prstGeom>
          <a:solidFill>
            <a:srgbClr val="00FFCC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BR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88154" name="Oval 26"/>
          <p:cNvSpPr>
            <a:spLocks noChangeArrowheads="1"/>
          </p:cNvSpPr>
          <p:nvPr/>
        </p:nvSpPr>
        <p:spPr bwMode="auto">
          <a:xfrm>
            <a:off x="3505200" y="4191000"/>
            <a:ext cx="476250" cy="476250"/>
          </a:xfrm>
          <a:prstGeom prst="ellipse">
            <a:avLst/>
          </a:prstGeom>
          <a:solidFill>
            <a:srgbClr val="FFFF00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88155" name="Oval 27"/>
          <p:cNvSpPr>
            <a:spLocks noChangeArrowheads="1"/>
          </p:cNvSpPr>
          <p:nvPr/>
        </p:nvSpPr>
        <p:spPr bwMode="auto">
          <a:xfrm>
            <a:off x="4267200" y="4191000"/>
            <a:ext cx="476250" cy="476250"/>
          </a:xfrm>
          <a:prstGeom prst="ellipse">
            <a:avLst/>
          </a:prstGeom>
          <a:solidFill>
            <a:srgbClr val="FFFF00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88156" name="Oval 28"/>
          <p:cNvSpPr>
            <a:spLocks noChangeArrowheads="1"/>
          </p:cNvSpPr>
          <p:nvPr/>
        </p:nvSpPr>
        <p:spPr bwMode="auto">
          <a:xfrm>
            <a:off x="5105400" y="4191000"/>
            <a:ext cx="476250" cy="476250"/>
          </a:xfrm>
          <a:prstGeom prst="ellipse">
            <a:avLst/>
          </a:prstGeom>
          <a:solidFill>
            <a:srgbClr val="0000FF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460" name="Text Box 29"/>
          <p:cNvSpPr txBox="1">
            <a:spLocks noChangeArrowheads="1"/>
          </p:cNvSpPr>
          <p:nvPr/>
        </p:nvSpPr>
        <p:spPr bwMode="auto">
          <a:xfrm>
            <a:off x="7499350" y="4208463"/>
            <a:ext cx="552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/>
              <a:t>9</a:t>
            </a:r>
          </a:p>
        </p:txBody>
      </p:sp>
      <p:sp>
        <p:nvSpPr>
          <p:cNvPr id="18461" name="Text Box 30"/>
          <p:cNvSpPr txBox="1">
            <a:spLocks noChangeArrowheads="1"/>
          </p:cNvSpPr>
          <p:nvPr/>
        </p:nvSpPr>
        <p:spPr bwMode="auto">
          <a:xfrm>
            <a:off x="8293100" y="4210050"/>
            <a:ext cx="552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/>
              <a:t>10</a:t>
            </a:r>
          </a:p>
        </p:txBody>
      </p:sp>
      <p:sp>
        <p:nvSpPr>
          <p:cNvPr id="18462" name="Text Box 31"/>
          <p:cNvSpPr txBox="1">
            <a:spLocks noChangeArrowheads="1"/>
          </p:cNvSpPr>
          <p:nvPr/>
        </p:nvSpPr>
        <p:spPr bwMode="auto">
          <a:xfrm>
            <a:off x="914400" y="4191000"/>
            <a:ext cx="781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/>
              <a:t>1</a:t>
            </a:r>
          </a:p>
        </p:txBody>
      </p:sp>
      <p:sp>
        <p:nvSpPr>
          <p:cNvPr id="18463" name="Text Box 33"/>
          <p:cNvSpPr txBox="1">
            <a:spLocks noChangeArrowheads="1"/>
          </p:cNvSpPr>
          <p:nvPr/>
        </p:nvSpPr>
        <p:spPr bwMode="auto">
          <a:xfrm>
            <a:off x="1873250" y="4214813"/>
            <a:ext cx="5524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0"/>
              <a:t>2</a:t>
            </a:r>
          </a:p>
        </p:txBody>
      </p:sp>
      <p:grpSp>
        <p:nvGrpSpPr>
          <p:cNvPr id="18464" name="Group 34"/>
          <p:cNvGrpSpPr>
            <a:grpSpLocks/>
          </p:cNvGrpSpPr>
          <p:nvPr/>
        </p:nvGrpSpPr>
        <p:grpSpPr bwMode="auto">
          <a:xfrm>
            <a:off x="6553200" y="4038600"/>
            <a:ext cx="781050" cy="781050"/>
            <a:chOff x="1482" y="3420"/>
            <a:chExt cx="492" cy="492"/>
          </a:xfrm>
        </p:grpSpPr>
        <p:sp>
          <p:nvSpPr>
            <p:cNvPr id="688163" name="Oval 35"/>
            <p:cNvSpPr>
              <a:spLocks noChangeArrowheads="1"/>
            </p:cNvSpPr>
            <p:nvPr/>
          </p:nvSpPr>
          <p:spPr bwMode="auto">
            <a:xfrm>
              <a:off x="1482" y="3420"/>
              <a:ext cx="492" cy="492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88164" name="Oval 36"/>
            <p:cNvSpPr>
              <a:spLocks noChangeArrowheads="1"/>
            </p:cNvSpPr>
            <p:nvPr/>
          </p:nvSpPr>
          <p:spPr bwMode="auto">
            <a:xfrm>
              <a:off x="1524" y="3462"/>
              <a:ext cx="408" cy="40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688165" name="Oval 37"/>
          <p:cNvSpPr>
            <a:spLocks noChangeArrowheads="1"/>
          </p:cNvSpPr>
          <p:nvPr/>
        </p:nvSpPr>
        <p:spPr bwMode="auto">
          <a:xfrm>
            <a:off x="2708275" y="4191000"/>
            <a:ext cx="476250" cy="476250"/>
          </a:xfrm>
          <a:prstGeom prst="ellipse">
            <a:avLst/>
          </a:prstGeom>
          <a:solidFill>
            <a:srgbClr val="00FFCC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8466" name="Text Box 38"/>
          <p:cNvSpPr txBox="1">
            <a:spLocks noChangeArrowheads="1"/>
          </p:cNvSpPr>
          <p:nvPr/>
        </p:nvSpPr>
        <p:spPr bwMode="auto">
          <a:xfrm>
            <a:off x="2667000" y="4191000"/>
            <a:ext cx="552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/>
              <a:t>3</a:t>
            </a:r>
          </a:p>
        </p:txBody>
      </p:sp>
      <p:sp>
        <p:nvSpPr>
          <p:cNvPr id="18467" name="Text Box 39"/>
          <p:cNvSpPr txBox="1">
            <a:spLocks noChangeArrowheads="1"/>
          </p:cNvSpPr>
          <p:nvPr/>
        </p:nvSpPr>
        <p:spPr bwMode="auto">
          <a:xfrm>
            <a:off x="3452813" y="4179888"/>
            <a:ext cx="552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/>
              <a:t>4</a:t>
            </a:r>
          </a:p>
        </p:txBody>
      </p:sp>
      <p:sp>
        <p:nvSpPr>
          <p:cNvPr id="18468" name="Text Box 40"/>
          <p:cNvSpPr txBox="1">
            <a:spLocks noChangeArrowheads="1"/>
          </p:cNvSpPr>
          <p:nvPr/>
        </p:nvSpPr>
        <p:spPr bwMode="auto">
          <a:xfrm>
            <a:off x="4191000" y="4191000"/>
            <a:ext cx="552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/>
              <a:t>5</a:t>
            </a:r>
          </a:p>
        </p:txBody>
      </p:sp>
      <p:sp>
        <p:nvSpPr>
          <p:cNvPr id="18469" name="Text Box 41"/>
          <p:cNvSpPr txBox="1">
            <a:spLocks noChangeArrowheads="1"/>
          </p:cNvSpPr>
          <p:nvPr/>
        </p:nvSpPr>
        <p:spPr bwMode="auto">
          <a:xfrm>
            <a:off x="1991927" y="3205163"/>
            <a:ext cx="1835150" cy="59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200" b="0" i="0" dirty="0" err="1" smtClean="0">
                <a:solidFill>
                  <a:srgbClr val="00FFCC"/>
                </a:solidFill>
              </a:rPr>
              <a:t>Desenho</a:t>
            </a:r>
            <a:r>
              <a:rPr lang="en-US" sz="1200" b="0" i="0" dirty="0" smtClean="0">
                <a:solidFill>
                  <a:srgbClr val="00FFCC"/>
                </a:solidFill>
              </a:rPr>
              <a:t> do Marco de </a:t>
            </a:r>
            <a:r>
              <a:rPr lang="en-US" sz="1200" b="0" i="0" dirty="0" err="1" smtClean="0">
                <a:solidFill>
                  <a:srgbClr val="00FFCC"/>
                </a:solidFill>
              </a:rPr>
              <a:t>Referência</a:t>
            </a:r>
            <a:r>
              <a:rPr lang="en-US" sz="1200" b="0" i="0" dirty="0" smtClean="0">
                <a:solidFill>
                  <a:srgbClr val="00FFCC"/>
                </a:solidFill>
              </a:rPr>
              <a:t> do PROFISCO II</a:t>
            </a:r>
            <a:endParaRPr lang="en-US" sz="1200" b="0" i="0" dirty="0">
              <a:solidFill>
                <a:srgbClr val="00FFCC"/>
              </a:solidFill>
            </a:endParaRPr>
          </a:p>
          <a:p>
            <a:endParaRPr lang="en-US" sz="1200" b="0" i="0" dirty="0">
              <a:solidFill>
                <a:srgbClr val="FFFFFF"/>
              </a:solidFill>
            </a:endParaRPr>
          </a:p>
        </p:txBody>
      </p:sp>
      <p:sp>
        <p:nvSpPr>
          <p:cNvPr id="18470" name="Text Box 42"/>
          <p:cNvSpPr txBox="1">
            <a:spLocks noChangeArrowheads="1"/>
          </p:cNvSpPr>
          <p:nvPr/>
        </p:nvSpPr>
        <p:spPr bwMode="auto">
          <a:xfrm>
            <a:off x="5065713" y="4191000"/>
            <a:ext cx="552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>
                <a:solidFill>
                  <a:srgbClr val="FFFFFF"/>
                </a:solidFill>
              </a:rPr>
              <a:t>6</a:t>
            </a:r>
          </a:p>
        </p:txBody>
      </p:sp>
      <p:sp>
        <p:nvSpPr>
          <p:cNvPr id="18471" name="Text Box 43"/>
          <p:cNvSpPr txBox="1">
            <a:spLocks noChangeArrowheads="1"/>
          </p:cNvSpPr>
          <p:nvPr/>
        </p:nvSpPr>
        <p:spPr bwMode="auto">
          <a:xfrm>
            <a:off x="3743325" y="3236119"/>
            <a:ext cx="1619250" cy="39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pt-BR" sz="1200" b="0" i="0" dirty="0" smtClean="0">
                <a:solidFill>
                  <a:srgbClr val="FFFF00"/>
                </a:solidFill>
              </a:rPr>
              <a:t>Construção da Linha de Base do PROFISCO II</a:t>
            </a:r>
            <a:endParaRPr lang="en-US" sz="1200" b="0" i="0" dirty="0">
              <a:solidFill>
                <a:srgbClr val="FFFF00"/>
              </a:solidFill>
            </a:endParaRPr>
          </a:p>
        </p:txBody>
      </p:sp>
      <p:sp>
        <p:nvSpPr>
          <p:cNvPr id="18472" name="Text Box 44"/>
          <p:cNvSpPr txBox="1">
            <a:spLocks noChangeArrowheads="1"/>
          </p:cNvSpPr>
          <p:nvPr/>
        </p:nvSpPr>
        <p:spPr bwMode="auto">
          <a:xfrm>
            <a:off x="6705600" y="4191000"/>
            <a:ext cx="552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>
                <a:solidFill>
                  <a:srgbClr val="FFFFFF"/>
                </a:solidFill>
              </a:rPr>
              <a:t>8</a:t>
            </a:r>
          </a:p>
        </p:txBody>
      </p:sp>
      <p:sp>
        <p:nvSpPr>
          <p:cNvPr id="18473" name="Text Box 45"/>
          <p:cNvSpPr txBox="1">
            <a:spLocks noChangeArrowheads="1"/>
          </p:cNvSpPr>
          <p:nvPr/>
        </p:nvSpPr>
        <p:spPr bwMode="auto">
          <a:xfrm>
            <a:off x="4748213" y="4984750"/>
            <a:ext cx="1176337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pt-BR" sz="1200" b="0" i="0" dirty="0" smtClean="0">
                <a:solidFill>
                  <a:srgbClr val="0000FF"/>
                </a:solidFill>
              </a:rPr>
              <a:t>Aprovação do Marco de Referência do PROFISCO II</a:t>
            </a:r>
            <a:endParaRPr lang="en-US" sz="1200" b="0" i="0" dirty="0">
              <a:solidFill>
                <a:srgbClr val="0000FF"/>
              </a:solidFill>
            </a:endParaRPr>
          </a:p>
          <a:p>
            <a:r>
              <a:rPr lang="en-US" sz="1200" b="0" i="0" dirty="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688174" name="Oval 46"/>
          <p:cNvSpPr>
            <a:spLocks noChangeArrowheads="1"/>
          </p:cNvSpPr>
          <p:nvPr/>
        </p:nvSpPr>
        <p:spPr bwMode="auto">
          <a:xfrm>
            <a:off x="5943600" y="4191000"/>
            <a:ext cx="476250" cy="476250"/>
          </a:xfrm>
          <a:prstGeom prst="ellipse">
            <a:avLst/>
          </a:prstGeom>
          <a:solidFill>
            <a:srgbClr val="0000FF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475" name="Text Box 47"/>
          <p:cNvSpPr txBox="1">
            <a:spLocks noChangeArrowheads="1"/>
          </p:cNvSpPr>
          <p:nvPr/>
        </p:nvSpPr>
        <p:spPr bwMode="auto">
          <a:xfrm>
            <a:off x="5899150" y="4191000"/>
            <a:ext cx="552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>
                <a:solidFill>
                  <a:srgbClr val="FFFFFF"/>
                </a:solidFill>
              </a:rPr>
              <a:t>7</a:t>
            </a:r>
          </a:p>
        </p:txBody>
      </p:sp>
      <p:sp>
        <p:nvSpPr>
          <p:cNvPr id="18476" name="Text Box 48"/>
          <p:cNvSpPr txBox="1">
            <a:spLocks noChangeArrowheads="1"/>
          </p:cNvSpPr>
          <p:nvPr/>
        </p:nvSpPr>
        <p:spPr bwMode="auto">
          <a:xfrm>
            <a:off x="5484813" y="3242469"/>
            <a:ext cx="1258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200" b="0" i="0" dirty="0" err="1" smtClean="0">
                <a:solidFill>
                  <a:srgbClr val="0000FF"/>
                </a:solidFill>
              </a:rPr>
              <a:t>Aprovação</a:t>
            </a:r>
            <a:r>
              <a:rPr lang="en-US" sz="1200" b="0" i="0" dirty="0" smtClean="0">
                <a:solidFill>
                  <a:srgbClr val="0000FF"/>
                </a:solidFill>
              </a:rPr>
              <a:t> de Carta </a:t>
            </a:r>
            <a:r>
              <a:rPr lang="en-US" sz="1200" b="0" i="0" dirty="0" err="1" smtClean="0">
                <a:solidFill>
                  <a:srgbClr val="0000FF"/>
                </a:solidFill>
              </a:rPr>
              <a:t>Consulta</a:t>
            </a:r>
            <a:r>
              <a:rPr lang="en-US" sz="1200" b="0" i="0" dirty="0" smtClean="0">
                <a:solidFill>
                  <a:srgbClr val="0000FF"/>
                </a:solidFill>
              </a:rPr>
              <a:t> </a:t>
            </a:r>
            <a:r>
              <a:rPr lang="en-US" sz="1200" b="0" i="0" dirty="0" err="1" smtClean="0">
                <a:solidFill>
                  <a:srgbClr val="0000FF"/>
                </a:solidFill>
              </a:rPr>
              <a:t>pelos</a:t>
            </a:r>
            <a:r>
              <a:rPr lang="en-US" sz="1200" b="0" i="0" dirty="0" smtClean="0">
                <a:solidFill>
                  <a:srgbClr val="0000FF"/>
                </a:solidFill>
              </a:rPr>
              <a:t> </a:t>
            </a:r>
            <a:r>
              <a:rPr lang="en-US" sz="1200" b="0" i="0" dirty="0" err="1" smtClean="0">
                <a:solidFill>
                  <a:srgbClr val="0000FF"/>
                </a:solidFill>
              </a:rPr>
              <a:t>Estados</a:t>
            </a:r>
            <a:endParaRPr lang="en-US" sz="1200" b="0" i="0" dirty="0">
              <a:solidFill>
                <a:srgbClr val="0000FF"/>
              </a:solidFill>
            </a:endParaRPr>
          </a:p>
        </p:txBody>
      </p:sp>
      <p:pic>
        <p:nvPicPr>
          <p:cNvPr id="47" name="Picture 8" descr="C:\Users\Luciana\Desktop\bid_portugue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8041" y="6209928"/>
            <a:ext cx="1185959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158592" y="1363318"/>
            <a:ext cx="8839200" cy="5539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pt-BR" i="0" dirty="0">
                <a:solidFill>
                  <a:srgbClr val="FFFFFF"/>
                </a:solidFill>
                <a:cs typeface="Times New Roman" charset="0"/>
              </a:rPr>
              <a:t>Preparação de </a:t>
            </a:r>
            <a:r>
              <a:rPr lang="pt-BR" i="0" dirty="0" smtClean="0">
                <a:solidFill>
                  <a:srgbClr val="FFFFFF"/>
                </a:solidFill>
                <a:cs typeface="Times New Roman" charset="0"/>
              </a:rPr>
              <a:t>Projetos estaduais: Ciclo </a:t>
            </a:r>
            <a:r>
              <a:rPr lang="pt-BR" i="0" dirty="0">
                <a:solidFill>
                  <a:srgbClr val="FFFFFF"/>
                </a:solidFill>
                <a:cs typeface="Times New Roman" charset="0"/>
              </a:rPr>
              <a:t>de projeto do </a:t>
            </a:r>
            <a:r>
              <a:rPr lang="pt-BR" i="0" dirty="0" smtClean="0">
                <a:solidFill>
                  <a:srgbClr val="FFFFFF"/>
                </a:solidFill>
                <a:cs typeface="Times New Roman" charset="0"/>
              </a:rPr>
              <a:t>BID</a:t>
            </a:r>
            <a:endParaRPr lang="pt-BR" i="0" dirty="0">
              <a:solidFill>
                <a:srgbClr val="FFFFFF"/>
              </a:solidFill>
              <a:cs typeface="Times New Roman" charset="0"/>
            </a:endParaRPr>
          </a:p>
          <a:p>
            <a:pPr algn="l">
              <a:buFont typeface="Wingdings" pitchFamily="2" charset="2"/>
              <a:buChar char="Ø"/>
            </a:pPr>
            <a:r>
              <a:rPr lang="pt-BR" i="0" dirty="0" smtClean="0">
                <a:solidFill>
                  <a:srgbClr val="FFFF00"/>
                </a:solidFill>
                <a:cs typeface="Times New Roman" charset="0"/>
              </a:rPr>
              <a:t> </a:t>
            </a:r>
            <a:r>
              <a:rPr lang="pt-BR" i="0" dirty="0" smtClean="0">
                <a:solidFill>
                  <a:srgbClr val="00FFCC"/>
                </a:solidFill>
                <a:cs typeface="Times New Roman" charset="0"/>
              </a:rPr>
              <a:t>Visita </a:t>
            </a:r>
            <a:r>
              <a:rPr lang="pt-BR" i="0" dirty="0">
                <a:solidFill>
                  <a:srgbClr val="00FFCC"/>
                </a:solidFill>
                <a:cs typeface="Times New Roman" charset="0"/>
              </a:rPr>
              <a:t>técnica de </a:t>
            </a:r>
            <a:r>
              <a:rPr lang="pt-BR" i="0" dirty="0" smtClean="0">
                <a:solidFill>
                  <a:srgbClr val="00FFCC"/>
                </a:solidFill>
                <a:cs typeface="Times New Roman" charset="0"/>
              </a:rPr>
              <a:t>pré-identificação: Diagnóstico </a:t>
            </a:r>
            <a:r>
              <a:rPr lang="pt-BR" i="0" dirty="0">
                <a:solidFill>
                  <a:srgbClr val="00FFCC"/>
                </a:solidFill>
                <a:cs typeface="Times New Roman" charset="0"/>
              </a:rPr>
              <a:t>Fiscal e Propostas de Produtos e </a:t>
            </a:r>
            <a:r>
              <a:rPr lang="pt-BR" i="0" dirty="0" smtClean="0">
                <a:solidFill>
                  <a:srgbClr val="00FFCC"/>
                </a:solidFill>
                <a:cs typeface="Times New Roman" charset="0"/>
              </a:rPr>
              <a:t>Indicadores – Mar a </a:t>
            </a:r>
            <a:r>
              <a:rPr lang="pt-BR" i="0" dirty="0" err="1" smtClean="0">
                <a:solidFill>
                  <a:srgbClr val="00FFCC"/>
                </a:solidFill>
                <a:cs typeface="Times New Roman" charset="0"/>
              </a:rPr>
              <a:t>Abr</a:t>
            </a:r>
            <a:r>
              <a:rPr lang="pt-BR" i="0" dirty="0" smtClean="0">
                <a:solidFill>
                  <a:srgbClr val="00FFCC"/>
                </a:solidFill>
                <a:cs typeface="Times New Roman" charset="0"/>
              </a:rPr>
              <a:t>/2016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pt-BR" i="0" dirty="0" smtClean="0">
                <a:solidFill>
                  <a:srgbClr val="FFFF00"/>
                </a:solidFill>
                <a:cs typeface="Times New Roman" charset="0"/>
              </a:rPr>
              <a:t>Missão </a:t>
            </a:r>
            <a:r>
              <a:rPr lang="pt-BR" i="0" dirty="0">
                <a:solidFill>
                  <a:srgbClr val="FFFF00"/>
                </a:solidFill>
                <a:cs typeface="Times New Roman" charset="0"/>
              </a:rPr>
              <a:t>de Identificação e Orientação: Elaborar e aprovar o Perfil do Projeto (PP) nos Comitês internos do </a:t>
            </a:r>
            <a:r>
              <a:rPr lang="pt-BR" i="0" dirty="0" smtClean="0">
                <a:solidFill>
                  <a:srgbClr val="FFFF00"/>
                </a:solidFill>
                <a:cs typeface="Times New Roman" charset="0"/>
              </a:rPr>
              <a:t>BID – Mar a Mai/2016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pt-BR" i="0" dirty="0">
                <a:solidFill>
                  <a:srgbClr val="FFFFFF"/>
                </a:solidFill>
                <a:cs typeface="Times New Roman" charset="0"/>
              </a:rPr>
              <a:t>Visita técnica de </a:t>
            </a:r>
            <a:r>
              <a:rPr lang="pt-BR" i="0" dirty="0" err="1">
                <a:solidFill>
                  <a:srgbClr val="FFFFFF"/>
                </a:solidFill>
                <a:cs typeface="Times New Roman" charset="0"/>
              </a:rPr>
              <a:t>pré-análise</a:t>
            </a:r>
            <a:r>
              <a:rPr lang="pt-BR" i="0" dirty="0">
                <a:solidFill>
                  <a:srgbClr val="FFFFFF"/>
                </a:solidFill>
                <a:cs typeface="Times New Roman" charset="0"/>
              </a:rPr>
              <a:t>: Resultados, Metas e Indicadores do Projeto, Plano de Monitoramento e Avaliação (PM&amp;A), Análise de Custo-Benefício, Plano de Aquisições e minutas de </a:t>
            </a:r>
            <a:r>
              <a:rPr lang="pt-BR" i="0" dirty="0" err="1">
                <a:solidFill>
                  <a:srgbClr val="FFFFFF"/>
                </a:solidFill>
                <a:cs typeface="Times New Roman" charset="0"/>
              </a:rPr>
              <a:t>TdRs</a:t>
            </a:r>
            <a:r>
              <a:rPr lang="pt-BR" i="0" dirty="0">
                <a:solidFill>
                  <a:srgbClr val="FFFFFF"/>
                </a:solidFill>
                <a:cs typeface="Times New Roman" charset="0"/>
              </a:rPr>
              <a:t>/Especificações para os produtos </a:t>
            </a:r>
            <a:r>
              <a:rPr lang="pt-BR" i="0" dirty="0" smtClean="0">
                <a:solidFill>
                  <a:srgbClr val="FFFFFF"/>
                </a:solidFill>
                <a:cs typeface="Times New Roman" charset="0"/>
              </a:rPr>
              <a:t>prioritários – </a:t>
            </a:r>
            <a:r>
              <a:rPr lang="pt-BR" i="0" dirty="0" err="1" smtClean="0">
                <a:solidFill>
                  <a:srgbClr val="FFFFFF"/>
                </a:solidFill>
                <a:cs typeface="Times New Roman" charset="0"/>
              </a:rPr>
              <a:t>Abr</a:t>
            </a:r>
            <a:r>
              <a:rPr lang="pt-BR" i="0" dirty="0" smtClean="0">
                <a:solidFill>
                  <a:srgbClr val="FFFFFF"/>
                </a:solidFill>
                <a:cs typeface="Times New Roman" charset="0"/>
              </a:rPr>
              <a:t> a </a:t>
            </a:r>
            <a:r>
              <a:rPr lang="pt-BR" i="0" dirty="0" err="1" smtClean="0">
                <a:solidFill>
                  <a:srgbClr val="FFFFFF"/>
                </a:solidFill>
                <a:cs typeface="Times New Roman" charset="0"/>
              </a:rPr>
              <a:t>Jun</a:t>
            </a:r>
            <a:r>
              <a:rPr lang="pt-BR" i="0" dirty="0" smtClean="0">
                <a:solidFill>
                  <a:srgbClr val="FFFFFF"/>
                </a:solidFill>
                <a:cs typeface="Times New Roman" charset="0"/>
              </a:rPr>
              <a:t>/2016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pt-PT" i="0" dirty="0">
                <a:solidFill>
                  <a:srgbClr val="00FFCC"/>
                </a:solidFill>
                <a:cs typeface="Times New Roman" charset="0"/>
              </a:rPr>
              <a:t>Missão de </a:t>
            </a:r>
            <a:r>
              <a:rPr lang="pt-PT" i="0" dirty="0" smtClean="0">
                <a:solidFill>
                  <a:srgbClr val="00FFCC"/>
                </a:solidFill>
                <a:cs typeface="Times New Roman" charset="0"/>
              </a:rPr>
              <a:t>Análise: </a:t>
            </a:r>
            <a:r>
              <a:rPr lang="pt-BR" i="0" dirty="0">
                <a:solidFill>
                  <a:srgbClr val="00FFCC"/>
                </a:solidFill>
                <a:cs typeface="Times New Roman" charset="0"/>
              </a:rPr>
              <a:t>Elaborar e aprovar o Documento de Projeto (POD) nos Comitês internos do </a:t>
            </a:r>
            <a:r>
              <a:rPr lang="pt-BR" i="0" dirty="0" smtClean="0">
                <a:solidFill>
                  <a:srgbClr val="00FFCC"/>
                </a:solidFill>
                <a:cs typeface="Times New Roman" charset="0"/>
              </a:rPr>
              <a:t>BID – Mai a </a:t>
            </a:r>
            <a:r>
              <a:rPr lang="pt-BR" i="0" dirty="0" err="1" smtClean="0">
                <a:solidFill>
                  <a:srgbClr val="00FFCC"/>
                </a:solidFill>
                <a:cs typeface="Times New Roman" charset="0"/>
              </a:rPr>
              <a:t>Ago</a:t>
            </a:r>
            <a:r>
              <a:rPr lang="pt-BR" i="0" dirty="0" smtClean="0">
                <a:solidFill>
                  <a:srgbClr val="00FFCC"/>
                </a:solidFill>
                <a:cs typeface="Times New Roman" charset="0"/>
              </a:rPr>
              <a:t>/2016</a:t>
            </a:r>
            <a:endParaRPr lang="pt-PT" i="0" dirty="0">
              <a:solidFill>
                <a:srgbClr val="00FFCC"/>
              </a:solidFill>
              <a:cs typeface="Times New Roman" charset="0"/>
            </a:endParaRPr>
          </a:p>
          <a:p>
            <a:pPr algn="l">
              <a:buFont typeface="Wingdings" pitchFamily="2" charset="2"/>
              <a:buChar char="Ø"/>
            </a:pPr>
            <a:endParaRPr lang="pt-BR" sz="1800" i="0" dirty="0">
              <a:solidFill>
                <a:srgbClr val="FFFFFF"/>
              </a:solidFill>
              <a:cs typeface="Times New Roman" charset="0"/>
            </a:endParaRP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6192" y="352797"/>
            <a:ext cx="9144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lnSpc>
                <a:spcPct val="90000"/>
              </a:lnSpc>
            </a:pPr>
            <a:r>
              <a:rPr lang="en-US" sz="2800" dirty="0" err="1">
                <a:solidFill>
                  <a:srgbClr val="0000FF"/>
                </a:solidFill>
              </a:rPr>
              <a:t>Aprovação</a:t>
            </a:r>
            <a:r>
              <a:rPr lang="en-US" sz="2800" dirty="0">
                <a:solidFill>
                  <a:srgbClr val="0000FF"/>
                </a:solidFill>
              </a:rPr>
              <a:t> do Marco de </a:t>
            </a:r>
            <a:r>
              <a:rPr lang="en-US" sz="2800" dirty="0" err="1">
                <a:solidFill>
                  <a:srgbClr val="0000FF"/>
                </a:solidFill>
              </a:rPr>
              <a:t>Referência</a:t>
            </a:r>
            <a:r>
              <a:rPr lang="en-US" sz="2800" dirty="0">
                <a:solidFill>
                  <a:srgbClr val="0000FF"/>
                </a:solidFill>
              </a:rPr>
              <a:t> e </a:t>
            </a:r>
            <a:r>
              <a:rPr lang="en-US" sz="2800" dirty="0" err="1">
                <a:solidFill>
                  <a:srgbClr val="0000FF"/>
                </a:solidFill>
              </a:rPr>
              <a:t>preparação</a:t>
            </a:r>
            <a:r>
              <a:rPr lang="en-US" sz="2800" dirty="0">
                <a:solidFill>
                  <a:srgbClr val="0000FF"/>
                </a:solidFill>
              </a:rPr>
              <a:t> de </a:t>
            </a:r>
            <a:r>
              <a:rPr lang="en-US" sz="2800" dirty="0" err="1">
                <a:solidFill>
                  <a:srgbClr val="0000FF"/>
                </a:solidFill>
              </a:rPr>
              <a:t>Projetos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estaduais</a:t>
            </a:r>
            <a:endParaRPr lang="en-US" sz="2800" b="0" dirty="0">
              <a:solidFill>
                <a:srgbClr val="FFFFFF"/>
              </a:solidFill>
            </a:endParaRPr>
          </a:p>
        </p:txBody>
      </p:sp>
      <p:pic>
        <p:nvPicPr>
          <p:cNvPr id="4" name="Picture 8" descr="C:\Users\Luciana\Desktop\bid_portugue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8041" y="6209928"/>
            <a:ext cx="1185959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1202" name="Line 2"/>
          <p:cNvSpPr>
            <a:spLocks noChangeShapeType="1"/>
          </p:cNvSpPr>
          <p:nvPr/>
        </p:nvSpPr>
        <p:spPr bwMode="auto">
          <a:xfrm flipV="1">
            <a:off x="2165350" y="4572000"/>
            <a:ext cx="0" cy="38893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91203" name="Line 3"/>
          <p:cNvSpPr>
            <a:spLocks noChangeShapeType="1"/>
          </p:cNvSpPr>
          <p:nvPr/>
        </p:nvSpPr>
        <p:spPr bwMode="auto">
          <a:xfrm flipV="1">
            <a:off x="3733800" y="4572000"/>
            <a:ext cx="0" cy="38893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91204" name="Line 4"/>
          <p:cNvSpPr>
            <a:spLocks noChangeShapeType="1"/>
          </p:cNvSpPr>
          <p:nvPr/>
        </p:nvSpPr>
        <p:spPr bwMode="auto">
          <a:xfrm flipV="1">
            <a:off x="5349875" y="4648200"/>
            <a:ext cx="0" cy="38893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91205" name="Line 5"/>
          <p:cNvSpPr>
            <a:spLocks noChangeShapeType="1"/>
          </p:cNvSpPr>
          <p:nvPr/>
        </p:nvSpPr>
        <p:spPr bwMode="auto">
          <a:xfrm flipV="1">
            <a:off x="6934200" y="4648200"/>
            <a:ext cx="0" cy="38893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91206" name="Line 6"/>
          <p:cNvSpPr>
            <a:spLocks noChangeShapeType="1"/>
          </p:cNvSpPr>
          <p:nvPr/>
        </p:nvSpPr>
        <p:spPr bwMode="auto">
          <a:xfrm flipV="1">
            <a:off x="7772400" y="3276600"/>
            <a:ext cx="0" cy="846138"/>
          </a:xfrm>
          <a:prstGeom prst="line">
            <a:avLst/>
          </a:prstGeom>
          <a:noFill/>
          <a:ln w="57150">
            <a:solidFill>
              <a:srgbClr val="FFFFFF"/>
            </a:solidFill>
            <a:round/>
            <a:headEnd/>
            <a:tailEnd type="triangle" w="med" len="med"/>
          </a:ln>
          <a:effectLst/>
          <a:extLst/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91207" name="Line 7"/>
          <p:cNvSpPr>
            <a:spLocks noChangeShapeType="1"/>
          </p:cNvSpPr>
          <p:nvPr/>
        </p:nvSpPr>
        <p:spPr bwMode="auto">
          <a:xfrm flipV="1">
            <a:off x="1295400" y="3810000"/>
            <a:ext cx="0" cy="38893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91208" name="Line 8"/>
          <p:cNvSpPr>
            <a:spLocks noChangeShapeType="1"/>
          </p:cNvSpPr>
          <p:nvPr/>
        </p:nvSpPr>
        <p:spPr bwMode="auto">
          <a:xfrm flipV="1">
            <a:off x="2971800" y="3810000"/>
            <a:ext cx="0" cy="38893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91209" name="Line 9"/>
          <p:cNvSpPr>
            <a:spLocks noChangeShapeType="1"/>
          </p:cNvSpPr>
          <p:nvPr/>
        </p:nvSpPr>
        <p:spPr bwMode="auto">
          <a:xfrm flipV="1">
            <a:off x="4495800" y="3886200"/>
            <a:ext cx="0" cy="38893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91210" name="Line 10"/>
          <p:cNvSpPr>
            <a:spLocks noChangeShapeType="1"/>
          </p:cNvSpPr>
          <p:nvPr/>
        </p:nvSpPr>
        <p:spPr bwMode="auto">
          <a:xfrm flipV="1">
            <a:off x="6172200" y="3810000"/>
            <a:ext cx="0" cy="38893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91211" name="Line 11"/>
          <p:cNvSpPr>
            <a:spLocks noChangeShapeType="1"/>
          </p:cNvSpPr>
          <p:nvPr/>
        </p:nvSpPr>
        <p:spPr bwMode="auto">
          <a:xfrm flipV="1">
            <a:off x="8610600" y="4606925"/>
            <a:ext cx="0" cy="38893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91212" name="Rectangle 12"/>
          <p:cNvSpPr>
            <a:spLocks noChangeArrowheads="1"/>
          </p:cNvSpPr>
          <p:nvPr/>
        </p:nvSpPr>
        <p:spPr bwMode="auto">
          <a:xfrm>
            <a:off x="1143000" y="4419600"/>
            <a:ext cx="7372350" cy="1143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642595" y="3217863"/>
            <a:ext cx="1295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200" i="0" dirty="0" err="1" smtClean="0">
                <a:solidFill>
                  <a:srgbClr val="00FFCC"/>
                </a:solidFill>
              </a:rPr>
              <a:t>Processo</a:t>
            </a:r>
            <a:r>
              <a:rPr lang="en-US" sz="1200" i="0" dirty="0" smtClean="0">
                <a:solidFill>
                  <a:srgbClr val="00FFCC"/>
                </a:solidFill>
              </a:rPr>
              <a:t> de </a:t>
            </a:r>
            <a:r>
              <a:rPr lang="en-US" sz="1200" i="0" dirty="0" err="1" smtClean="0">
                <a:solidFill>
                  <a:srgbClr val="00FFCC"/>
                </a:solidFill>
              </a:rPr>
              <a:t>Avaliação</a:t>
            </a:r>
            <a:r>
              <a:rPr lang="en-US" sz="1200" i="0" dirty="0" smtClean="0">
                <a:solidFill>
                  <a:srgbClr val="00FFCC"/>
                </a:solidFill>
              </a:rPr>
              <a:t> do PROFISCO</a:t>
            </a:r>
            <a:endParaRPr lang="en-US" sz="1200" i="0" dirty="0">
              <a:solidFill>
                <a:srgbClr val="00FFCC"/>
              </a:solidFill>
            </a:endParaRPr>
          </a:p>
        </p:txBody>
      </p:sp>
      <p:sp>
        <p:nvSpPr>
          <p:cNvPr id="20494" name="Text Box 14"/>
          <p:cNvSpPr txBox="1">
            <a:spLocks noChangeArrowheads="1"/>
          </p:cNvSpPr>
          <p:nvPr/>
        </p:nvSpPr>
        <p:spPr bwMode="auto">
          <a:xfrm>
            <a:off x="1420812" y="4972050"/>
            <a:ext cx="1444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pt-BR" sz="1200" b="0" i="0" dirty="0" smtClean="0">
                <a:solidFill>
                  <a:srgbClr val="00FFCC"/>
                </a:solidFill>
              </a:rPr>
              <a:t>Aprovação de Diretrizes e Recomendações Técnicas</a:t>
            </a:r>
            <a:endParaRPr lang="en-US" sz="1200" b="0" i="0" dirty="0">
              <a:solidFill>
                <a:srgbClr val="00FFCC"/>
              </a:solidFill>
            </a:endParaRPr>
          </a:p>
        </p:txBody>
      </p:sp>
      <p:sp>
        <p:nvSpPr>
          <p:cNvPr id="20495" name="Text Box 15"/>
          <p:cNvSpPr txBox="1">
            <a:spLocks noChangeArrowheads="1"/>
          </p:cNvSpPr>
          <p:nvPr/>
        </p:nvSpPr>
        <p:spPr bwMode="auto">
          <a:xfrm>
            <a:off x="2886890" y="4995863"/>
            <a:ext cx="164782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pt-BR" sz="1200" i="0" dirty="0" smtClean="0">
                <a:solidFill>
                  <a:srgbClr val="FFFF00"/>
                </a:solidFill>
              </a:rPr>
              <a:t>Desenho da Pesquisa de Indicadores Fiscais</a:t>
            </a:r>
            <a:endParaRPr lang="pt-BR" sz="1200" i="0" dirty="0">
              <a:solidFill>
                <a:srgbClr val="FFFF00"/>
              </a:solidFill>
            </a:endParaRPr>
          </a:p>
        </p:txBody>
      </p:sp>
      <p:sp>
        <p:nvSpPr>
          <p:cNvPr id="20496" name="Text Box 17"/>
          <p:cNvSpPr txBox="1">
            <a:spLocks noChangeArrowheads="1"/>
          </p:cNvSpPr>
          <p:nvPr/>
        </p:nvSpPr>
        <p:spPr bwMode="auto">
          <a:xfrm>
            <a:off x="6617043" y="2178373"/>
            <a:ext cx="2088232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200" b="0" i="0" dirty="0">
                <a:solidFill>
                  <a:srgbClr val="FFFFFF"/>
                </a:solidFill>
              </a:rPr>
              <a:t> </a:t>
            </a:r>
            <a:r>
              <a:rPr lang="pt-BR" sz="2000" i="0" dirty="0" smtClean="0">
                <a:solidFill>
                  <a:schemeClr val="accent1"/>
                </a:solidFill>
              </a:rPr>
              <a:t>Aprovação do 1º Projeto e do PROFISCO II</a:t>
            </a:r>
            <a:endParaRPr lang="en-US" sz="2000" i="0" dirty="0">
              <a:solidFill>
                <a:schemeClr val="accent1"/>
              </a:solidFill>
            </a:endParaRPr>
          </a:p>
        </p:txBody>
      </p:sp>
      <p:sp>
        <p:nvSpPr>
          <p:cNvPr id="20497" name="Text Box 18"/>
          <p:cNvSpPr txBox="1">
            <a:spLocks noChangeArrowheads="1"/>
          </p:cNvSpPr>
          <p:nvPr/>
        </p:nvSpPr>
        <p:spPr bwMode="auto">
          <a:xfrm>
            <a:off x="8077200" y="5029200"/>
            <a:ext cx="10668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pt-BR" sz="1200" b="0" i="0" dirty="0" smtClean="0">
                <a:solidFill>
                  <a:schemeClr val="accent1"/>
                </a:solidFill>
              </a:rPr>
              <a:t>Contratação da Operação de Crédito</a:t>
            </a:r>
            <a:endParaRPr lang="en-US" sz="1200" b="0" i="0" dirty="0">
              <a:solidFill>
                <a:schemeClr val="accent1"/>
              </a:solidFill>
            </a:endParaRPr>
          </a:p>
        </p:txBody>
      </p:sp>
      <p:sp>
        <p:nvSpPr>
          <p:cNvPr id="691219" name="Oval 19"/>
          <p:cNvSpPr>
            <a:spLocks noChangeArrowheads="1"/>
          </p:cNvSpPr>
          <p:nvPr/>
        </p:nvSpPr>
        <p:spPr bwMode="auto">
          <a:xfrm>
            <a:off x="1066800" y="4191000"/>
            <a:ext cx="476250" cy="476250"/>
          </a:xfrm>
          <a:prstGeom prst="ellipse">
            <a:avLst/>
          </a:prstGeom>
          <a:solidFill>
            <a:srgbClr val="CC0000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91220" name="Oval 20"/>
          <p:cNvSpPr>
            <a:spLocks noChangeArrowheads="1"/>
          </p:cNvSpPr>
          <p:nvPr/>
        </p:nvSpPr>
        <p:spPr bwMode="auto">
          <a:xfrm>
            <a:off x="1905000" y="4191000"/>
            <a:ext cx="476250" cy="476250"/>
          </a:xfrm>
          <a:prstGeom prst="ellipse">
            <a:avLst/>
          </a:prstGeom>
          <a:solidFill>
            <a:srgbClr val="00FFCC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BR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91222" name="Oval 22"/>
          <p:cNvSpPr>
            <a:spLocks noChangeArrowheads="1"/>
          </p:cNvSpPr>
          <p:nvPr/>
        </p:nvSpPr>
        <p:spPr bwMode="auto">
          <a:xfrm>
            <a:off x="8382000" y="4191000"/>
            <a:ext cx="476250" cy="47625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01" name="Rectangle 23"/>
          <p:cNvSpPr>
            <a:spLocks noChangeArrowheads="1"/>
          </p:cNvSpPr>
          <p:nvPr/>
        </p:nvSpPr>
        <p:spPr bwMode="auto">
          <a:xfrm>
            <a:off x="0" y="330895"/>
            <a:ext cx="9144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lnSpc>
                <a:spcPct val="90000"/>
              </a:lnSpc>
            </a:pPr>
            <a:r>
              <a:rPr lang="en-US" sz="2800" i="0" dirty="0" err="1" smtClean="0">
                <a:solidFill>
                  <a:srgbClr val="FFFFFF"/>
                </a:solidFill>
              </a:rPr>
              <a:t>Aprovação</a:t>
            </a:r>
            <a:r>
              <a:rPr lang="en-US" sz="2800" i="0" dirty="0" smtClean="0">
                <a:solidFill>
                  <a:srgbClr val="FFFFFF"/>
                </a:solidFill>
              </a:rPr>
              <a:t> do PROFISCO II e </a:t>
            </a:r>
            <a:r>
              <a:rPr lang="en-US" sz="2800" i="0" dirty="0" err="1" smtClean="0">
                <a:solidFill>
                  <a:srgbClr val="FFFFFF"/>
                </a:solidFill>
              </a:rPr>
              <a:t>Contratação</a:t>
            </a:r>
            <a:r>
              <a:rPr lang="en-US" sz="2800" i="0" dirty="0" smtClean="0">
                <a:solidFill>
                  <a:srgbClr val="FFFFFF"/>
                </a:solidFill>
              </a:rPr>
              <a:t> </a:t>
            </a:r>
            <a:r>
              <a:rPr lang="en-US" sz="2800" i="0" dirty="0">
                <a:solidFill>
                  <a:srgbClr val="FFFFFF"/>
                </a:solidFill>
              </a:rPr>
              <a:t>da 1a </a:t>
            </a:r>
            <a:r>
              <a:rPr lang="en-US" sz="2800" i="0" dirty="0" err="1">
                <a:solidFill>
                  <a:srgbClr val="FFFFFF"/>
                </a:solidFill>
              </a:rPr>
              <a:t>Operação</a:t>
            </a:r>
            <a:r>
              <a:rPr lang="en-US" sz="2800" i="0" dirty="0">
                <a:solidFill>
                  <a:srgbClr val="FFFFFF"/>
                </a:solidFill>
              </a:rPr>
              <a:t> de </a:t>
            </a:r>
            <a:r>
              <a:rPr lang="en-US" sz="2800" i="0" dirty="0" err="1">
                <a:solidFill>
                  <a:srgbClr val="FFFFFF"/>
                </a:solidFill>
              </a:rPr>
              <a:t>Crédito</a:t>
            </a:r>
            <a:endParaRPr lang="en-US" sz="2800" b="0" dirty="0">
              <a:solidFill>
                <a:schemeClr val="accent1"/>
              </a:solidFill>
            </a:endParaRPr>
          </a:p>
        </p:txBody>
      </p:sp>
      <p:sp>
        <p:nvSpPr>
          <p:cNvPr id="691224" name="Oval 24"/>
          <p:cNvSpPr>
            <a:spLocks noChangeArrowheads="1"/>
          </p:cNvSpPr>
          <p:nvPr/>
        </p:nvSpPr>
        <p:spPr bwMode="auto">
          <a:xfrm>
            <a:off x="1066800" y="4191000"/>
            <a:ext cx="476250" cy="476250"/>
          </a:xfrm>
          <a:prstGeom prst="ellipse">
            <a:avLst/>
          </a:prstGeom>
          <a:solidFill>
            <a:srgbClr val="00FFCC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BR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91225" name="Oval 25"/>
          <p:cNvSpPr>
            <a:spLocks noChangeArrowheads="1"/>
          </p:cNvSpPr>
          <p:nvPr/>
        </p:nvSpPr>
        <p:spPr bwMode="auto">
          <a:xfrm>
            <a:off x="3505200" y="4191000"/>
            <a:ext cx="476250" cy="476250"/>
          </a:xfrm>
          <a:prstGeom prst="ellipse">
            <a:avLst/>
          </a:prstGeom>
          <a:solidFill>
            <a:srgbClr val="FFFF00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91226" name="Oval 26"/>
          <p:cNvSpPr>
            <a:spLocks noChangeArrowheads="1"/>
          </p:cNvSpPr>
          <p:nvPr/>
        </p:nvSpPr>
        <p:spPr bwMode="auto">
          <a:xfrm>
            <a:off x="4267200" y="4191000"/>
            <a:ext cx="476250" cy="476250"/>
          </a:xfrm>
          <a:prstGeom prst="ellipse">
            <a:avLst/>
          </a:prstGeom>
          <a:solidFill>
            <a:srgbClr val="FFFF00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91227" name="Oval 27"/>
          <p:cNvSpPr>
            <a:spLocks noChangeArrowheads="1"/>
          </p:cNvSpPr>
          <p:nvPr/>
        </p:nvSpPr>
        <p:spPr bwMode="auto">
          <a:xfrm>
            <a:off x="5105400" y="4191000"/>
            <a:ext cx="476250" cy="476250"/>
          </a:xfrm>
          <a:prstGeom prst="ellipse">
            <a:avLst/>
          </a:prstGeom>
          <a:solidFill>
            <a:srgbClr val="0000FF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06" name="Text Box 29"/>
          <p:cNvSpPr txBox="1">
            <a:spLocks noChangeArrowheads="1"/>
          </p:cNvSpPr>
          <p:nvPr/>
        </p:nvSpPr>
        <p:spPr bwMode="auto">
          <a:xfrm>
            <a:off x="8293100" y="4210050"/>
            <a:ext cx="552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/>
              <a:t>10</a:t>
            </a:r>
          </a:p>
        </p:txBody>
      </p:sp>
      <p:sp>
        <p:nvSpPr>
          <p:cNvPr id="20507" name="Text Box 30"/>
          <p:cNvSpPr txBox="1">
            <a:spLocks noChangeArrowheads="1"/>
          </p:cNvSpPr>
          <p:nvPr/>
        </p:nvSpPr>
        <p:spPr bwMode="auto">
          <a:xfrm>
            <a:off x="914400" y="4191000"/>
            <a:ext cx="781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/>
              <a:t>1</a:t>
            </a:r>
          </a:p>
        </p:txBody>
      </p:sp>
      <p:sp>
        <p:nvSpPr>
          <p:cNvPr id="20508" name="Text Box 31"/>
          <p:cNvSpPr txBox="1">
            <a:spLocks noChangeArrowheads="1"/>
          </p:cNvSpPr>
          <p:nvPr/>
        </p:nvSpPr>
        <p:spPr bwMode="auto">
          <a:xfrm>
            <a:off x="1873250" y="4214813"/>
            <a:ext cx="5524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0"/>
              <a:t>2</a:t>
            </a:r>
          </a:p>
        </p:txBody>
      </p:sp>
      <p:grpSp>
        <p:nvGrpSpPr>
          <p:cNvPr id="20509" name="Group 32"/>
          <p:cNvGrpSpPr>
            <a:grpSpLocks/>
          </p:cNvGrpSpPr>
          <p:nvPr/>
        </p:nvGrpSpPr>
        <p:grpSpPr bwMode="auto">
          <a:xfrm>
            <a:off x="7391400" y="4114800"/>
            <a:ext cx="781050" cy="781050"/>
            <a:chOff x="1482" y="3420"/>
            <a:chExt cx="492" cy="492"/>
          </a:xfrm>
        </p:grpSpPr>
        <p:sp>
          <p:nvSpPr>
            <p:cNvPr id="691233" name="Oval 33"/>
            <p:cNvSpPr>
              <a:spLocks noChangeArrowheads="1"/>
            </p:cNvSpPr>
            <p:nvPr/>
          </p:nvSpPr>
          <p:spPr bwMode="auto">
            <a:xfrm>
              <a:off x="1482" y="3420"/>
              <a:ext cx="492" cy="49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91234" name="Oval 34"/>
            <p:cNvSpPr>
              <a:spLocks noChangeArrowheads="1"/>
            </p:cNvSpPr>
            <p:nvPr/>
          </p:nvSpPr>
          <p:spPr bwMode="auto">
            <a:xfrm>
              <a:off x="1524" y="3462"/>
              <a:ext cx="408" cy="40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691235" name="Oval 35"/>
          <p:cNvSpPr>
            <a:spLocks noChangeArrowheads="1"/>
          </p:cNvSpPr>
          <p:nvPr/>
        </p:nvSpPr>
        <p:spPr bwMode="auto">
          <a:xfrm>
            <a:off x="2708275" y="4191000"/>
            <a:ext cx="476250" cy="476250"/>
          </a:xfrm>
          <a:prstGeom prst="ellipse">
            <a:avLst/>
          </a:prstGeom>
          <a:solidFill>
            <a:srgbClr val="00FFCC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0511" name="Text Box 36"/>
          <p:cNvSpPr txBox="1">
            <a:spLocks noChangeArrowheads="1"/>
          </p:cNvSpPr>
          <p:nvPr/>
        </p:nvSpPr>
        <p:spPr bwMode="auto">
          <a:xfrm>
            <a:off x="2667000" y="4191000"/>
            <a:ext cx="552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/>
              <a:t>3</a:t>
            </a:r>
          </a:p>
        </p:txBody>
      </p:sp>
      <p:sp>
        <p:nvSpPr>
          <p:cNvPr id="20512" name="Text Box 37"/>
          <p:cNvSpPr txBox="1">
            <a:spLocks noChangeArrowheads="1"/>
          </p:cNvSpPr>
          <p:nvPr/>
        </p:nvSpPr>
        <p:spPr bwMode="auto">
          <a:xfrm>
            <a:off x="3452813" y="4179888"/>
            <a:ext cx="552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/>
              <a:t>4</a:t>
            </a:r>
          </a:p>
        </p:txBody>
      </p:sp>
      <p:sp>
        <p:nvSpPr>
          <p:cNvPr id="20513" name="Text Box 38"/>
          <p:cNvSpPr txBox="1">
            <a:spLocks noChangeArrowheads="1"/>
          </p:cNvSpPr>
          <p:nvPr/>
        </p:nvSpPr>
        <p:spPr bwMode="auto">
          <a:xfrm>
            <a:off x="4191000" y="4191000"/>
            <a:ext cx="552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/>
              <a:t>5</a:t>
            </a:r>
          </a:p>
        </p:txBody>
      </p:sp>
      <p:sp>
        <p:nvSpPr>
          <p:cNvPr id="20514" name="Text Box 39"/>
          <p:cNvSpPr txBox="1">
            <a:spLocks noChangeArrowheads="1"/>
          </p:cNvSpPr>
          <p:nvPr/>
        </p:nvSpPr>
        <p:spPr bwMode="auto">
          <a:xfrm>
            <a:off x="2016149" y="3220587"/>
            <a:ext cx="1835150" cy="59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200" b="0" i="0" dirty="0" err="1" smtClean="0">
                <a:solidFill>
                  <a:srgbClr val="00FFCC"/>
                </a:solidFill>
              </a:rPr>
              <a:t>Desenho</a:t>
            </a:r>
            <a:r>
              <a:rPr lang="en-US" sz="1200" b="0" i="0" dirty="0" smtClean="0">
                <a:solidFill>
                  <a:srgbClr val="00FFCC"/>
                </a:solidFill>
              </a:rPr>
              <a:t> do Marco de </a:t>
            </a:r>
            <a:r>
              <a:rPr lang="en-US" sz="1200" b="0" i="0" dirty="0" err="1" smtClean="0">
                <a:solidFill>
                  <a:srgbClr val="00FFCC"/>
                </a:solidFill>
              </a:rPr>
              <a:t>Referência</a:t>
            </a:r>
            <a:r>
              <a:rPr lang="en-US" sz="1200" b="0" i="0" dirty="0" smtClean="0">
                <a:solidFill>
                  <a:srgbClr val="00FFCC"/>
                </a:solidFill>
              </a:rPr>
              <a:t> do PROFISCO II</a:t>
            </a:r>
            <a:endParaRPr lang="en-US" sz="1200" b="0" i="0" dirty="0">
              <a:solidFill>
                <a:srgbClr val="00FFCC"/>
              </a:solidFill>
            </a:endParaRPr>
          </a:p>
          <a:p>
            <a:endParaRPr lang="en-US" sz="1200" b="0" i="0" dirty="0">
              <a:solidFill>
                <a:srgbClr val="FFFFFF"/>
              </a:solidFill>
            </a:endParaRPr>
          </a:p>
        </p:txBody>
      </p:sp>
      <p:sp>
        <p:nvSpPr>
          <p:cNvPr id="20515" name="Text Box 40"/>
          <p:cNvSpPr txBox="1">
            <a:spLocks noChangeArrowheads="1"/>
          </p:cNvSpPr>
          <p:nvPr/>
        </p:nvSpPr>
        <p:spPr bwMode="auto">
          <a:xfrm>
            <a:off x="5065713" y="4191000"/>
            <a:ext cx="552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>
                <a:solidFill>
                  <a:srgbClr val="FFFFFF"/>
                </a:solidFill>
              </a:rPr>
              <a:t>6</a:t>
            </a:r>
          </a:p>
        </p:txBody>
      </p:sp>
      <p:sp>
        <p:nvSpPr>
          <p:cNvPr id="20516" name="Text Box 41"/>
          <p:cNvSpPr txBox="1">
            <a:spLocks noChangeArrowheads="1"/>
          </p:cNvSpPr>
          <p:nvPr/>
        </p:nvSpPr>
        <p:spPr bwMode="auto">
          <a:xfrm>
            <a:off x="3710803" y="3245773"/>
            <a:ext cx="1619250" cy="39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pt-BR" sz="1200" b="0" i="0" dirty="0" smtClean="0">
                <a:solidFill>
                  <a:srgbClr val="FFFF00"/>
                </a:solidFill>
              </a:rPr>
              <a:t>Construção da Linha de Base do PROFISCO II</a:t>
            </a:r>
            <a:endParaRPr lang="en-US" sz="1200" b="0" i="0" dirty="0">
              <a:solidFill>
                <a:srgbClr val="FFFF00"/>
              </a:solidFill>
            </a:endParaRPr>
          </a:p>
        </p:txBody>
      </p:sp>
      <p:sp>
        <p:nvSpPr>
          <p:cNvPr id="20517" name="Text Box 43"/>
          <p:cNvSpPr txBox="1">
            <a:spLocks noChangeArrowheads="1"/>
          </p:cNvSpPr>
          <p:nvPr/>
        </p:nvSpPr>
        <p:spPr bwMode="auto">
          <a:xfrm>
            <a:off x="4748213" y="4984750"/>
            <a:ext cx="1176337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pt-BR" sz="1200" b="0" i="0" dirty="0" smtClean="0">
                <a:solidFill>
                  <a:srgbClr val="0000FF"/>
                </a:solidFill>
              </a:rPr>
              <a:t>Aprovação do Marco de Referência do PROFISCO II</a:t>
            </a:r>
            <a:endParaRPr lang="en-US" sz="1200" b="0" i="0" dirty="0">
              <a:solidFill>
                <a:srgbClr val="0000FF"/>
              </a:solidFill>
            </a:endParaRPr>
          </a:p>
          <a:p>
            <a:r>
              <a:rPr lang="en-US" sz="1200" b="0" i="0" dirty="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691244" name="Oval 44"/>
          <p:cNvSpPr>
            <a:spLocks noChangeArrowheads="1"/>
          </p:cNvSpPr>
          <p:nvPr/>
        </p:nvSpPr>
        <p:spPr bwMode="auto">
          <a:xfrm>
            <a:off x="5943600" y="4191000"/>
            <a:ext cx="476250" cy="476250"/>
          </a:xfrm>
          <a:prstGeom prst="ellipse">
            <a:avLst/>
          </a:prstGeom>
          <a:solidFill>
            <a:srgbClr val="0000FF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19" name="Text Box 45"/>
          <p:cNvSpPr txBox="1">
            <a:spLocks noChangeArrowheads="1"/>
          </p:cNvSpPr>
          <p:nvPr/>
        </p:nvSpPr>
        <p:spPr bwMode="auto">
          <a:xfrm>
            <a:off x="5907088" y="4191000"/>
            <a:ext cx="552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>
                <a:solidFill>
                  <a:srgbClr val="FFFFFF"/>
                </a:solidFill>
              </a:rPr>
              <a:t>7</a:t>
            </a:r>
          </a:p>
        </p:txBody>
      </p:sp>
      <p:sp>
        <p:nvSpPr>
          <p:cNvPr id="20520" name="Text Box 46"/>
          <p:cNvSpPr txBox="1">
            <a:spLocks noChangeArrowheads="1"/>
          </p:cNvSpPr>
          <p:nvPr/>
        </p:nvSpPr>
        <p:spPr bwMode="auto">
          <a:xfrm>
            <a:off x="5542756" y="3222422"/>
            <a:ext cx="1258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200" b="0" i="0" dirty="0" err="1" smtClean="0">
                <a:solidFill>
                  <a:srgbClr val="0000FF"/>
                </a:solidFill>
              </a:rPr>
              <a:t>Aprovação</a:t>
            </a:r>
            <a:r>
              <a:rPr lang="en-US" sz="1200" b="0" i="0" dirty="0" smtClean="0">
                <a:solidFill>
                  <a:srgbClr val="0000FF"/>
                </a:solidFill>
              </a:rPr>
              <a:t> de Carta </a:t>
            </a:r>
            <a:r>
              <a:rPr lang="en-US" sz="1200" b="0" i="0" dirty="0" err="1" smtClean="0">
                <a:solidFill>
                  <a:srgbClr val="0000FF"/>
                </a:solidFill>
              </a:rPr>
              <a:t>Consulta</a:t>
            </a:r>
            <a:r>
              <a:rPr lang="en-US" sz="1200" b="0" i="0" dirty="0" smtClean="0">
                <a:solidFill>
                  <a:srgbClr val="0000FF"/>
                </a:solidFill>
              </a:rPr>
              <a:t> </a:t>
            </a:r>
            <a:r>
              <a:rPr lang="en-US" sz="1200" b="0" i="0" dirty="0" err="1" smtClean="0">
                <a:solidFill>
                  <a:srgbClr val="0000FF"/>
                </a:solidFill>
              </a:rPr>
              <a:t>pelos</a:t>
            </a:r>
            <a:r>
              <a:rPr lang="en-US" sz="1200" b="0" i="0" dirty="0" smtClean="0">
                <a:solidFill>
                  <a:srgbClr val="0000FF"/>
                </a:solidFill>
              </a:rPr>
              <a:t> </a:t>
            </a:r>
            <a:r>
              <a:rPr lang="en-US" sz="1200" b="0" i="0" dirty="0" err="1" smtClean="0">
                <a:solidFill>
                  <a:srgbClr val="0000FF"/>
                </a:solidFill>
              </a:rPr>
              <a:t>Estados</a:t>
            </a:r>
            <a:endParaRPr lang="en-US" sz="1200" b="0" i="0" dirty="0">
              <a:solidFill>
                <a:srgbClr val="0000FF"/>
              </a:solidFill>
            </a:endParaRPr>
          </a:p>
        </p:txBody>
      </p:sp>
      <p:sp>
        <p:nvSpPr>
          <p:cNvPr id="691247" name="Oval 47"/>
          <p:cNvSpPr>
            <a:spLocks noChangeArrowheads="1"/>
          </p:cNvSpPr>
          <p:nvPr/>
        </p:nvSpPr>
        <p:spPr bwMode="auto">
          <a:xfrm>
            <a:off x="6705600" y="4191000"/>
            <a:ext cx="476250" cy="476250"/>
          </a:xfrm>
          <a:prstGeom prst="ellipse">
            <a:avLst/>
          </a:prstGeom>
          <a:solidFill>
            <a:srgbClr val="0000FF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22" name="Text Box 42"/>
          <p:cNvSpPr txBox="1">
            <a:spLocks noChangeArrowheads="1"/>
          </p:cNvSpPr>
          <p:nvPr/>
        </p:nvSpPr>
        <p:spPr bwMode="auto">
          <a:xfrm>
            <a:off x="6629400" y="4191000"/>
            <a:ext cx="552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>
                <a:solidFill>
                  <a:srgbClr val="FFFFFF"/>
                </a:solidFill>
              </a:rPr>
              <a:t>8</a:t>
            </a:r>
          </a:p>
        </p:txBody>
      </p:sp>
      <p:sp>
        <p:nvSpPr>
          <p:cNvPr id="20523" name="Text Box 48"/>
          <p:cNvSpPr txBox="1">
            <a:spLocks noChangeArrowheads="1"/>
          </p:cNvSpPr>
          <p:nvPr/>
        </p:nvSpPr>
        <p:spPr bwMode="auto">
          <a:xfrm>
            <a:off x="6138046" y="5062838"/>
            <a:ext cx="157561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pt-BR" sz="1200" b="0" i="0" dirty="0" smtClean="0">
                <a:solidFill>
                  <a:srgbClr val="0000FF"/>
                </a:solidFill>
              </a:rPr>
              <a:t>Elaboração de Projetos estaduais: Ciclo do BID</a:t>
            </a:r>
            <a:endParaRPr lang="pt-BR" sz="1200" b="0" i="0" dirty="0">
              <a:solidFill>
                <a:srgbClr val="0000FF"/>
              </a:solidFill>
            </a:endParaRPr>
          </a:p>
        </p:txBody>
      </p:sp>
      <p:sp>
        <p:nvSpPr>
          <p:cNvPr id="20524" name="Text Box 28"/>
          <p:cNvSpPr txBox="1">
            <a:spLocks noChangeArrowheads="1"/>
          </p:cNvSpPr>
          <p:nvPr/>
        </p:nvSpPr>
        <p:spPr bwMode="auto">
          <a:xfrm>
            <a:off x="7467600" y="4267200"/>
            <a:ext cx="552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/>
              <a:t>9</a:t>
            </a:r>
          </a:p>
        </p:txBody>
      </p:sp>
      <p:pic>
        <p:nvPicPr>
          <p:cNvPr id="47" name="Picture 8" descr="C:\Users\Luciana\Desktop\bid_portugue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8041" y="6209928"/>
            <a:ext cx="1185959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27" name="Rectangle 11"/>
          <p:cNvSpPr>
            <a:spLocks noChangeArrowheads="1"/>
          </p:cNvSpPr>
          <p:nvPr/>
        </p:nvSpPr>
        <p:spPr bwMode="auto">
          <a:xfrm>
            <a:off x="0" y="4800600"/>
            <a:ext cx="9144000" cy="2286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en-US" sz="3200" i="0" dirty="0">
              <a:solidFill>
                <a:srgbClr val="00FF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316428" name="Rectangle 12"/>
          <p:cNvSpPr>
            <a:spLocks noChangeArrowheads="1"/>
          </p:cNvSpPr>
          <p:nvPr/>
        </p:nvSpPr>
        <p:spPr bwMode="auto">
          <a:xfrm>
            <a:off x="3182" y="476672"/>
            <a:ext cx="9144000" cy="489364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defRPr/>
            </a:pPr>
            <a:r>
              <a:rPr lang="pt-BR" sz="4400" i="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Arial Unicode MS" charset="-128"/>
                <a:cs typeface="Arial Unicode MS" charset="-128"/>
              </a:rPr>
              <a:t>Índice</a:t>
            </a:r>
          </a:p>
          <a:p>
            <a:pPr algn="l">
              <a:defRPr/>
            </a:pPr>
            <a:endParaRPr lang="pt-BR" sz="4400" i="0" dirty="0" smtClean="0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ea typeface="Arial Unicode MS" charset="-128"/>
              <a:cs typeface="Arial Unicode MS" charset="-128"/>
            </a:endParaRPr>
          </a:p>
          <a:p>
            <a:pPr algn="l">
              <a:defRPr/>
            </a:pPr>
            <a:r>
              <a:rPr lang="en-US" sz="3200" i="0" dirty="0" smtClean="0">
                <a:solidFill>
                  <a:srgbClr val="00FFCC"/>
                </a:solidFill>
              </a:rPr>
              <a:t>1. </a:t>
            </a:r>
            <a:r>
              <a:rPr lang="en-US" sz="3200" i="0" dirty="0" err="1" smtClean="0">
                <a:solidFill>
                  <a:srgbClr val="00FFCC"/>
                </a:solidFill>
              </a:rPr>
              <a:t>Preparação</a:t>
            </a:r>
            <a:r>
              <a:rPr lang="en-US" sz="3200" i="0" dirty="0" smtClean="0">
                <a:solidFill>
                  <a:srgbClr val="00FFCC"/>
                </a:solidFill>
              </a:rPr>
              <a:t> </a:t>
            </a:r>
            <a:r>
              <a:rPr lang="en-US" sz="3200" i="0" dirty="0">
                <a:solidFill>
                  <a:srgbClr val="00FFCC"/>
                </a:solidFill>
              </a:rPr>
              <a:t>do novo </a:t>
            </a:r>
            <a:r>
              <a:rPr lang="en-US" sz="3200" i="0" dirty="0" err="1">
                <a:solidFill>
                  <a:srgbClr val="00FFCC"/>
                </a:solidFill>
              </a:rPr>
              <a:t>Programa</a:t>
            </a:r>
            <a:r>
              <a:rPr lang="en-US" sz="3200" i="0" dirty="0">
                <a:solidFill>
                  <a:srgbClr val="00FFCC"/>
                </a:solidFill>
              </a:rPr>
              <a:t> </a:t>
            </a:r>
            <a:r>
              <a:rPr lang="en-US" sz="3200" i="0" dirty="0" smtClean="0">
                <a:solidFill>
                  <a:srgbClr val="00FFCC"/>
                </a:solidFill>
              </a:rPr>
              <a:t>Fiscal</a:t>
            </a:r>
          </a:p>
          <a:p>
            <a:pPr algn="l">
              <a:defRPr/>
            </a:pPr>
            <a:r>
              <a:rPr lang="en-US" sz="3200" i="0" dirty="0" smtClean="0">
                <a:solidFill>
                  <a:srgbClr val="FFFF00"/>
                </a:solidFill>
              </a:rPr>
              <a:t>2. </a:t>
            </a:r>
            <a:r>
              <a:rPr lang="en-US" sz="3200" i="0" dirty="0" err="1" smtClean="0">
                <a:solidFill>
                  <a:srgbClr val="FFFF00"/>
                </a:solidFill>
              </a:rPr>
              <a:t>Pesquisa</a:t>
            </a:r>
            <a:r>
              <a:rPr lang="en-US" sz="3200" i="0" dirty="0" smtClean="0">
                <a:solidFill>
                  <a:srgbClr val="FFFF00"/>
                </a:solidFill>
              </a:rPr>
              <a:t> </a:t>
            </a:r>
            <a:r>
              <a:rPr lang="en-US" sz="3200" i="0" dirty="0">
                <a:solidFill>
                  <a:srgbClr val="FFFF00"/>
                </a:solidFill>
              </a:rPr>
              <a:t>de </a:t>
            </a:r>
            <a:r>
              <a:rPr lang="en-US" sz="3200" i="0" dirty="0" err="1">
                <a:solidFill>
                  <a:srgbClr val="FFFF00"/>
                </a:solidFill>
              </a:rPr>
              <a:t>Indicadores</a:t>
            </a:r>
            <a:r>
              <a:rPr lang="en-US" sz="3200" i="0" dirty="0">
                <a:solidFill>
                  <a:srgbClr val="FFFF00"/>
                </a:solidFill>
              </a:rPr>
              <a:t> </a:t>
            </a:r>
            <a:r>
              <a:rPr lang="en-US" sz="3200" i="0" dirty="0" err="1">
                <a:solidFill>
                  <a:srgbClr val="FFFF00"/>
                </a:solidFill>
              </a:rPr>
              <a:t>Fiscais</a:t>
            </a:r>
            <a:r>
              <a:rPr lang="en-US" sz="3200" i="0" dirty="0">
                <a:solidFill>
                  <a:srgbClr val="FFFF00"/>
                </a:solidFill>
              </a:rPr>
              <a:t> para o PROFISCO </a:t>
            </a:r>
            <a:r>
              <a:rPr lang="en-US" sz="3200" i="0" dirty="0" smtClean="0">
                <a:solidFill>
                  <a:srgbClr val="FFFF00"/>
                </a:solidFill>
              </a:rPr>
              <a:t>II</a:t>
            </a:r>
          </a:p>
          <a:p>
            <a:pPr algn="l">
              <a:defRPr/>
            </a:pPr>
            <a:r>
              <a:rPr lang="en-US" sz="3200" i="0" dirty="0" smtClean="0">
                <a:solidFill>
                  <a:srgbClr val="0000FF"/>
                </a:solidFill>
              </a:rPr>
              <a:t>3. </a:t>
            </a:r>
            <a:r>
              <a:rPr lang="en-US" sz="3200" i="0" dirty="0" err="1" smtClean="0">
                <a:solidFill>
                  <a:srgbClr val="0000FF"/>
                </a:solidFill>
              </a:rPr>
              <a:t>Aprovação</a:t>
            </a:r>
            <a:r>
              <a:rPr lang="en-US" sz="3200" i="0" dirty="0" smtClean="0">
                <a:solidFill>
                  <a:srgbClr val="0000FF"/>
                </a:solidFill>
              </a:rPr>
              <a:t> </a:t>
            </a:r>
            <a:r>
              <a:rPr lang="en-US" sz="3200" i="0" dirty="0">
                <a:solidFill>
                  <a:srgbClr val="0000FF"/>
                </a:solidFill>
              </a:rPr>
              <a:t>do Marco de </a:t>
            </a:r>
            <a:r>
              <a:rPr lang="en-US" sz="3200" i="0" dirty="0" err="1">
                <a:solidFill>
                  <a:srgbClr val="0000FF"/>
                </a:solidFill>
              </a:rPr>
              <a:t>Referência</a:t>
            </a:r>
            <a:r>
              <a:rPr lang="en-US" sz="3200" i="0" dirty="0">
                <a:solidFill>
                  <a:srgbClr val="0000FF"/>
                </a:solidFill>
              </a:rPr>
              <a:t> e </a:t>
            </a:r>
            <a:r>
              <a:rPr lang="en-US" sz="3200" i="0" dirty="0" err="1">
                <a:solidFill>
                  <a:srgbClr val="0000FF"/>
                </a:solidFill>
              </a:rPr>
              <a:t>preparação</a:t>
            </a:r>
            <a:r>
              <a:rPr lang="en-US" sz="3200" i="0" dirty="0">
                <a:solidFill>
                  <a:srgbClr val="0000FF"/>
                </a:solidFill>
              </a:rPr>
              <a:t> de </a:t>
            </a:r>
            <a:r>
              <a:rPr lang="en-US" sz="3200" i="0" dirty="0" err="1">
                <a:solidFill>
                  <a:srgbClr val="0000FF"/>
                </a:solidFill>
              </a:rPr>
              <a:t>Projetos</a:t>
            </a:r>
            <a:r>
              <a:rPr lang="en-US" sz="3200" i="0" dirty="0">
                <a:solidFill>
                  <a:srgbClr val="0000FF"/>
                </a:solidFill>
              </a:rPr>
              <a:t> </a:t>
            </a:r>
            <a:r>
              <a:rPr lang="en-US" sz="3200" i="0" dirty="0" err="1" smtClean="0">
                <a:solidFill>
                  <a:srgbClr val="0000FF"/>
                </a:solidFill>
              </a:rPr>
              <a:t>estaduais</a:t>
            </a:r>
            <a:endParaRPr lang="en-US" sz="3200" i="0" dirty="0" smtClean="0">
              <a:solidFill>
                <a:srgbClr val="0000FF"/>
              </a:solidFill>
            </a:endParaRPr>
          </a:p>
          <a:p>
            <a:pPr algn="l">
              <a:defRPr/>
            </a:pPr>
            <a:r>
              <a:rPr lang="en-US" sz="3200" b="0" i="0" dirty="0" smtClean="0">
                <a:solidFill>
                  <a:srgbClr val="FFFFFF"/>
                </a:solidFill>
              </a:rPr>
              <a:t>4. </a:t>
            </a:r>
            <a:r>
              <a:rPr lang="en-US" sz="3200" i="0" dirty="0" err="1" smtClean="0">
                <a:solidFill>
                  <a:srgbClr val="FFFFFF"/>
                </a:solidFill>
              </a:rPr>
              <a:t>Aprovação</a:t>
            </a:r>
            <a:r>
              <a:rPr lang="en-US" sz="3200" i="0" dirty="0" smtClean="0">
                <a:solidFill>
                  <a:srgbClr val="FFFFFF"/>
                </a:solidFill>
              </a:rPr>
              <a:t> do PROFISCO II e </a:t>
            </a:r>
            <a:r>
              <a:rPr lang="en-US" sz="3200" i="0" dirty="0" err="1" smtClean="0">
                <a:solidFill>
                  <a:srgbClr val="FFFFFF"/>
                </a:solidFill>
              </a:rPr>
              <a:t>Contratação</a:t>
            </a:r>
            <a:r>
              <a:rPr lang="en-US" sz="3200" i="0" dirty="0" smtClean="0">
                <a:solidFill>
                  <a:srgbClr val="FFFFFF"/>
                </a:solidFill>
              </a:rPr>
              <a:t> da 1a </a:t>
            </a:r>
            <a:r>
              <a:rPr lang="en-US" sz="3200" i="0" dirty="0" err="1" smtClean="0">
                <a:solidFill>
                  <a:srgbClr val="FFFFFF"/>
                </a:solidFill>
              </a:rPr>
              <a:t>Operação</a:t>
            </a:r>
            <a:r>
              <a:rPr lang="en-US" sz="3200" i="0" dirty="0" smtClean="0">
                <a:solidFill>
                  <a:srgbClr val="FFFFFF"/>
                </a:solidFill>
              </a:rPr>
              <a:t> de </a:t>
            </a:r>
            <a:r>
              <a:rPr lang="en-US" sz="3200" i="0" dirty="0" err="1" smtClean="0">
                <a:solidFill>
                  <a:srgbClr val="FFFFFF"/>
                </a:solidFill>
              </a:rPr>
              <a:t>Crédito</a:t>
            </a:r>
            <a:endParaRPr lang="en-US" sz="4400" i="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pic>
        <p:nvPicPr>
          <p:cNvPr id="5" name="Picture 8" descr="C:\Users\Luciana\Desktop\bid_portugue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8041" y="6209928"/>
            <a:ext cx="1185959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5737127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152400" y="1556792"/>
            <a:ext cx="88392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 i="0" dirty="0" smtClean="0">
                <a:solidFill>
                  <a:srgbClr val="FFFFFF"/>
                </a:solidFill>
                <a:cs typeface="Times New Roman" charset="0"/>
              </a:rPr>
              <a:t>Aprovação da 1ª Operação e do PROFISCO II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t-BR" i="0" dirty="0" smtClean="0">
                <a:solidFill>
                  <a:srgbClr val="00FFCC"/>
                </a:solidFill>
                <a:cs typeface="Times New Roman" charset="0"/>
              </a:rPr>
              <a:t>Elaboração </a:t>
            </a:r>
            <a:r>
              <a:rPr lang="pt-BR" i="0" dirty="0">
                <a:solidFill>
                  <a:srgbClr val="00FFCC"/>
                </a:solidFill>
                <a:cs typeface="Times New Roman" charset="0"/>
              </a:rPr>
              <a:t>das minutas contratuais e encaminhamento para a </a:t>
            </a:r>
            <a:r>
              <a:rPr lang="pt-BR" i="0" dirty="0" smtClean="0">
                <a:solidFill>
                  <a:srgbClr val="00FFCC"/>
                </a:solidFill>
                <a:cs typeface="Times New Roman" charset="0"/>
              </a:rPr>
              <a:t>SEAIN – </a:t>
            </a:r>
            <a:r>
              <a:rPr lang="pt-BR" i="0" dirty="0" err="1" smtClean="0">
                <a:solidFill>
                  <a:srgbClr val="00FFCC"/>
                </a:solidFill>
                <a:cs typeface="Times New Roman" charset="0"/>
              </a:rPr>
              <a:t>Ago</a:t>
            </a:r>
            <a:r>
              <a:rPr lang="pt-BR" i="0" dirty="0">
                <a:solidFill>
                  <a:srgbClr val="00FFCC"/>
                </a:solidFill>
                <a:cs typeface="Times New Roman" charset="0"/>
              </a:rPr>
              <a:t> </a:t>
            </a:r>
            <a:r>
              <a:rPr lang="pt-BR" i="0" dirty="0" smtClean="0">
                <a:solidFill>
                  <a:srgbClr val="00FFCC"/>
                </a:solidFill>
                <a:cs typeface="Times New Roman" charset="0"/>
              </a:rPr>
              <a:t>a Set/2016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t-BR" i="0" dirty="0" smtClean="0">
                <a:solidFill>
                  <a:srgbClr val="FFFF00"/>
                </a:solidFill>
                <a:cs typeface="Times New Roman" charset="0"/>
              </a:rPr>
              <a:t>Realização de Missões de </a:t>
            </a:r>
            <a:r>
              <a:rPr lang="pt-BR" i="0" dirty="0" err="1" smtClean="0">
                <a:solidFill>
                  <a:srgbClr val="FFFF00"/>
                </a:solidFill>
                <a:cs typeface="Times New Roman" charset="0"/>
              </a:rPr>
              <a:t>Pré</a:t>
            </a:r>
            <a:r>
              <a:rPr lang="pt-BR" i="0" dirty="0" smtClean="0">
                <a:solidFill>
                  <a:srgbClr val="FFFF00"/>
                </a:solidFill>
                <a:cs typeface="Times New Roman" charset="0"/>
              </a:rPr>
              <a:t>-negociação e Negociação – </a:t>
            </a:r>
            <a:r>
              <a:rPr lang="pt-BR" i="0" dirty="0" err="1" smtClean="0">
                <a:solidFill>
                  <a:srgbClr val="FFFF00"/>
                </a:solidFill>
                <a:cs typeface="Times New Roman" charset="0"/>
              </a:rPr>
              <a:t>Ago</a:t>
            </a:r>
            <a:r>
              <a:rPr lang="pt-BR" i="0" dirty="0" smtClean="0">
                <a:solidFill>
                  <a:srgbClr val="FFFF00"/>
                </a:solidFill>
                <a:cs typeface="Times New Roman" charset="0"/>
              </a:rPr>
              <a:t> a Set/2016</a:t>
            </a:r>
            <a:endParaRPr lang="pt-BR" i="0" dirty="0">
              <a:solidFill>
                <a:srgbClr val="FFFF00"/>
              </a:solidFill>
              <a:cs typeface="Times New Roman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t-BR" i="0" dirty="0" smtClean="0">
                <a:solidFill>
                  <a:srgbClr val="FFFFFF"/>
                </a:solidFill>
                <a:cs typeface="Times New Roman" charset="0"/>
              </a:rPr>
              <a:t>Apresentação </a:t>
            </a:r>
            <a:r>
              <a:rPr lang="pt-BR" i="0" dirty="0">
                <a:solidFill>
                  <a:srgbClr val="FFFFFF"/>
                </a:solidFill>
                <a:cs typeface="Times New Roman" charset="0"/>
              </a:rPr>
              <a:t>da 1a Proposta de Empréstimo (</a:t>
            </a:r>
            <a:r>
              <a:rPr lang="pt-BR" i="0" dirty="0" err="1">
                <a:solidFill>
                  <a:srgbClr val="FFFFFF"/>
                </a:solidFill>
                <a:cs typeface="Times New Roman" charset="0"/>
              </a:rPr>
              <a:t>Loan</a:t>
            </a:r>
            <a:r>
              <a:rPr lang="pt-BR" i="0" dirty="0">
                <a:solidFill>
                  <a:srgbClr val="FFFFFF"/>
                </a:solidFill>
                <a:cs typeface="Times New Roman" charset="0"/>
              </a:rPr>
              <a:t> </a:t>
            </a:r>
            <a:r>
              <a:rPr lang="pt-BR" i="0" dirty="0" err="1">
                <a:solidFill>
                  <a:srgbClr val="FFFFFF"/>
                </a:solidFill>
                <a:cs typeface="Times New Roman" charset="0"/>
              </a:rPr>
              <a:t>Proposal</a:t>
            </a:r>
            <a:r>
              <a:rPr lang="pt-BR" i="0" dirty="0">
                <a:solidFill>
                  <a:srgbClr val="FFFFFF"/>
                </a:solidFill>
                <a:cs typeface="Times New Roman" charset="0"/>
              </a:rPr>
              <a:t> - LP) à Diretoria do </a:t>
            </a:r>
            <a:r>
              <a:rPr lang="pt-BR" i="0" dirty="0" smtClean="0">
                <a:solidFill>
                  <a:srgbClr val="FFFFFF"/>
                </a:solidFill>
                <a:cs typeface="Times New Roman" charset="0"/>
              </a:rPr>
              <a:t>BID – </a:t>
            </a:r>
            <a:r>
              <a:rPr lang="pt-BR" i="0" dirty="0" smtClean="0">
                <a:solidFill>
                  <a:srgbClr val="FF0000"/>
                </a:solidFill>
                <a:cs typeface="Times New Roman" charset="0"/>
              </a:rPr>
              <a:t>Set/2016</a:t>
            </a:r>
          </a:p>
          <a:p>
            <a:pPr marL="800100" lvl="1" indent="-342900" algn="just">
              <a:buFont typeface="Wingdings" panose="05000000000000000000" pitchFamily="2" charset="2"/>
              <a:buChar char="q"/>
            </a:pPr>
            <a:r>
              <a:rPr lang="pt-BR" i="0" dirty="0" smtClean="0">
                <a:solidFill>
                  <a:srgbClr val="FF0000"/>
                </a:solidFill>
                <a:cs typeface="Times New Roman" charset="0"/>
              </a:rPr>
              <a:t>Aprovação da 1ª Operação do PROFISCO II</a:t>
            </a:r>
          </a:p>
          <a:p>
            <a:pPr marL="800100" lvl="1" indent="-342900" algn="just">
              <a:buFont typeface="Wingdings" panose="05000000000000000000" pitchFamily="2" charset="2"/>
              <a:buChar char="q"/>
            </a:pPr>
            <a:r>
              <a:rPr lang="pt-BR" i="0" dirty="0" smtClean="0">
                <a:solidFill>
                  <a:srgbClr val="FF0000"/>
                </a:solidFill>
                <a:cs typeface="Times New Roman" charset="0"/>
              </a:rPr>
              <a:t>Aprovação da Linha de Crédito CCLIP PROFISCO II (BR-X1039)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pt-BR" i="0" dirty="0" smtClean="0">
              <a:solidFill>
                <a:srgbClr val="FF0000"/>
              </a:solidFill>
              <a:cs typeface="Times New Roman" charset="0"/>
            </a:endParaRPr>
          </a:p>
          <a:p>
            <a:pPr algn="just"/>
            <a:endParaRPr lang="pt-BR" i="0" dirty="0">
              <a:solidFill>
                <a:srgbClr val="00FFCC"/>
              </a:solidFill>
              <a:cs typeface="Times New Roman" charset="0"/>
            </a:endParaRP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0" y="332656"/>
            <a:ext cx="9144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lnSpc>
                <a:spcPct val="90000"/>
              </a:lnSpc>
            </a:pPr>
            <a:r>
              <a:rPr lang="en-US" sz="2800" i="0" dirty="0" err="1">
                <a:solidFill>
                  <a:srgbClr val="FFFFFF"/>
                </a:solidFill>
              </a:rPr>
              <a:t>Aprovação</a:t>
            </a:r>
            <a:r>
              <a:rPr lang="en-US" sz="2800" i="0" dirty="0">
                <a:solidFill>
                  <a:srgbClr val="FFFFFF"/>
                </a:solidFill>
              </a:rPr>
              <a:t> do PROFISCO II e </a:t>
            </a:r>
            <a:r>
              <a:rPr lang="en-US" sz="2800" i="0" dirty="0" err="1">
                <a:solidFill>
                  <a:srgbClr val="FFFFFF"/>
                </a:solidFill>
              </a:rPr>
              <a:t>Contratação</a:t>
            </a:r>
            <a:r>
              <a:rPr lang="en-US" sz="2800" i="0" dirty="0">
                <a:solidFill>
                  <a:srgbClr val="FFFFFF"/>
                </a:solidFill>
              </a:rPr>
              <a:t> da 1a </a:t>
            </a:r>
            <a:r>
              <a:rPr lang="en-US" sz="2800" i="0" dirty="0" err="1">
                <a:solidFill>
                  <a:srgbClr val="FFFFFF"/>
                </a:solidFill>
              </a:rPr>
              <a:t>Operação</a:t>
            </a:r>
            <a:r>
              <a:rPr lang="en-US" sz="2800" i="0" dirty="0">
                <a:solidFill>
                  <a:srgbClr val="FFFFFF"/>
                </a:solidFill>
              </a:rPr>
              <a:t> de </a:t>
            </a:r>
            <a:r>
              <a:rPr lang="en-US" sz="2800" i="0" dirty="0" err="1">
                <a:solidFill>
                  <a:srgbClr val="FFFFFF"/>
                </a:solidFill>
              </a:rPr>
              <a:t>Crédito</a:t>
            </a:r>
            <a:endParaRPr lang="en-US" sz="2800" b="0" dirty="0">
              <a:solidFill>
                <a:schemeClr val="accent1"/>
              </a:solidFill>
            </a:endParaRPr>
          </a:p>
        </p:txBody>
      </p:sp>
      <p:pic>
        <p:nvPicPr>
          <p:cNvPr id="4" name="Picture 8" descr="C:\Users\Luciana\Desktop\bid_portugue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8041" y="6209928"/>
            <a:ext cx="1185959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274" name="Line 2"/>
          <p:cNvSpPr>
            <a:spLocks noChangeShapeType="1"/>
          </p:cNvSpPr>
          <p:nvPr/>
        </p:nvSpPr>
        <p:spPr bwMode="auto">
          <a:xfrm flipV="1">
            <a:off x="2165350" y="4572000"/>
            <a:ext cx="0" cy="38893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94275" name="Line 3"/>
          <p:cNvSpPr>
            <a:spLocks noChangeShapeType="1"/>
          </p:cNvSpPr>
          <p:nvPr/>
        </p:nvSpPr>
        <p:spPr bwMode="auto">
          <a:xfrm flipV="1">
            <a:off x="3733800" y="4572000"/>
            <a:ext cx="0" cy="38893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94276" name="Line 4"/>
          <p:cNvSpPr>
            <a:spLocks noChangeShapeType="1"/>
          </p:cNvSpPr>
          <p:nvPr/>
        </p:nvSpPr>
        <p:spPr bwMode="auto">
          <a:xfrm flipV="1">
            <a:off x="5349875" y="4648200"/>
            <a:ext cx="0" cy="38893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94277" name="Line 5"/>
          <p:cNvSpPr>
            <a:spLocks noChangeShapeType="1"/>
          </p:cNvSpPr>
          <p:nvPr/>
        </p:nvSpPr>
        <p:spPr bwMode="auto">
          <a:xfrm flipV="1">
            <a:off x="6934200" y="4648200"/>
            <a:ext cx="0" cy="38893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94278" name="Line 6"/>
          <p:cNvSpPr>
            <a:spLocks noChangeShapeType="1"/>
          </p:cNvSpPr>
          <p:nvPr/>
        </p:nvSpPr>
        <p:spPr bwMode="auto">
          <a:xfrm flipV="1">
            <a:off x="8610600" y="4724400"/>
            <a:ext cx="0" cy="846138"/>
          </a:xfrm>
          <a:prstGeom prst="line">
            <a:avLst/>
          </a:prstGeom>
          <a:noFill/>
          <a:ln w="57150">
            <a:solidFill>
              <a:srgbClr val="FFFFFF"/>
            </a:solidFill>
            <a:round/>
            <a:headEnd type="triangle" w="med" len="med"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94279" name="Line 7"/>
          <p:cNvSpPr>
            <a:spLocks noChangeShapeType="1"/>
          </p:cNvSpPr>
          <p:nvPr/>
        </p:nvSpPr>
        <p:spPr bwMode="auto">
          <a:xfrm flipV="1">
            <a:off x="1295400" y="3810000"/>
            <a:ext cx="0" cy="38893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94280" name="Line 8"/>
          <p:cNvSpPr>
            <a:spLocks noChangeShapeType="1"/>
          </p:cNvSpPr>
          <p:nvPr/>
        </p:nvSpPr>
        <p:spPr bwMode="auto">
          <a:xfrm flipV="1">
            <a:off x="2971800" y="3810000"/>
            <a:ext cx="0" cy="38893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94281" name="Line 9"/>
          <p:cNvSpPr>
            <a:spLocks noChangeShapeType="1"/>
          </p:cNvSpPr>
          <p:nvPr/>
        </p:nvSpPr>
        <p:spPr bwMode="auto">
          <a:xfrm flipV="1">
            <a:off x="4495800" y="3886200"/>
            <a:ext cx="0" cy="38893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94282" name="Line 10"/>
          <p:cNvSpPr>
            <a:spLocks noChangeShapeType="1"/>
          </p:cNvSpPr>
          <p:nvPr/>
        </p:nvSpPr>
        <p:spPr bwMode="auto">
          <a:xfrm flipV="1">
            <a:off x="6172200" y="3810000"/>
            <a:ext cx="0" cy="38893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94283" name="Line 11"/>
          <p:cNvSpPr>
            <a:spLocks noChangeShapeType="1"/>
          </p:cNvSpPr>
          <p:nvPr/>
        </p:nvSpPr>
        <p:spPr bwMode="auto">
          <a:xfrm flipV="1">
            <a:off x="7772400" y="3810000"/>
            <a:ext cx="0" cy="38893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94284" name="Rectangle 12"/>
          <p:cNvSpPr>
            <a:spLocks noChangeArrowheads="1"/>
          </p:cNvSpPr>
          <p:nvPr/>
        </p:nvSpPr>
        <p:spPr bwMode="auto">
          <a:xfrm>
            <a:off x="1143000" y="4419600"/>
            <a:ext cx="7372350" cy="1143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541" name="Text Box 13"/>
          <p:cNvSpPr txBox="1">
            <a:spLocks noChangeArrowheads="1"/>
          </p:cNvSpPr>
          <p:nvPr/>
        </p:nvSpPr>
        <p:spPr bwMode="auto">
          <a:xfrm>
            <a:off x="647700" y="3172597"/>
            <a:ext cx="1295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200" i="0" dirty="0" err="1" smtClean="0">
                <a:solidFill>
                  <a:srgbClr val="00FFCC"/>
                </a:solidFill>
              </a:rPr>
              <a:t>Processo</a:t>
            </a:r>
            <a:r>
              <a:rPr lang="en-US" sz="1200" i="0" dirty="0" smtClean="0">
                <a:solidFill>
                  <a:srgbClr val="00FFCC"/>
                </a:solidFill>
              </a:rPr>
              <a:t> de </a:t>
            </a:r>
            <a:r>
              <a:rPr lang="en-US" sz="1200" i="0" dirty="0" err="1" smtClean="0">
                <a:solidFill>
                  <a:srgbClr val="00FFCC"/>
                </a:solidFill>
              </a:rPr>
              <a:t>Avaliação</a:t>
            </a:r>
            <a:r>
              <a:rPr lang="en-US" sz="1200" i="0" dirty="0" smtClean="0">
                <a:solidFill>
                  <a:srgbClr val="00FFCC"/>
                </a:solidFill>
              </a:rPr>
              <a:t> do PROFISCO</a:t>
            </a:r>
            <a:endParaRPr lang="en-US" sz="1200" i="0" dirty="0">
              <a:solidFill>
                <a:srgbClr val="00FFCC"/>
              </a:solidFill>
            </a:endParaRPr>
          </a:p>
        </p:txBody>
      </p:sp>
      <p:sp>
        <p:nvSpPr>
          <p:cNvPr id="22542" name="Text Box 14"/>
          <p:cNvSpPr txBox="1">
            <a:spLocks noChangeArrowheads="1"/>
          </p:cNvSpPr>
          <p:nvPr/>
        </p:nvSpPr>
        <p:spPr bwMode="auto">
          <a:xfrm>
            <a:off x="1195412" y="5020963"/>
            <a:ext cx="1844626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pt-BR" sz="1200" b="0" i="0" dirty="0" smtClean="0">
                <a:solidFill>
                  <a:srgbClr val="00FFCC"/>
                </a:solidFill>
              </a:rPr>
              <a:t>Aprovação de Diretrizes e Recomendações Técnicas</a:t>
            </a:r>
            <a:endParaRPr lang="en-US" sz="1200" b="0" i="0" dirty="0">
              <a:solidFill>
                <a:srgbClr val="00FFCC"/>
              </a:solidFill>
            </a:endParaRPr>
          </a:p>
        </p:txBody>
      </p:sp>
      <p:sp>
        <p:nvSpPr>
          <p:cNvPr id="22543" name="Text Box 15"/>
          <p:cNvSpPr txBox="1">
            <a:spLocks noChangeArrowheads="1"/>
          </p:cNvSpPr>
          <p:nvPr/>
        </p:nvSpPr>
        <p:spPr bwMode="auto">
          <a:xfrm>
            <a:off x="2943225" y="5029200"/>
            <a:ext cx="16081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pt-BR" sz="1200" i="0" dirty="0" smtClean="0">
                <a:solidFill>
                  <a:srgbClr val="FFFF00"/>
                </a:solidFill>
              </a:rPr>
              <a:t>Desenho da Pesquisa de Indicadores Fiscais</a:t>
            </a:r>
            <a:endParaRPr lang="pt-BR" sz="1200" i="0" dirty="0">
              <a:solidFill>
                <a:srgbClr val="FFFF00"/>
              </a:solidFill>
            </a:endParaRPr>
          </a:p>
        </p:txBody>
      </p:sp>
      <p:sp>
        <p:nvSpPr>
          <p:cNvPr id="22544" name="Text Box 17"/>
          <p:cNvSpPr txBox="1">
            <a:spLocks noChangeArrowheads="1"/>
          </p:cNvSpPr>
          <p:nvPr/>
        </p:nvSpPr>
        <p:spPr bwMode="auto">
          <a:xfrm>
            <a:off x="7380288" y="5638800"/>
            <a:ext cx="17637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pt-BR" sz="1800" i="0" dirty="0" smtClean="0">
                <a:solidFill>
                  <a:schemeClr val="accent1"/>
                </a:solidFill>
              </a:rPr>
              <a:t>Contratação da Operação de Crédito</a:t>
            </a:r>
            <a:endParaRPr lang="en-US" sz="1800" i="0" dirty="0">
              <a:solidFill>
                <a:schemeClr val="accent1"/>
              </a:solidFill>
            </a:endParaRPr>
          </a:p>
        </p:txBody>
      </p:sp>
      <p:sp>
        <p:nvSpPr>
          <p:cNvPr id="694290" name="Oval 18"/>
          <p:cNvSpPr>
            <a:spLocks noChangeArrowheads="1"/>
          </p:cNvSpPr>
          <p:nvPr/>
        </p:nvSpPr>
        <p:spPr bwMode="auto">
          <a:xfrm>
            <a:off x="1066800" y="4191000"/>
            <a:ext cx="476250" cy="476250"/>
          </a:xfrm>
          <a:prstGeom prst="ellipse">
            <a:avLst/>
          </a:prstGeom>
          <a:solidFill>
            <a:srgbClr val="CC0000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94291" name="Oval 19"/>
          <p:cNvSpPr>
            <a:spLocks noChangeArrowheads="1"/>
          </p:cNvSpPr>
          <p:nvPr/>
        </p:nvSpPr>
        <p:spPr bwMode="auto">
          <a:xfrm>
            <a:off x="1905000" y="4191000"/>
            <a:ext cx="476250" cy="476250"/>
          </a:xfrm>
          <a:prstGeom prst="ellipse">
            <a:avLst/>
          </a:prstGeom>
          <a:solidFill>
            <a:srgbClr val="00FFCC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BR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94292" name="Oval 20"/>
          <p:cNvSpPr>
            <a:spLocks noChangeArrowheads="1"/>
          </p:cNvSpPr>
          <p:nvPr/>
        </p:nvSpPr>
        <p:spPr bwMode="auto">
          <a:xfrm>
            <a:off x="7543800" y="4191000"/>
            <a:ext cx="476250" cy="47625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548" name="Rectangle 21"/>
          <p:cNvSpPr>
            <a:spLocks noChangeArrowheads="1"/>
          </p:cNvSpPr>
          <p:nvPr/>
        </p:nvSpPr>
        <p:spPr bwMode="auto">
          <a:xfrm>
            <a:off x="6178" y="404664"/>
            <a:ext cx="9144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lnSpc>
                <a:spcPct val="90000"/>
              </a:lnSpc>
            </a:pPr>
            <a:r>
              <a:rPr lang="en-US" sz="2800" i="0" dirty="0" err="1">
                <a:solidFill>
                  <a:srgbClr val="FFFFFF"/>
                </a:solidFill>
              </a:rPr>
              <a:t>Aprovação</a:t>
            </a:r>
            <a:r>
              <a:rPr lang="en-US" sz="2800" i="0" dirty="0">
                <a:solidFill>
                  <a:srgbClr val="FFFFFF"/>
                </a:solidFill>
              </a:rPr>
              <a:t> do PROFISCO II e </a:t>
            </a:r>
            <a:r>
              <a:rPr lang="en-US" sz="2800" i="0" dirty="0" err="1">
                <a:solidFill>
                  <a:srgbClr val="FFFFFF"/>
                </a:solidFill>
              </a:rPr>
              <a:t>Contratação</a:t>
            </a:r>
            <a:r>
              <a:rPr lang="en-US" sz="2800" i="0" dirty="0">
                <a:solidFill>
                  <a:srgbClr val="FFFFFF"/>
                </a:solidFill>
              </a:rPr>
              <a:t> da 1a </a:t>
            </a:r>
            <a:r>
              <a:rPr lang="en-US" sz="2800" i="0" dirty="0" err="1">
                <a:solidFill>
                  <a:srgbClr val="FFFFFF"/>
                </a:solidFill>
              </a:rPr>
              <a:t>Operação</a:t>
            </a:r>
            <a:r>
              <a:rPr lang="en-US" sz="2800" i="0" dirty="0">
                <a:solidFill>
                  <a:srgbClr val="FFFFFF"/>
                </a:solidFill>
              </a:rPr>
              <a:t> de </a:t>
            </a:r>
            <a:r>
              <a:rPr lang="en-US" sz="2800" i="0" dirty="0" err="1">
                <a:solidFill>
                  <a:srgbClr val="FFFFFF"/>
                </a:solidFill>
              </a:rPr>
              <a:t>Crédito</a:t>
            </a:r>
            <a:endParaRPr lang="en-US" sz="2800" b="0" dirty="0">
              <a:solidFill>
                <a:schemeClr val="accent1"/>
              </a:solidFill>
            </a:endParaRPr>
          </a:p>
        </p:txBody>
      </p:sp>
      <p:sp>
        <p:nvSpPr>
          <p:cNvPr id="694294" name="Oval 22"/>
          <p:cNvSpPr>
            <a:spLocks noChangeArrowheads="1"/>
          </p:cNvSpPr>
          <p:nvPr/>
        </p:nvSpPr>
        <p:spPr bwMode="auto">
          <a:xfrm>
            <a:off x="1066800" y="4191000"/>
            <a:ext cx="476250" cy="476250"/>
          </a:xfrm>
          <a:prstGeom prst="ellipse">
            <a:avLst/>
          </a:prstGeom>
          <a:solidFill>
            <a:srgbClr val="00FFCC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BR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94295" name="Oval 23"/>
          <p:cNvSpPr>
            <a:spLocks noChangeArrowheads="1"/>
          </p:cNvSpPr>
          <p:nvPr/>
        </p:nvSpPr>
        <p:spPr bwMode="auto">
          <a:xfrm>
            <a:off x="3505200" y="4191000"/>
            <a:ext cx="476250" cy="476250"/>
          </a:xfrm>
          <a:prstGeom prst="ellipse">
            <a:avLst/>
          </a:prstGeom>
          <a:solidFill>
            <a:srgbClr val="FFFF00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94296" name="Oval 24"/>
          <p:cNvSpPr>
            <a:spLocks noChangeArrowheads="1"/>
          </p:cNvSpPr>
          <p:nvPr/>
        </p:nvSpPr>
        <p:spPr bwMode="auto">
          <a:xfrm>
            <a:off x="4267200" y="4191000"/>
            <a:ext cx="476250" cy="476250"/>
          </a:xfrm>
          <a:prstGeom prst="ellipse">
            <a:avLst/>
          </a:prstGeom>
          <a:solidFill>
            <a:srgbClr val="FFFF00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94297" name="Oval 25"/>
          <p:cNvSpPr>
            <a:spLocks noChangeArrowheads="1"/>
          </p:cNvSpPr>
          <p:nvPr/>
        </p:nvSpPr>
        <p:spPr bwMode="auto">
          <a:xfrm>
            <a:off x="5105400" y="4191000"/>
            <a:ext cx="476250" cy="476250"/>
          </a:xfrm>
          <a:prstGeom prst="ellipse">
            <a:avLst/>
          </a:prstGeom>
          <a:solidFill>
            <a:srgbClr val="0000FF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553" name="Text Box 27"/>
          <p:cNvSpPr txBox="1">
            <a:spLocks noChangeArrowheads="1"/>
          </p:cNvSpPr>
          <p:nvPr/>
        </p:nvSpPr>
        <p:spPr bwMode="auto">
          <a:xfrm>
            <a:off x="914400" y="4191000"/>
            <a:ext cx="781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/>
              <a:t>1</a:t>
            </a:r>
          </a:p>
        </p:txBody>
      </p:sp>
      <p:sp>
        <p:nvSpPr>
          <p:cNvPr id="22554" name="Text Box 28"/>
          <p:cNvSpPr txBox="1">
            <a:spLocks noChangeArrowheads="1"/>
          </p:cNvSpPr>
          <p:nvPr/>
        </p:nvSpPr>
        <p:spPr bwMode="auto">
          <a:xfrm>
            <a:off x="1873250" y="4214813"/>
            <a:ext cx="5524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0"/>
              <a:t>2</a:t>
            </a:r>
          </a:p>
        </p:txBody>
      </p:sp>
      <p:grpSp>
        <p:nvGrpSpPr>
          <p:cNvPr id="22555" name="Group 29"/>
          <p:cNvGrpSpPr>
            <a:grpSpLocks/>
          </p:cNvGrpSpPr>
          <p:nvPr/>
        </p:nvGrpSpPr>
        <p:grpSpPr bwMode="auto">
          <a:xfrm>
            <a:off x="8153400" y="4038600"/>
            <a:ext cx="781050" cy="781050"/>
            <a:chOff x="1482" y="3420"/>
            <a:chExt cx="492" cy="492"/>
          </a:xfrm>
        </p:grpSpPr>
        <p:sp>
          <p:nvSpPr>
            <p:cNvPr id="694302" name="Oval 30"/>
            <p:cNvSpPr>
              <a:spLocks noChangeArrowheads="1"/>
            </p:cNvSpPr>
            <p:nvPr/>
          </p:nvSpPr>
          <p:spPr bwMode="auto">
            <a:xfrm>
              <a:off x="1482" y="3420"/>
              <a:ext cx="492" cy="49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94303" name="Oval 31"/>
            <p:cNvSpPr>
              <a:spLocks noChangeArrowheads="1"/>
            </p:cNvSpPr>
            <p:nvPr/>
          </p:nvSpPr>
          <p:spPr bwMode="auto">
            <a:xfrm>
              <a:off x="1524" y="3462"/>
              <a:ext cx="408" cy="40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694304" name="Oval 32"/>
          <p:cNvSpPr>
            <a:spLocks noChangeArrowheads="1"/>
          </p:cNvSpPr>
          <p:nvPr/>
        </p:nvSpPr>
        <p:spPr bwMode="auto">
          <a:xfrm>
            <a:off x="2708275" y="4191000"/>
            <a:ext cx="476250" cy="476250"/>
          </a:xfrm>
          <a:prstGeom prst="ellipse">
            <a:avLst/>
          </a:prstGeom>
          <a:solidFill>
            <a:srgbClr val="00FFCC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2557" name="Text Box 33"/>
          <p:cNvSpPr txBox="1">
            <a:spLocks noChangeArrowheads="1"/>
          </p:cNvSpPr>
          <p:nvPr/>
        </p:nvSpPr>
        <p:spPr bwMode="auto">
          <a:xfrm>
            <a:off x="2667000" y="4191000"/>
            <a:ext cx="552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/>
              <a:t>3</a:t>
            </a:r>
          </a:p>
        </p:txBody>
      </p:sp>
      <p:sp>
        <p:nvSpPr>
          <p:cNvPr id="22558" name="Text Box 34"/>
          <p:cNvSpPr txBox="1">
            <a:spLocks noChangeArrowheads="1"/>
          </p:cNvSpPr>
          <p:nvPr/>
        </p:nvSpPr>
        <p:spPr bwMode="auto">
          <a:xfrm>
            <a:off x="3452813" y="4179888"/>
            <a:ext cx="552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/>
              <a:t>4</a:t>
            </a:r>
          </a:p>
        </p:txBody>
      </p:sp>
      <p:sp>
        <p:nvSpPr>
          <p:cNvPr id="22559" name="Text Box 35"/>
          <p:cNvSpPr txBox="1">
            <a:spLocks noChangeArrowheads="1"/>
          </p:cNvSpPr>
          <p:nvPr/>
        </p:nvSpPr>
        <p:spPr bwMode="auto">
          <a:xfrm>
            <a:off x="4191000" y="4191000"/>
            <a:ext cx="552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/>
              <a:t>5</a:t>
            </a:r>
          </a:p>
        </p:txBody>
      </p:sp>
      <p:sp>
        <p:nvSpPr>
          <p:cNvPr id="22560" name="Text Box 36"/>
          <p:cNvSpPr txBox="1">
            <a:spLocks noChangeArrowheads="1"/>
          </p:cNvSpPr>
          <p:nvPr/>
        </p:nvSpPr>
        <p:spPr bwMode="auto">
          <a:xfrm>
            <a:off x="2038177" y="3187850"/>
            <a:ext cx="1835150" cy="59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200" b="0" i="0" dirty="0" err="1" smtClean="0">
                <a:solidFill>
                  <a:srgbClr val="00FFCC"/>
                </a:solidFill>
              </a:rPr>
              <a:t>Desenho</a:t>
            </a:r>
            <a:r>
              <a:rPr lang="en-US" sz="1200" b="0" i="0" dirty="0" smtClean="0">
                <a:solidFill>
                  <a:srgbClr val="00FFCC"/>
                </a:solidFill>
              </a:rPr>
              <a:t> do Marco de </a:t>
            </a:r>
            <a:r>
              <a:rPr lang="en-US" sz="1200" b="0" i="0" dirty="0" err="1" smtClean="0">
                <a:solidFill>
                  <a:srgbClr val="00FFCC"/>
                </a:solidFill>
              </a:rPr>
              <a:t>Referência</a:t>
            </a:r>
            <a:r>
              <a:rPr lang="en-US" sz="1200" b="0" i="0" dirty="0" smtClean="0">
                <a:solidFill>
                  <a:srgbClr val="00FFCC"/>
                </a:solidFill>
              </a:rPr>
              <a:t> do PROFISCO II</a:t>
            </a:r>
            <a:endParaRPr lang="en-US" sz="1200" b="0" i="0" dirty="0">
              <a:solidFill>
                <a:srgbClr val="00FFCC"/>
              </a:solidFill>
            </a:endParaRPr>
          </a:p>
          <a:p>
            <a:endParaRPr lang="en-US" sz="1200" b="0" i="0" dirty="0">
              <a:solidFill>
                <a:srgbClr val="FFFFFF"/>
              </a:solidFill>
            </a:endParaRPr>
          </a:p>
        </p:txBody>
      </p:sp>
      <p:sp>
        <p:nvSpPr>
          <p:cNvPr id="22561" name="Text Box 37"/>
          <p:cNvSpPr txBox="1">
            <a:spLocks noChangeArrowheads="1"/>
          </p:cNvSpPr>
          <p:nvPr/>
        </p:nvSpPr>
        <p:spPr bwMode="auto">
          <a:xfrm>
            <a:off x="5065713" y="4191000"/>
            <a:ext cx="552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>
                <a:solidFill>
                  <a:srgbClr val="FFFFFF"/>
                </a:solidFill>
              </a:rPr>
              <a:t>6</a:t>
            </a:r>
          </a:p>
        </p:txBody>
      </p:sp>
      <p:sp>
        <p:nvSpPr>
          <p:cNvPr id="22562" name="Text Box 38"/>
          <p:cNvSpPr txBox="1">
            <a:spLocks noChangeArrowheads="1"/>
          </p:cNvSpPr>
          <p:nvPr/>
        </p:nvSpPr>
        <p:spPr bwMode="auto">
          <a:xfrm>
            <a:off x="3685941" y="3195637"/>
            <a:ext cx="1619250" cy="39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pt-BR" sz="1200" b="0" i="0" dirty="0" smtClean="0">
                <a:solidFill>
                  <a:srgbClr val="FFFF00"/>
                </a:solidFill>
              </a:rPr>
              <a:t>Construção da Linha de Base do PROFISCO II</a:t>
            </a:r>
            <a:endParaRPr lang="en-US" sz="1200" b="0" i="0" dirty="0">
              <a:solidFill>
                <a:srgbClr val="FFFF00"/>
              </a:solidFill>
            </a:endParaRPr>
          </a:p>
        </p:txBody>
      </p:sp>
      <p:sp>
        <p:nvSpPr>
          <p:cNvPr id="22563" name="Text Box 39"/>
          <p:cNvSpPr txBox="1">
            <a:spLocks noChangeArrowheads="1"/>
          </p:cNvSpPr>
          <p:nvPr/>
        </p:nvSpPr>
        <p:spPr bwMode="auto">
          <a:xfrm>
            <a:off x="4748213" y="4984750"/>
            <a:ext cx="1176337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pt-BR" sz="1200" b="0" i="0" dirty="0" smtClean="0">
                <a:solidFill>
                  <a:srgbClr val="0000FF"/>
                </a:solidFill>
              </a:rPr>
              <a:t>Aprovação do Marco de Referência do PROFISCO II</a:t>
            </a:r>
            <a:endParaRPr lang="en-US" sz="1200" b="0" i="0" dirty="0">
              <a:solidFill>
                <a:srgbClr val="0000FF"/>
              </a:solidFill>
            </a:endParaRPr>
          </a:p>
          <a:p>
            <a:r>
              <a:rPr lang="en-US" sz="1200" b="0" i="0" dirty="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694312" name="Oval 40"/>
          <p:cNvSpPr>
            <a:spLocks noChangeArrowheads="1"/>
          </p:cNvSpPr>
          <p:nvPr/>
        </p:nvSpPr>
        <p:spPr bwMode="auto">
          <a:xfrm>
            <a:off x="5943600" y="4191000"/>
            <a:ext cx="476250" cy="476250"/>
          </a:xfrm>
          <a:prstGeom prst="ellipse">
            <a:avLst/>
          </a:prstGeom>
          <a:solidFill>
            <a:srgbClr val="0000FF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565" name="Text Box 41"/>
          <p:cNvSpPr txBox="1">
            <a:spLocks noChangeArrowheads="1"/>
          </p:cNvSpPr>
          <p:nvPr/>
        </p:nvSpPr>
        <p:spPr bwMode="auto">
          <a:xfrm>
            <a:off x="5907088" y="4191000"/>
            <a:ext cx="552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>
                <a:solidFill>
                  <a:srgbClr val="FFFFFF"/>
                </a:solidFill>
              </a:rPr>
              <a:t>7</a:t>
            </a:r>
          </a:p>
        </p:txBody>
      </p:sp>
      <p:sp>
        <p:nvSpPr>
          <p:cNvPr id="22566" name="Text Box 42"/>
          <p:cNvSpPr txBox="1">
            <a:spLocks noChangeArrowheads="1"/>
          </p:cNvSpPr>
          <p:nvPr/>
        </p:nvSpPr>
        <p:spPr bwMode="auto">
          <a:xfrm>
            <a:off x="5542756" y="3191433"/>
            <a:ext cx="1258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200" b="0" i="0" dirty="0" err="1" smtClean="0">
                <a:solidFill>
                  <a:srgbClr val="0000FF"/>
                </a:solidFill>
              </a:rPr>
              <a:t>Aprovação</a:t>
            </a:r>
            <a:r>
              <a:rPr lang="en-US" sz="1200" b="0" i="0" dirty="0" smtClean="0">
                <a:solidFill>
                  <a:srgbClr val="0000FF"/>
                </a:solidFill>
              </a:rPr>
              <a:t> de Carta </a:t>
            </a:r>
            <a:r>
              <a:rPr lang="en-US" sz="1200" b="0" i="0" dirty="0" err="1" smtClean="0">
                <a:solidFill>
                  <a:srgbClr val="0000FF"/>
                </a:solidFill>
              </a:rPr>
              <a:t>Consulta</a:t>
            </a:r>
            <a:r>
              <a:rPr lang="en-US" sz="1200" b="0" i="0" dirty="0" smtClean="0">
                <a:solidFill>
                  <a:srgbClr val="0000FF"/>
                </a:solidFill>
              </a:rPr>
              <a:t> </a:t>
            </a:r>
            <a:r>
              <a:rPr lang="en-US" sz="1200" b="0" i="0" dirty="0" err="1" smtClean="0">
                <a:solidFill>
                  <a:srgbClr val="0000FF"/>
                </a:solidFill>
              </a:rPr>
              <a:t>pelos</a:t>
            </a:r>
            <a:r>
              <a:rPr lang="en-US" sz="1200" b="0" i="0" dirty="0" smtClean="0">
                <a:solidFill>
                  <a:srgbClr val="0000FF"/>
                </a:solidFill>
              </a:rPr>
              <a:t> </a:t>
            </a:r>
            <a:r>
              <a:rPr lang="en-US" sz="1200" b="0" i="0" dirty="0" err="1" smtClean="0">
                <a:solidFill>
                  <a:srgbClr val="0000FF"/>
                </a:solidFill>
              </a:rPr>
              <a:t>Estados</a:t>
            </a:r>
            <a:endParaRPr lang="en-US" sz="1200" b="0" i="0" dirty="0">
              <a:solidFill>
                <a:srgbClr val="0000FF"/>
              </a:solidFill>
            </a:endParaRPr>
          </a:p>
        </p:txBody>
      </p:sp>
      <p:sp>
        <p:nvSpPr>
          <p:cNvPr id="694315" name="Oval 43"/>
          <p:cNvSpPr>
            <a:spLocks noChangeArrowheads="1"/>
          </p:cNvSpPr>
          <p:nvPr/>
        </p:nvSpPr>
        <p:spPr bwMode="auto">
          <a:xfrm>
            <a:off x="6705600" y="4191000"/>
            <a:ext cx="476250" cy="476250"/>
          </a:xfrm>
          <a:prstGeom prst="ellipse">
            <a:avLst/>
          </a:prstGeom>
          <a:solidFill>
            <a:srgbClr val="0000FF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568" name="Text Box 44"/>
          <p:cNvSpPr txBox="1">
            <a:spLocks noChangeArrowheads="1"/>
          </p:cNvSpPr>
          <p:nvPr/>
        </p:nvSpPr>
        <p:spPr bwMode="auto">
          <a:xfrm>
            <a:off x="6629400" y="4191000"/>
            <a:ext cx="552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>
                <a:solidFill>
                  <a:srgbClr val="FFFFFF"/>
                </a:solidFill>
              </a:rPr>
              <a:t>8</a:t>
            </a:r>
          </a:p>
        </p:txBody>
      </p:sp>
      <p:sp>
        <p:nvSpPr>
          <p:cNvPr id="22569" name="Text Box 45"/>
          <p:cNvSpPr txBox="1">
            <a:spLocks noChangeArrowheads="1"/>
          </p:cNvSpPr>
          <p:nvPr/>
        </p:nvSpPr>
        <p:spPr bwMode="auto">
          <a:xfrm>
            <a:off x="6242050" y="5021263"/>
            <a:ext cx="1471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pt-BR" sz="1200" b="0" i="0" dirty="0" smtClean="0">
                <a:solidFill>
                  <a:srgbClr val="0000FF"/>
                </a:solidFill>
              </a:rPr>
              <a:t>Elaboração de projetos estaduais: Ciclo do BID</a:t>
            </a:r>
            <a:endParaRPr lang="pt-BR" sz="1200" b="0" i="0" dirty="0">
              <a:solidFill>
                <a:srgbClr val="0000FF"/>
              </a:solidFill>
            </a:endParaRPr>
          </a:p>
        </p:txBody>
      </p:sp>
      <p:sp>
        <p:nvSpPr>
          <p:cNvPr id="22570" name="Text Box 46"/>
          <p:cNvSpPr txBox="1">
            <a:spLocks noChangeArrowheads="1"/>
          </p:cNvSpPr>
          <p:nvPr/>
        </p:nvSpPr>
        <p:spPr bwMode="auto">
          <a:xfrm>
            <a:off x="7467600" y="4191000"/>
            <a:ext cx="552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/>
              <a:t>9</a:t>
            </a:r>
          </a:p>
        </p:txBody>
      </p:sp>
      <p:sp>
        <p:nvSpPr>
          <p:cNvPr id="22571" name="Text Box 26"/>
          <p:cNvSpPr txBox="1">
            <a:spLocks noChangeArrowheads="1"/>
          </p:cNvSpPr>
          <p:nvPr/>
        </p:nvSpPr>
        <p:spPr bwMode="auto">
          <a:xfrm>
            <a:off x="8229600" y="4191000"/>
            <a:ext cx="552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/>
              <a:t>10</a:t>
            </a:r>
          </a:p>
        </p:txBody>
      </p:sp>
      <p:sp>
        <p:nvSpPr>
          <p:cNvPr id="22572" name="Text Box 47"/>
          <p:cNvSpPr txBox="1">
            <a:spLocks noChangeArrowheads="1"/>
          </p:cNvSpPr>
          <p:nvPr/>
        </p:nvSpPr>
        <p:spPr bwMode="auto">
          <a:xfrm>
            <a:off x="7181850" y="3191433"/>
            <a:ext cx="1200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pt-BR" sz="1200" b="0" i="0" dirty="0" smtClean="0">
                <a:solidFill>
                  <a:srgbClr val="FFFFFF"/>
                </a:solidFill>
              </a:rPr>
              <a:t>Aprovação do 1º Projeto e do PROFISCO II</a:t>
            </a:r>
            <a:endParaRPr lang="en-US" sz="1200" b="0" i="0" dirty="0">
              <a:solidFill>
                <a:schemeClr val="accent1"/>
              </a:solidFill>
            </a:endParaRPr>
          </a:p>
        </p:txBody>
      </p:sp>
      <p:pic>
        <p:nvPicPr>
          <p:cNvPr id="47" name="Picture 8" descr="C:\Users\Luciana\Desktop\bid_portugue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0432" y="6484460"/>
            <a:ext cx="683568" cy="373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152400" y="1524000"/>
            <a:ext cx="88392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pt-BR" i="0" dirty="0" smtClean="0">
                <a:solidFill>
                  <a:srgbClr val="FFFFFF"/>
                </a:solidFill>
                <a:cs typeface="Times New Roman" charset="0"/>
              </a:rPr>
              <a:t>Processo de contratação da operação de crédito – Out/2016 a Mar/2017.....</a:t>
            </a:r>
            <a:endParaRPr lang="pt-BR" i="0" dirty="0">
              <a:solidFill>
                <a:srgbClr val="FFFFFF"/>
              </a:solidFill>
              <a:cs typeface="Times New Roman" charset="0"/>
            </a:endParaRPr>
          </a:p>
          <a:p>
            <a:pPr algn="l">
              <a:buFont typeface="Wingdings" pitchFamily="2" charset="2"/>
              <a:buChar char="Ø"/>
            </a:pPr>
            <a:r>
              <a:rPr lang="pt-BR" i="0" dirty="0" smtClean="0">
                <a:solidFill>
                  <a:srgbClr val="00FFCC"/>
                </a:solidFill>
                <a:cs typeface="Times New Roman" charset="0"/>
              </a:rPr>
              <a:t>Manual da STN (MIP)</a:t>
            </a:r>
            <a:endParaRPr lang="pt-BR" i="0" dirty="0">
              <a:solidFill>
                <a:srgbClr val="00FFCC"/>
              </a:solidFill>
              <a:cs typeface="Times New Roman" charset="0"/>
            </a:endParaRPr>
          </a:p>
          <a:p>
            <a:pPr algn="l">
              <a:buFont typeface="Wingdings" pitchFamily="2" charset="2"/>
              <a:buChar char="Ø"/>
            </a:pPr>
            <a:r>
              <a:rPr lang="pt-BR" i="0" dirty="0" smtClean="0">
                <a:solidFill>
                  <a:srgbClr val="FFFF00"/>
                </a:solidFill>
                <a:cs typeface="Times New Roman" charset="0"/>
              </a:rPr>
              <a:t>Autorização do Senado Federal</a:t>
            </a:r>
            <a:endParaRPr lang="pt-BR" i="0" dirty="0">
              <a:solidFill>
                <a:srgbClr val="FFFF00"/>
              </a:solidFill>
              <a:cs typeface="Times New Roman" charset="0"/>
            </a:endParaRPr>
          </a:p>
          <a:p>
            <a:pPr algn="l">
              <a:buFont typeface="Wingdings" pitchFamily="2" charset="2"/>
              <a:buChar char="Ø"/>
            </a:pPr>
            <a:r>
              <a:rPr lang="pt-BR" i="0" dirty="0" smtClean="0">
                <a:solidFill>
                  <a:srgbClr val="FFFFFF"/>
                </a:solidFill>
                <a:cs typeface="Times New Roman" charset="0"/>
              </a:rPr>
              <a:t>Assinatura do Contrato de Empréstimo</a:t>
            </a:r>
          </a:p>
          <a:p>
            <a:pPr algn="l">
              <a:buFont typeface="Wingdings" pitchFamily="2" charset="2"/>
              <a:buChar char="Ø"/>
            </a:pPr>
            <a:r>
              <a:rPr lang="pt-BR" i="0" dirty="0" smtClean="0">
                <a:solidFill>
                  <a:srgbClr val="00FFCC"/>
                </a:solidFill>
                <a:cs typeface="Times New Roman" charset="0"/>
              </a:rPr>
              <a:t>Cumprimento de condições contratuais</a:t>
            </a:r>
          </a:p>
          <a:p>
            <a:pPr algn="l">
              <a:buFont typeface="Wingdings" pitchFamily="2" charset="2"/>
              <a:buChar char="Ø"/>
            </a:pPr>
            <a:r>
              <a:rPr lang="pt-BR" i="0" dirty="0" smtClean="0">
                <a:solidFill>
                  <a:srgbClr val="FFFF00"/>
                </a:solidFill>
                <a:cs typeface="Times New Roman" charset="0"/>
              </a:rPr>
              <a:t>Realização do 1º desembolso</a:t>
            </a:r>
          </a:p>
          <a:p>
            <a:pPr algn="l">
              <a:buFont typeface="Wingdings" pitchFamily="2" charset="2"/>
              <a:buChar char="Ø"/>
            </a:pPr>
            <a:endParaRPr lang="pt-BR" i="0" dirty="0">
              <a:solidFill>
                <a:srgbClr val="00FFCC"/>
              </a:solidFill>
              <a:cs typeface="Times New Roman" charset="0"/>
            </a:endParaRP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0" y="302820"/>
            <a:ext cx="9144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lnSpc>
                <a:spcPct val="90000"/>
              </a:lnSpc>
            </a:pPr>
            <a:r>
              <a:rPr lang="en-US" sz="2800" i="0" dirty="0" err="1">
                <a:solidFill>
                  <a:srgbClr val="FFFFFF"/>
                </a:solidFill>
              </a:rPr>
              <a:t>Aprovação</a:t>
            </a:r>
            <a:r>
              <a:rPr lang="en-US" sz="2800" i="0" dirty="0">
                <a:solidFill>
                  <a:srgbClr val="FFFFFF"/>
                </a:solidFill>
              </a:rPr>
              <a:t> do PROFISCO II e </a:t>
            </a:r>
            <a:r>
              <a:rPr lang="en-US" sz="2800" i="0" dirty="0" err="1">
                <a:solidFill>
                  <a:srgbClr val="FFFFFF"/>
                </a:solidFill>
              </a:rPr>
              <a:t>Contratação</a:t>
            </a:r>
            <a:r>
              <a:rPr lang="en-US" sz="2800" i="0" dirty="0">
                <a:solidFill>
                  <a:srgbClr val="FFFFFF"/>
                </a:solidFill>
              </a:rPr>
              <a:t> da 1a </a:t>
            </a:r>
            <a:r>
              <a:rPr lang="en-US" sz="2800" i="0" dirty="0" err="1">
                <a:solidFill>
                  <a:srgbClr val="FFFFFF"/>
                </a:solidFill>
              </a:rPr>
              <a:t>Operação</a:t>
            </a:r>
            <a:r>
              <a:rPr lang="en-US" sz="2800" i="0" dirty="0">
                <a:solidFill>
                  <a:srgbClr val="FFFFFF"/>
                </a:solidFill>
              </a:rPr>
              <a:t> de </a:t>
            </a:r>
            <a:r>
              <a:rPr lang="en-US" sz="2800" i="0" dirty="0" err="1">
                <a:solidFill>
                  <a:srgbClr val="FFFFFF"/>
                </a:solidFill>
              </a:rPr>
              <a:t>Crédito</a:t>
            </a:r>
            <a:endParaRPr lang="en-US" sz="2800" b="0" dirty="0">
              <a:solidFill>
                <a:schemeClr val="accent1"/>
              </a:solidFill>
            </a:endParaRPr>
          </a:p>
        </p:txBody>
      </p:sp>
      <p:pic>
        <p:nvPicPr>
          <p:cNvPr id="4" name="Picture 8" descr="C:\Users\Luciana\Desktop\bid_portugue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8041" y="6209928"/>
            <a:ext cx="1185959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9471" name="Rectangle 15"/>
          <p:cNvSpPr>
            <a:spLocks noChangeArrowheads="1"/>
          </p:cNvSpPr>
          <p:nvPr/>
        </p:nvSpPr>
        <p:spPr bwMode="auto">
          <a:xfrm>
            <a:off x="1114425" y="4413250"/>
            <a:ext cx="7372350" cy="1143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0" name="Oval 32"/>
          <p:cNvSpPr>
            <a:spLocks noChangeArrowheads="1"/>
          </p:cNvSpPr>
          <p:nvPr/>
        </p:nvSpPr>
        <p:spPr bwMode="auto">
          <a:xfrm>
            <a:off x="1066800" y="4191000"/>
            <a:ext cx="476250" cy="476250"/>
          </a:xfrm>
          <a:prstGeom prst="ellipse">
            <a:avLst/>
          </a:prstGeom>
          <a:solidFill>
            <a:srgbClr val="00FFCC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spcBef>
                <a:spcPct val="50000"/>
              </a:spcBef>
            </a:pPr>
            <a:r>
              <a:rPr lang="en-US" i="0" dirty="0" smtClean="0"/>
              <a:t>1</a:t>
            </a:r>
            <a:endParaRPr lang="en-US" i="0" dirty="0"/>
          </a:p>
        </p:txBody>
      </p:sp>
      <p:grpSp>
        <p:nvGrpSpPr>
          <p:cNvPr id="2" name="Group 59"/>
          <p:cNvGrpSpPr>
            <a:grpSpLocks/>
          </p:cNvGrpSpPr>
          <p:nvPr/>
        </p:nvGrpSpPr>
        <p:grpSpPr bwMode="auto">
          <a:xfrm>
            <a:off x="2133600" y="4537075"/>
            <a:ext cx="6477000" cy="430213"/>
            <a:chOff x="1344" y="2858"/>
            <a:chExt cx="4080" cy="271"/>
          </a:xfrm>
        </p:grpSpPr>
        <p:sp>
          <p:nvSpPr>
            <p:cNvPr id="659460" name="Line 4"/>
            <p:cNvSpPr>
              <a:spLocks noChangeShapeType="1"/>
            </p:cNvSpPr>
            <p:nvPr/>
          </p:nvSpPr>
          <p:spPr bwMode="auto">
            <a:xfrm flipV="1">
              <a:off x="1344" y="2884"/>
              <a:ext cx="0" cy="245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59461" name="Line 5"/>
            <p:cNvSpPr>
              <a:spLocks noChangeShapeType="1"/>
            </p:cNvSpPr>
            <p:nvPr/>
          </p:nvSpPr>
          <p:spPr bwMode="auto">
            <a:xfrm flipV="1">
              <a:off x="2365" y="2884"/>
              <a:ext cx="0" cy="245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59462" name="Line 6"/>
            <p:cNvSpPr>
              <a:spLocks noChangeShapeType="1"/>
            </p:cNvSpPr>
            <p:nvPr/>
          </p:nvSpPr>
          <p:spPr bwMode="auto">
            <a:xfrm flipV="1">
              <a:off x="3360" y="2884"/>
              <a:ext cx="0" cy="245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59463" name="Line 7"/>
            <p:cNvSpPr>
              <a:spLocks noChangeShapeType="1"/>
            </p:cNvSpPr>
            <p:nvPr/>
          </p:nvSpPr>
          <p:spPr bwMode="auto">
            <a:xfrm flipV="1">
              <a:off x="4416" y="2858"/>
              <a:ext cx="0" cy="245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59464" name="Line 8"/>
            <p:cNvSpPr>
              <a:spLocks noChangeShapeType="1"/>
            </p:cNvSpPr>
            <p:nvPr/>
          </p:nvSpPr>
          <p:spPr bwMode="auto">
            <a:xfrm flipV="1">
              <a:off x="5424" y="2880"/>
              <a:ext cx="0" cy="245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4106" name="Text Box 17"/>
          <p:cNvSpPr txBox="1">
            <a:spLocks noChangeArrowheads="1"/>
          </p:cNvSpPr>
          <p:nvPr/>
        </p:nvSpPr>
        <p:spPr bwMode="auto">
          <a:xfrm>
            <a:off x="1524000" y="5022850"/>
            <a:ext cx="1146175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pt-BR" sz="1200" b="0" i="0" dirty="0" smtClean="0">
                <a:solidFill>
                  <a:srgbClr val="00FFCC"/>
                </a:solidFill>
              </a:rPr>
              <a:t>Aprovação Diretrizes</a:t>
            </a:r>
            <a:endParaRPr lang="en-US" sz="1200" b="0" i="0" dirty="0">
              <a:solidFill>
                <a:srgbClr val="00FFCC"/>
              </a:solidFill>
            </a:endParaRPr>
          </a:p>
        </p:txBody>
      </p:sp>
      <p:sp>
        <p:nvSpPr>
          <p:cNvPr id="4107" name="Text Box 18"/>
          <p:cNvSpPr txBox="1">
            <a:spLocks noChangeArrowheads="1"/>
          </p:cNvSpPr>
          <p:nvPr/>
        </p:nvSpPr>
        <p:spPr bwMode="auto">
          <a:xfrm>
            <a:off x="2057400" y="5517232"/>
            <a:ext cx="1835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200" b="0" i="0" dirty="0" err="1" smtClean="0">
                <a:solidFill>
                  <a:srgbClr val="00FFCC"/>
                </a:solidFill>
              </a:rPr>
              <a:t>Desenho</a:t>
            </a:r>
            <a:r>
              <a:rPr lang="en-US" sz="1200" b="0" i="0" dirty="0" smtClean="0">
                <a:solidFill>
                  <a:srgbClr val="00FFCC"/>
                </a:solidFill>
              </a:rPr>
              <a:t> do Marco de </a:t>
            </a:r>
            <a:r>
              <a:rPr lang="en-US" sz="1200" b="0" i="0" dirty="0" err="1" smtClean="0">
                <a:solidFill>
                  <a:srgbClr val="00FFCC"/>
                </a:solidFill>
              </a:rPr>
              <a:t>Referência</a:t>
            </a:r>
            <a:endParaRPr lang="en-US" sz="1200" b="0" i="0" dirty="0">
              <a:solidFill>
                <a:srgbClr val="00FFCC"/>
              </a:solidFill>
            </a:endParaRPr>
          </a:p>
          <a:p>
            <a:endParaRPr lang="en-US" sz="1200" b="0" i="0" dirty="0">
              <a:solidFill>
                <a:srgbClr val="FFFFFF"/>
              </a:solidFill>
            </a:endParaRPr>
          </a:p>
        </p:txBody>
      </p:sp>
      <p:sp>
        <p:nvSpPr>
          <p:cNvPr id="4108" name="Text Box 19"/>
          <p:cNvSpPr txBox="1">
            <a:spLocks noChangeArrowheads="1"/>
          </p:cNvSpPr>
          <p:nvPr/>
        </p:nvSpPr>
        <p:spPr bwMode="auto">
          <a:xfrm>
            <a:off x="2971799" y="5022850"/>
            <a:ext cx="1587377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pt-BR" sz="1200" b="0" i="0" dirty="0" smtClean="0">
                <a:solidFill>
                  <a:srgbClr val="FFFF00"/>
                </a:solidFill>
              </a:rPr>
              <a:t>Desenho Pesquisa Indicadores</a:t>
            </a:r>
            <a:endParaRPr lang="pt-BR" sz="1200" b="0" i="0" dirty="0">
              <a:solidFill>
                <a:srgbClr val="FFFF00"/>
              </a:solidFill>
            </a:endParaRPr>
          </a:p>
        </p:txBody>
      </p:sp>
      <p:sp>
        <p:nvSpPr>
          <p:cNvPr id="4109" name="Text Box 20"/>
          <p:cNvSpPr txBox="1">
            <a:spLocks noChangeArrowheads="1"/>
          </p:cNvSpPr>
          <p:nvPr/>
        </p:nvSpPr>
        <p:spPr bwMode="auto">
          <a:xfrm>
            <a:off x="3725863" y="5517232"/>
            <a:ext cx="1619250" cy="39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pt-BR" sz="1200" b="0" i="0" dirty="0" smtClean="0">
                <a:solidFill>
                  <a:srgbClr val="FFFF00"/>
                </a:solidFill>
              </a:rPr>
              <a:t>Construção Linha de Base PROFISCO II</a:t>
            </a:r>
            <a:endParaRPr lang="en-US" sz="1200" b="0" i="0" dirty="0">
              <a:solidFill>
                <a:srgbClr val="FFFF00"/>
              </a:solidFill>
            </a:endParaRPr>
          </a:p>
        </p:txBody>
      </p:sp>
      <p:sp>
        <p:nvSpPr>
          <p:cNvPr id="4110" name="Text Box 21"/>
          <p:cNvSpPr txBox="1">
            <a:spLocks noChangeArrowheads="1"/>
          </p:cNvSpPr>
          <p:nvPr/>
        </p:nvSpPr>
        <p:spPr bwMode="auto">
          <a:xfrm>
            <a:off x="4657874" y="5040313"/>
            <a:ext cx="149830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pt-BR" sz="1200" b="0" i="0" dirty="0" smtClean="0">
                <a:solidFill>
                  <a:srgbClr val="0000FF"/>
                </a:solidFill>
              </a:rPr>
              <a:t>Aprovação Marco Referência</a:t>
            </a:r>
            <a:endParaRPr lang="en-US" sz="1200" b="0" i="0" dirty="0">
              <a:solidFill>
                <a:srgbClr val="0000FF"/>
              </a:solidFill>
            </a:endParaRPr>
          </a:p>
          <a:p>
            <a:r>
              <a:rPr lang="en-US" sz="1200" b="0" i="0" dirty="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4111" name="Text Box 22"/>
          <p:cNvSpPr txBox="1">
            <a:spLocks noChangeArrowheads="1"/>
          </p:cNvSpPr>
          <p:nvPr/>
        </p:nvSpPr>
        <p:spPr bwMode="auto">
          <a:xfrm>
            <a:off x="5543550" y="5564088"/>
            <a:ext cx="1258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200" b="0" i="0" dirty="0" err="1" smtClean="0">
                <a:solidFill>
                  <a:srgbClr val="0000FF"/>
                </a:solidFill>
              </a:rPr>
              <a:t>Aprovação</a:t>
            </a:r>
            <a:r>
              <a:rPr lang="en-US" sz="1200" b="0" i="0" dirty="0" smtClean="0">
                <a:solidFill>
                  <a:srgbClr val="0000FF"/>
                </a:solidFill>
              </a:rPr>
              <a:t> Carta </a:t>
            </a:r>
            <a:r>
              <a:rPr lang="en-US" sz="1200" b="0" i="0" dirty="0" err="1">
                <a:solidFill>
                  <a:srgbClr val="0000FF"/>
                </a:solidFill>
              </a:rPr>
              <a:t>C</a:t>
            </a:r>
            <a:r>
              <a:rPr lang="en-US" sz="1200" b="0" i="0" dirty="0" err="1" smtClean="0">
                <a:solidFill>
                  <a:srgbClr val="0000FF"/>
                </a:solidFill>
              </a:rPr>
              <a:t>onsulta</a:t>
            </a:r>
            <a:endParaRPr lang="en-US" sz="1200" b="0" i="0" dirty="0">
              <a:solidFill>
                <a:srgbClr val="0000FF"/>
              </a:solidFill>
            </a:endParaRPr>
          </a:p>
        </p:txBody>
      </p:sp>
      <p:sp>
        <p:nvSpPr>
          <p:cNvPr id="4112" name="Text Box 23"/>
          <p:cNvSpPr txBox="1">
            <a:spLocks noChangeArrowheads="1"/>
          </p:cNvSpPr>
          <p:nvPr/>
        </p:nvSpPr>
        <p:spPr bwMode="auto">
          <a:xfrm>
            <a:off x="6242050" y="5021263"/>
            <a:ext cx="1471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pt-BR" sz="1200" b="0" i="0" dirty="0" smtClean="0">
                <a:solidFill>
                  <a:srgbClr val="0000FF"/>
                </a:solidFill>
              </a:rPr>
              <a:t>Elaboração Projetos estaduais</a:t>
            </a:r>
            <a:endParaRPr lang="pt-BR" sz="1200" b="0" i="0" dirty="0">
              <a:solidFill>
                <a:srgbClr val="0000FF"/>
              </a:solidFill>
            </a:endParaRPr>
          </a:p>
        </p:txBody>
      </p:sp>
      <p:sp>
        <p:nvSpPr>
          <p:cNvPr id="4113" name="Text Box 24"/>
          <p:cNvSpPr txBox="1">
            <a:spLocks noChangeArrowheads="1"/>
          </p:cNvSpPr>
          <p:nvPr/>
        </p:nvSpPr>
        <p:spPr bwMode="auto">
          <a:xfrm>
            <a:off x="7245350" y="5564088"/>
            <a:ext cx="126491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200" b="0" i="0" dirty="0">
                <a:solidFill>
                  <a:srgbClr val="FFFFFF"/>
                </a:solidFill>
              </a:rPr>
              <a:t> </a:t>
            </a:r>
            <a:r>
              <a:rPr lang="pt-BR" sz="1200" b="0" i="0" dirty="0" smtClean="0">
                <a:solidFill>
                  <a:schemeClr val="accent1"/>
                </a:solidFill>
              </a:rPr>
              <a:t>Aprovação 1º Projeto e PROFISCO II</a:t>
            </a:r>
            <a:endParaRPr lang="en-US" sz="1200" b="0" i="0" dirty="0">
              <a:solidFill>
                <a:schemeClr val="accent1"/>
              </a:solidFill>
            </a:endParaRPr>
          </a:p>
        </p:txBody>
      </p:sp>
      <p:sp>
        <p:nvSpPr>
          <p:cNvPr id="4114" name="Text Box 25"/>
          <p:cNvSpPr txBox="1">
            <a:spLocks noChangeArrowheads="1"/>
          </p:cNvSpPr>
          <p:nvPr/>
        </p:nvSpPr>
        <p:spPr bwMode="auto">
          <a:xfrm>
            <a:off x="8077200" y="5029200"/>
            <a:ext cx="10668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pt-BR" sz="1200" b="0" i="0" dirty="0" smtClean="0">
                <a:solidFill>
                  <a:schemeClr val="accent1"/>
                </a:solidFill>
              </a:rPr>
              <a:t>Contratação da Operação</a:t>
            </a:r>
            <a:endParaRPr lang="en-US" sz="1200" b="0" i="0" dirty="0">
              <a:solidFill>
                <a:schemeClr val="accent1"/>
              </a:solidFill>
            </a:endParaRPr>
          </a:p>
        </p:txBody>
      </p:sp>
      <p:sp>
        <p:nvSpPr>
          <p:cNvPr id="659484" name="Oval 28"/>
          <p:cNvSpPr>
            <a:spLocks noChangeArrowheads="1"/>
          </p:cNvSpPr>
          <p:nvPr/>
        </p:nvSpPr>
        <p:spPr bwMode="auto">
          <a:xfrm>
            <a:off x="2743200" y="4191000"/>
            <a:ext cx="476250" cy="476250"/>
          </a:xfrm>
          <a:prstGeom prst="ellipse">
            <a:avLst/>
          </a:prstGeom>
          <a:solidFill>
            <a:srgbClr val="00FFCC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659489" name="Oval 33"/>
          <p:cNvSpPr>
            <a:spLocks noChangeArrowheads="1"/>
          </p:cNvSpPr>
          <p:nvPr/>
        </p:nvSpPr>
        <p:spPr bwMode="auto">
          <a:xfrm>
            <a:off x="7543800" y="4191000"/>
            <a:ext cx="476250" cy="47625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59490" name="Oval 34"/>
          <p:cNvSpPr>
            <a:spLocks noChangeArrowheads="1"/>
          </p:cNvSpPr>
          <p:nvPr/>
        </p:nvSpPr>
        <p:spPr bwMode="auto">
          <a:xfrm>
            <a:off x="8382000" y="4191000"/>
            <a:ext cx="476250" cy="47625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20" name="Rectangle 52"/>
          <p:cNvSpPr>
            <a:spLocks noChangeArrowheads="1"/>
          </p:cNvSpPr>
          <p:nvPr/>
        </p:nvSpPr>
        <p:spPr bwMode="auto">
          <a:xfrm>
            <a:off x="685471" y="116632"/>
            <a:ext cx="8388424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lnSpc>
                <a:spcPct val="90000"/>
              </a:lnSpc>
            </a:pPr>
            <a:r>
              <a:rPr lang="pt-BR" sz="2800" dirty="0" smtClean="0">
                <a:solidFill>
                  <a:schemeClr val="accent1">
                    <a:lumMod val="90000"/>
                  </a:schemeClr>
                </a:solidFill>
              </a:rPr>
              <a:t>Tempo estimado para todo o processo: </a:t>
            </a:r>
            <a:r>
              <a:rPr lang="pt-BR" sz="2800" dirty="0">
                <a:solidFill>
                  <a:schemeClr val="accent1">
                    <a:lumMod val="90000"/>
                  </a:schemeClr>
                </a:solidFill>
              </a:rPr>
              <a:t>S</a:t>
            </a:r>
            <a:r>
              <a:rPr lang="pt-BR" sz="2800" dirty="0" smtClean="0">
                <a:solidFill>
                  <a:schemeClr val="accent1">
                    <a:lumMod val="90000"/>
                  </a:schemeClr>
                </a:solidFill>
              </a:rPr>
              <a:t>íntese</a:t>
            </a:r>
          </a:p>
          <a:p>
            <a:pPr algn="r">
              <a:lnSpc>
                <a:spcPct val="90000"/>
              </a:lnSpc>
            </a:pPr>
            <a:r>
              <a:rPr lang="pt-BR" sz="1100" b="0" dirty="0" smtClean="0">
                <a:solidFill>
                  <a:schemeClr val="accent1">
                    <a:lumMod val="90000"/>
                  </a:schemeClr>
                </a:solidFill>
              </a:rPr>
              <a:t>Tempos indicativos uma vez que o processo é afetado por muitas variáveis </a:t>
            </a:r>
            <a:endParaRPr lang="pt-BR" sz="1100" b="0" dirty="0">
              <a:solidFill>
                <a:schemeClr val="accent1">
                  <a:lumMod val="90000"/>
                </a:schemeClr>
              </a:solidFill>
            </a:endParaRPr>
          </a:p>
        </p:txBody>
      </p:sp>
      <p:grpSp>
        <p:nvGrpSpPr>
          <p:cNvPr id="3" name="Group 57"/>
          <p:cNvGrpSpPr>
            <a:grpSpLocks/>
          </p:cNvGrpSpPr>
          <p:nvPr/>
        </p:nvGrpSpPr>
        <p:grpSpPr bwMode="auto">
          <a:xfrm>
            <a:off x="914400" y="4038603"/>
            <a:ext cx="7931150" cy="646113"/>
            <a:chOff x="562" y="2532"/>
            <a:chExt cx="4996" cy="407"/>
          </a:xfrm>
        </p:grpSpPr>
        <p:sp>
          <p:nvSpPr>
            <p:cNvPr id="659483" name="Oval 27"/>
            <p:cNvSpPr>
              <a:spLocks noChangeArrowheads="1"/>
            </p:cNvSpPr>
            <p:nvPr/>
          </p:nvSpPr>
          <p:spPr bwMode="auto">
            <a:xfrm>
              <a:off x="1186" y="2628"/>
              <a:ext cx="300" cy="300"/>
            </a:xfrm>
            <a:prstGeom prst="ellipse">
              <a:avLst/>
            </a:prstGeom>
            <a:solidFill>
              <a:srgbClr val="00FFCC"/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pt-BR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659485" name="Oval 29"/>
            <p:cNvSpPr>
              <a:spLocks noChangeArrowheads="1"/>
            </p:cNvSpPr>
            <p:nvPr/>
          </p:nvSpPr>
          <p:spPr bwMode="auto">
            <a:xfrm>
              <a:off x="2194" y="2628"/>
              <a:ext cx="300" cy="300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59486" name="Oval 30"/>
            <p:cNvSpPr>
              <a:spLocks noChangeArrowheads="1"/>
            </p:cNvSpPr>
            <p:nvPr/>
          </p:nvSpPr>
          <p:spPr bwMode="auto">
            <a:xfrm>
              <a:off x="2722" y="2628"/>
              <a:ext cx="300" cy="300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59487" name="Oval 31"/>
            <p:cNvSpPr>
              <a:spLocks noChangeArrowheads="1"/>
            </p:cNvSpPr>
            <p:nvPr/>
          </p:nvSpPr>
          <p:spPr bwMode="auto">
            <a:xfrm>
              <a:off x="3174" y="2628"/>
              <a:ext cx="300" cy="30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59488" name="Oval 32"/>
            <p:cNvSpPr>
              <a:spLocks noChangeArrowheads="1"/>
            </p:cNvSpPr>
            <p:nvPr/>
          </p:nvSpPr>
          <p:spPr bwMode="auto">
            <a:xfrm>
              <a:off x="3722" y="2639"/>
              <a:ext cx="300" cy="30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127" name="Text Box 36"/>
            <p:cNvSpPr txBox="1">
              <a:spLocks noChangeArrowheads="1"/>
            </p:cNvSpPr>
            <p:nvPr/>
          </p:nvSpPr>
          <p:spPr bwMode="auto">
            <a:xfrm>
              <a:off x="1152" y="2640"/>
              <a:ext cx="34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i="0" dirty="0"/>
                <a:t>2</a:t>
              </a:r>
            </a:p>
          </p:txBody>
        </p:sp>
        <p:sp>
          <p:nvSpPr>
            <p:cNvPr id="4128" name="Text Box 37"/>
            <p:cNvSpPr txBox="1">
              <a:spLocks noChangeArrowheads="1"/>
            </p:cNvSpPr>
            <p:nvPr/>
          </p:nvSpPr>
          <p:spPr bwMode="auto">
            <a:xfrm>
              <a:off x="1688" y="2639"/>
              <a:ext cx="34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i="0"/>
                <a:t>3</a:t>
              </a:r>
            </a:p>
          </p:txBody>
        </p:sp>
        <p:sp>
          <p:nvSpPr>
            <p:cNvPr id="4129" name="Text Box 38"/>
            <p:cNvSpPr txBox="1">
              <a:spLocks noChangeArrowheads="1"/>
            </p:cNvSpPr>
            <p:nvPr/>
          </p:nvSpPr>
          <p:spPr bwMode="auto">
            <a:xfrm>
              <a:off x="2161" y="2639"/>
              <a:ext cx="34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i="0"/>
                <a:t>4</a:t>
              </a:r>
            </a:p>
          </p:txBody>
        </p:sp>
        <p:sp>
          <p:nvSpPr>
            <p:cNvPr id="4130" name="Text Box 39"/>
            <p:cNvSpPr txBox="1">
              <a:spLocks noChangeArrowheads="1"/>
            </p:cNvSpPr>
            <p:nvPr/>
          </p:nvSpPr>
          <p:spPr bwMode="auto">
            <a:xfrm>
              <a:off x="2694" y="2628"/>
              <a:ext cx="34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i="0"/>
                <a:t>5</a:t>
              </a:r>
            </a:p>
          </p:txBody>
        </p:sp>
        <p:sp>
          <p:nvSpPr>
            <p:cNvPr id="4131" name="Text Box 40"/>
            <p:cNvSpPr txBox="1">
              <a:spLocks noChangeArrowheads="1"/>
            </p:cNvSpPr>
            <p:nvPr/>
          </p:nvSpPr>
          <p:spPr bwMode="auto">
            <a:xfrm>
              <a:off x="3146" y="2628"/>
              <a:ext cx="34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i="0">
                  <a:solidFill>
                    <a:srgbClr val="FFFFFF"/>
                  </a:solidFill>
                </a:rPr>
                <a:t>6</a:t>
              </a:r>
            </a:p>
          </p:txBody>
        </p:sp>
        <p:sp>
          <p:nvSpPr>
            <p:cNvPr id="4132" name="Text Box 41"/>
            <p:cNvSpPr txBox="1">
              <a:spLocks noChangeArrowheads="1"/>
            </p:cNvSpPr>
            <p:nvPr/>
          </p:nvSpPr>
          <p:spPr bwMode="auto">
            <a:xfrm>
              <a:off x="3722" y="2639"/>
              <a:ext cx="34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i="0">
                  <a:solidFill>
                    <a:srgbClr val="FFFFFF"/>
                  </a:solidFill>
                </a:rPr>
                <a:t>7</a:t>
              </a:r>
            </a:p>
          </p:txBody>
        </p:sp>
        <p:sp>
          <p:nvSpPr>
            <p:cNvPr id="4133" name="Text Box 42"/>
            <p:cNvSpPr txBox="1">
              <a:spLocks noChangeArrowheads="1"/>
            </p:cNvSpPr>
            <p:nvPr/>
          </p:nvSpPr>
          <p:spPr bwMode="auto">
            <a:xfrm>
              <a:off x="4710" y="2639"/>
              <a:ext cx="34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i="0"/>
                <a:t>9</a:t>
              </a:r>
            </a:p>
          </p:txBody>
        </p:sp>
        <p:sp>
          <p:nvSpPr>
            <p:cNvPr id="4134" name="Text Box 43"/>
            <p:cNvSpPr txBox="1">
              <a:spLocks noChangeArrowheads="1"/>
            </p:cNvSpPr>
            <p:nvPr/>
          </p:nvSpPr>
          <p:spPr bwMode="auto">
            <a:xfrm>
              <a:off x="5210" y="2640"/>
              <a:ext cx="34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i="0"/>
                <a:t>10</a:t>
              </a:r>
            </a:p>
          </p:txBody>
        </p:sp>
        <p:sp>
          <p:nvSpPr>
            <p:cNvPr id="4138" name="Text Box 51"/>
            <p:cNvSpPr txBox="1">
              <a:spLocks noChangeArrowheads="1"/>
            </p:cNvSpPr>
            <p:nvPr/>
          </p:nvSpPr>
          <p:spPr bwMode="auto">
            <a:xfrm>
              <a:off x="562" y="2532"/>
              <a:ext cx="49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3600" i="0" dirty="0"/>
            </a:p>
          </p:txBody>
        </p:sp>
        <p:sp>
          <p:nvSpPr>
            <p:cNvPr id="4136" name="Oval 54"/>
            <p:cNvSpPr>
              <a:spLocks noChangeArrowheads="1"/>
            </p:cNvSpPr>
            <p:nvPr/>
          </p:nvSpPr>
          <p:spPr bwMode="auto">
            <a:xfrm>
              <a:off x="4250" y="2631"/>
              <a:ext cx="300" cy="30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US" i="0">
                  <a:solidFill>
                    <a:srgbClr val="FFFFFF"/>
                  </a:solidFill>
                </a:rPr>
                <a:t>8</a:t>
              </a:r>
              <a:endParaRPr lang="pt-BR" i="0">
                <a:solidFill>
                  <a:srgbClr val="FFFFFF"/>
                </a:solidFill>
              </a:endParaRPr>
            </a:p>
          </p:txBody>
        </p:sp>
      </p:grpSp>
      <p:sp>
        <p:nvSpPr>
          <p:cNvPr id="51" name="Text Box 15"/>
          <p:cNvSpPr txBox="1">
            <a:spLocks noChangeArrowheads="1"/>
          </p:cNvSpPr>
          <p:nvPr/>
        </p:nvSpPr>
        <p:spPr bwMode="auto">
          <a:xfrm>
            <a:off x="684312" y="5500464"/>
            <a:ext cx="1295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200" i="0" dirty="0" err="1" smtClean="0">
                <a:solidFill>
                  <a:srgbClr val="00FFCC"/>
                </a:solidFill>
              </a:rPr>
              <a:t>Processo</a:t>
            </a:r>
            <a:r>
              <a:rPr lang="en-US" sz="1200" i="0" dirty="0" smtClean="0">
                <a:solidFill>
                  <a:srgbClr val="00FFCC"/>
                </a:solidFill>
              </a:rPr>
              <a:t> </a:t>
            </a:r>
            <a:r>
              <a:rPr lang="en-US" sz="1200" i="0" dirty="0" err="1" smtClean="0">
                <a:solidFill>
                  <a:srgbClr val="00FFCC"/>
                </a:solidFill>
              </a:rPr>
              <a:t>Avaliação</a:t>
            </a:r>
            <a:endParaRPr lang="en-US" sz="1200" i="0" dirty="0">
              <a:solidFill>
                <a:srgbClr val="00FFCC"/>
              </a:solidFill>
            </a:endParaRPr>
          </a:p>
        </p:txBody>
      </p:sp>
      <p:sp>
        <p:nvSpPr>
          <p:cNvPr id="52" name="Line 11"/>
          <p:cNvSpPr>
            <a:spLocks noChangeShapeType="1"/>
          </p:cNvSpPr>
          <p:nvPr/>
        </p:nvSpPr>
        <p:spPr bwMode="auto">
          <a:xfrm flipV="1">
            <a:off x="1331640" y="4653136"/>
            <a:ext cx="0" cy="864096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3" name="Line 11"/>
          <p:cNvSpPr>
            <a:spLocks noChangeShapeType="1"/>
          </p:cNvSpPr>
          <p:nvPr/>
        </p:nvSpPr>
        <p:spPr bwMode="auto">
          <a:xfrm flipV="1">
            <a:off x="2987824" y="4653136"/>
            <a:ext cx="0" cy="864096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4" name="Line 11"/>
          <p:cNvSpPr>
            <a:spLocks noChangeShapeType="1"/>
          </p:cNvSpPr>
          <p:nvPr/>
        </p:nvSpPr>
        <p:spPr bwMode="auto">
          <a:xfrm flipV="1">
            <a:off x="4572000" y="4653136"/>
            <a:ext cx="0" cy="864096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5" name="Line 11"/>
          <p:cNvSpPr>
            <a:spLocks noChangeShapeType="1"/>
          </p:cNvSpPr>
          <p:nvPr/>
        </p:nvSpPr>
        <p:spPr bwMode="auto">
          <a:xfrm flipV="1">
            <a:off x="6156176" y="4653136"/>
            <a:ext cx="0" cy="864096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6" name="Line 11"/>
          <p:cNvSpPr>
            <a:spLocks noChangeShapeType="1"/>
          </p:cNvSpPr>
          <p:nvPr/>
        </p:nvSpPr>
        <p:spPr bwMode="auto">
          <a:xfrm flipV="1">
            <a:off x="7812360" y="4653136"/>
            <a:ext cx="0" cy="864096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7" name="Line 11"/>
          <p:cNvSpPr>
            <a:spLocks noChangeShapeType="1"/>
          </p:cNvSpPr>
          <p:nvPr/>
        </p:nvSpPr>
        <p:spPr bwMode="auto">
          <a:xfrm flipV="1">
            <a:off x="1331640" y="2852936"/>
            <a:ext cx="0" cy="1368152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8" name="Line 11"/>
          <p:cNvSpPr>
            <a:spLocks noChangeShapeType="1"/>
          </p:cNvSpPr>
          <p:nvPr/>
        </p:nvSpPr>
        <p:spPr bwMode="auto">
          <a:xfrm flipV="1">
            <a:off x="3347864" y="3356992"/>
            <a:ext cx="0" cy="108012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9" name="Line 11"/>
          <p:cNvSpPr>
            <a:spLocks noChangeShapeType="1"/>
          </p:cNvSpPr>
          <p:nvPr/>
        </p:nvSpPr>
        <p:spPr bwMode="auto">
          <a:xfrm flipV="1">
            <a:off x="4932040" y="2852936"/>
            <a:ext cx="0" cy="1584176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0" name="Line 11"/>
          <p:cNvSpPr>
            <a:spLocks noChangeShapeType="1"/>
          </p:cNvSpPr>
          <p:nvPr/>
        </p:nvSpPr>
        <p:spPr bwMode="auto">
          <a:xfrm flipV="1">
            <a:off x="7380312" y="2852936"/>
            <a:ext cx="0" cy="1584176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1" name="Line 11"/>
          <p:cNvSpPr>
            <a:spLocks noChangeShapeType="1"/>
          </p:cNvSpPr>
          <p:nvPr/>
        </p:nvSpPr>
        <p:spPr bwMode="auto">
          <a:xfrm flipV="1">
            <a:off x="8604448" y="2852936"/>
            <a:ext cx="0" cy="1368152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2" name="Text Box 15"/>
          <p:cNvSpPr txBox="1">
            <a:spLocks noChangeArrowheads="1"/>
          </p:cNvSpPr>
          <p:nvPr/>
        </p:nvSpPr>
        <p:spPr bwMode="auto">
          <a:xfrm>
            <a:off x="1425131" y="3340224"/>
            <a:ext cx="166893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pt-BR" sz="1200" i="0" dirty="0" smtClean="0">
                <a:solidFill>
                  <a:schemeClr val="accent1">
                    <a:lumMod val="90000"/>
                  </a:schemeClr>
                </a:solidFill>
              </a:rPr>
              <a:t>Jan/2014 – Dez/2015</a:t>
            </a:r>
            <a:endParaRPr lang="pt-BR" sz="1200" i="0" dirty="0">
              <a:solidFill>
                <a:schemeClr val="accent1">
                  <a:lumMod val="90000"/>
                </a:schemeClr>
              </a:solidFill>
            </a:endParaRPr>
          </a:p>
        </p:txBody>
      </p:sp>
      <p:sp>
        <p:nvSpPr>
          <p:cNvPr id="66" name="Text Box 15"/>
          <p:cNvSpPr txBox="1">
            <a:spLocks noChangeArrowheads="1"/>
          </p:cNvSpPr>
          <p:nvPr/>
        </p:nvSpPr>
        <p:spPr bwMode="auto">
          <a:xfrm>
            <a:off x="3280856" y="3333130"/>
            <a:ext cx="166893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pt-BR" sz="1200" i="0" dirty="0" smtClean="0">
                <a:solidFill>
                  <a:schemeClr val="accent1">
                    <a:lumMod val="90000"/>
                  </a:schemeClr>
                </a:solidFill>
              </a:rPr>
              <a:t>Mar – Dez/2015</a:t>
            </a:r>
            <a:endParaRPr lang="pt-BR" sz="1200" i="0" dirty="0">
              <a:solidFill>
                <a:schemeClr val="accent1">
                  <a:lumMod val="90000"/>
                </a:schemeClr>
              </a:solidFill>
            </a:endParaRPr>
          </a:p>
        </p:txBody>
      </p:sp>
      <p:sp>
        <p:nvSpPr>
          <p:cNvPr id="67" name="Text Box 15"/>
          <p:cNvSpPr txBox="1">
            <a:spLocks noChangeArrowheads="1"/>
          </p:cNvSpPr>
          <p:nvPr/>
        </p:nvSpPr>
        <p:spPr bwMode="auto">
          <a:xfrm>
            <a:off x="5230071" y="3353798"/>
            <a:ext cx="166893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pt-BR" sz="1200" i="0" dirty="0" smtClean="0">
                <a:solidFill>
                  <a:schemeClr val="accent1">
                    <a:lumMod val="90000"/>
                  </a:schemeClr>
                </a:solidFill>
              </a:rPr>
              <a:t>Dez/2015 – Set/2016</a:t>
            </a:r>
            <a:endParaRPr lang="pt-BR" sz="1200" i="0" dirty="0">
              <a:solidFill>
                <a:schemeClr val="accent1">
                  <a:lumMod val="90000"/>
                </a:schemeClr>
              </a:solidFill>
            </a:endParaRPr>
          </a:p>
        </p:txBody>
      </p:sp>
      <p:sp>
        <p:nvSpPr>
          <p:cNvPr id="69" name="Text Box 15"/>
          <p:cNvSpPr txBox="1">
            <a:spLocks noChangeArrowheads="1"/>
          </p:cNvSpPr>
          <p:nvPr/>
        </p:nvSpPr>
        <p:spPr bwMode="auto">
          <a:xfrm>
            <a:off x="7197033" y="3385798"/>
            <a:ext cx="166893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pt-BR" sz="1200" i="0" dirty="0" smtClean="0">
                <a:solidFill>
                  <a:schemeClr val="accent1">
                    <a:lumMod val="90000"/>
                  </a:schemeClr>
                </a:solidFill>
              </a:rPr>
              <a:t>Set/2016 a </a:t>
            </a:r>
          </a:p>
          <a:p>
            <a:r>
              <a:rPr lang="pt-BR" sz="1200" i="0" dirty="0" smtClean="0">
                <a:solidFill>
                  <a:schemeClr val="accent1">
                    <a:lumMod val="90000"/>
                  </a:schemeClr>
                </a:solidFill>
              </a:rPr>
              <a:t>Mar/2017</a:t>
            </a:r>
            <a:endParaRPr lang="pt-BR" sz="1200" i="0" dirty="0">
              <a:solidFill>
                <a:schemeClr val="accent1">
                  <a:lumMod val="90000"/>
                </a:schemeClr>
              </a:solidFill>
            </a:endParaRPr>
          </a:p>
        </p:txBody>
      </p:sp>
      <p:pic>
        <p:nvPicPr>
          <p:cNvPr id="70" name="Picture 8" descr="C:\Users\Luciana\Desktop\bid_portugue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8041" y="6209928"/>
            <a:ext cx="1185959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spect="1" noChangeArrowheads="1"/>
          </p:cNvSpPr>
          <p:nvPr/>
        </p:nvSpPr>
        <p:spPr bwMode="auto">
          <a:xfrm>
            <a:off x="4903788" y="2527300"/>
            <a:ext cx="0" cy="6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endParaRPr lang="en-US" sz="400" i="0">
              <a:solidFill>
                <a:srgbClr val="000000"/>
              </a:solidFill>
            </a:endParaRPr>
          </a:p>
        </p:txBody>
      </p:sp>
      <p:sp>
        <p:nvSpPr>
          <p:cNvPr id="24579" name="Rectangle 3"/>
          <p:cNvSpPr>
            <a:spLocks noChangeAspect="1" noChangeArrowheads="1"/>
          </p:cNvSpPr>
          <p:nvPr/>
        </p:nvSpPr>
        <p:spPr bwMode="auto">
          <a:xfrm>
            <a:off x="4903788" y="2641600"/>
            <a:ext cx="0" cy="6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endParaRPr lang="en-US" sz="400" i="0">
              <a:solidFill>
                <a:srgbClr val="000000"/>
              </a:solidFill>
            </a:endParaRP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0" y="1295400"/>
            <a:ext cx="91440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5750" indent="-285750" algn="l" eaLnBrk="0" hangingPunct="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tabLst>
                <a:tab pos="0" algn="l"/>
              </a:tabLst>
            </a:pPr>
            <a:endParaRPr lang="en-US" i="0" dirty="0">
              <a:solidFill>
                <a:srgbClr val="FFFFFF"/>
              </a:solidFill>
              <a:latin typeface="Tahoma" pitchFamily="34" charset="0"/>
            </a:endParaRPr>
          </a:p>
          <a:p>
            <a:pPr marL="285750" indent="-285750" algn="l" eaLnBrk="0" hangingPunct="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tabLst>
                <a:tab pos="0" algn="l"/>
              </a:tabLst>
            </a:pPr>
            <a:r>
              <a:rPr lang="pt-BR" sz="2000" i="0" dirty="0" smtClean="0">
                <a:solidFill>
                  <a:srgbClr val="FFFFFF"/>
                </a:solidFill>
              </a:rPr>
              <a:t>Sugestões e comentários:</a:t>
            </a:r>
            <a:endParaRPr lang="pt-BR" sz="2000" i="0" dirty="0">
              <a:solidFill>
                <a:srgbClr val="FFFFFF"/>
              </a:solidFill>
            </a:endParaRPr>
          </a:p>
          <a:p>
            <a:pPr marL="285750" indent="-285750" algn="l" eaLnBrk="0" hangingPunct="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tabLst>
                <a:tab pos="0" algn="l"/>
              </a:tabLst>
            </a:pPr>
            <a:endParaRPr lang="pt-BR" sz="2000" i="0" dirty="0">
              <a:solidFill>
                <a:srgbClr val="FFFFFF"/>
              </a:solidFill>
            </a:endParaRPr>
          </a:p>
          <a:p>
            <a:pPr lvl="1" algn="just">
              <a:spcAft>
                <a:spcPts val="500"/>
              </a:spcAft>
              <a:defRPr/>
            </a:pPr>
            <a:r>
              <a:rPr lang="pt-BR" sz="2000" dirty="0">
                <a:latin typeface="Calibri Light" panose="020F0302020204030204" pitchFamily="34" charset="0"/>
                <a:hlinkClick r:id="rId2"/>
              </a:rPr>
              <a:t>ANAPA@iadb.org</a:t>
            </a:r>
          </a:p>
          <a:p>
            <a:pPr lvl="1" algn="just">
              <a:spcAft>
                <a:spcPts val="500"/>
              </a:spcAft>
              <a:defRPr/>
            </a:pPr>
            <a:r>
              <a:rPr lang="pt-BR" sz="2000" dirty="0">
                <a:latin typeface="Calibri Light" panose="020F0302020204030204" pitchFamily="34" charset="0"/>
                <a:hlinkClick r:id="rId2"/>
              </a:rPr>
              <a:t>andresmu@iadb.org</a:t>
            </a:r>
          </a:p>
          <a:p>
            <a:pPr lvl="1" algn="just">
              <a:spcAft>
                <a:spcPts val="500"/>
              </a:spcAft>
              <a:defRPr/>
            </a:pPr>
            <a:r>
              <a:rPr lang="pt-BR" sz="2000" dirty="0">
                <a:latin typeface="Calibri Light" panose="020F0302020204030204" pitchFamily="34" charset="0"/>
                <a:hlinkClick r:id="rId2"/>
              </a:rPr>
              <a:t>ejeger@iadb.org</a:t>
            </a:r>
          </a:p>
          <a:p>
            <a:pPr lvl="1" algn="just">
              <a:spcAft>
                <a:spcPts val="500"/>
              </a:spcAft>
              <a:defRPr/>
            </a:pPr>
            <a:r>
              <a:rPr lang="pt-BR" sz="2000" dirty="0">
                <a:latin typeface="Calibri Light" panose="020F0302020204030204" pitchFamily="34" charset="0"/>
                <a:hlinkClick r:id="rId2"/>
              </a:rPr>
              <a:t>Jbarroso@iadb.org</a:t>
            </a:r>
          </a:p>
          <a:p>
            <a:pPr lvl="1" algn="just">
              <a:spcAft>
                <a:spcPts val="500"/>
              </a:spcAft>
              <a:defRPr/>
            </a:pPr>
            <a:r>
              <a:rPr lang="pt-BR" sz="2000" dirty="0">
                <a:latin typeface="Calibri Light" panose="020F0302020204030204" pitchFamily="34" charset="0"/>
                <a:hlinkClick r:id="rId3"/>
              </a:rPr>
              <a:t>mmacdowell@iadb.org</a:t>
            </a:r>
            <a:endParaRPr lang="pt-BR" sz="2000" dirty="0">
              <a:latin typeface="Calibri Light" panose="020F0302020204030204" pitchFamily="34" charset="0"/>
              <a:hlinkClick r:id="rId2"/>
            </a:endParaRPr>
          </a:p>
          <a:p>
            <a:pPr lvl="1" algn="just">
              <a:spcAft>
                <a:spcPts val="500"/>
              </a:spcAft>
              <a:defRPr/>
            </a:pPr>
            <a:r>
              <a:rPr lang="pt-BR" sz="2000" dirty="0">
                <a:latin typeface="Calibri Light" panose="020F0302020204030204" pitchFamily="34" charset="0"/>
                <a:hlinkClick r:id="rId2"/>
              </a:rPr>
              <a:t>PATRICIAGB@iadb.org</a:t>
            </a:r>
          </a:p>
          <a:p>
            <a:pPr lvl="1" algn="just">
              <a:spcAft>
                <a:spcPts val="500"/>
              </a:spcAft>
              <a:defRPr/>
            </a:pPr>
            <a:r>
              <a:rPr lang="pt-BR" sz="2000" dirty="0">
                <a:latin typeface="Calibri Light" panose="020F0302020204030204" pitchFamily="34" charset="0"/>
                <a:hlinkClick r:id="rId2"/>
              </a:rPr>
              <a:t>lucianamopimentel@gmail.com</a:t>
            </a:r>
            <a:endParaRPr lang="pt-BR" sz="2000" dirty="0">
              <a:latin typeface="Calibri Light" panose="020F0302020204030204" pitchFamily="34" charset="0"/>
            </a:endParaRPr>
          </a:p>
          <a:p>
            <a:pPr lvl="1" algn="just">
              <a:spcAft>
                <a:spcPts val="500"/>
              </a:spcAft>
              <a:defRPr/>
            </a:pPr>
            <a:r>
              <a:rPr lang="pt-BR" sz="2000" dirty="0" smtClean="0">
                <a:latin typeface="Calibri Light" panose="020F0302020204030204" pitchFamily="34" charset="0"/>
                <a:hlinkClick r:id="rId2"/>
              </a:rPr>
              <a:t>sandra.machado@sefaz.ce.gov.br</a:t>
            </a:r>
            <a:endParaRPr lang="pt-BR" sz="2000" dirty="0">
              <a:latin typeface="Calibri Light" panose="020F0302020204030204" pitchFamily="34" charset="0"/>
              <a:hlinkClick r:id="rId2"/>
            </a:endParaRPr>
          </a:p>
          <a:p>
            <a:pPr lvl="1" algn="just">
              <a:spcAft>
                <a:spcPts val="500"/>
              </a:spcAft>
              <a:defRPr/>
            </a:pPr>
            <a:r>
              <a:rPr lang="pt-BR" sz="2000" dirty="0" smtClean="0">
                <a:latin typeface="Calibri Light" panose="020F0302020204030204" pitchFamily="34" charset="0"/>
                <a:hlinkClick r:id="rId4"/>
              </a:rPr>
              <a:t>soraya.naffah@fazenda.mg.gov.br</a:t>
            </a:r>
            <a:endParaRPr lang="pt-BR" sz="2000" dirty="0" smtClean="0">
              <a:latin typeface="Calibri Light" panose="020F0302020204030204" pitchFamily="34" charset="0"/>
            </a:endParaRPr>
          </a:p>
          <a:p>
            <a:pPr lvl="1" algn="just">
              <a:spcAft>
                <a:spcPts val="500"/>
              </a:spcAft>
              <a:defRPr/>
            </a:pPr>
            <a:endParaRPr lang="pt-BR" sz="2000" dirty="0">
              <a:latin typeface="Calibri Light" panose="020F0302020204030204" pitchFamily="34" charset="0"/>
            </a:endParaRPr>
          </a:p>
          <a:p>
            <a:pPr lvl="1" algn="r">
              <a:spcAft>
                <a:spcPts val="500"/>
              </a:spcAft>
              <a:defRPr/>
            </a:pPr>
            <a:r>
              <a:rPr lang="pt-BR" sz="2000" dirty="0" smtClean="0">
                <a:solidFill>
                  <a:schemeClr val="bg1">
                    <a:lumMod val="25000"/>
                    <a:lumOff val="75000"/>
                  </a:schemeClr>
                </a:solidFill>
                <a:latin typeface="Calibri Light" panose="020F0302020204030204" pitchFamily="34" charset="0"/>
              </a:rPr>
              <a:t>Obrigado</a:t>
            </a:r>
            <a:endParaRPr lang="pt-BR" sz="2000" dirty="0">
              <a:solidFill>
                <a:schemeClr val="bg1">
                  <a:lumMod val="25000"/>
                  <a:lumOff val="75000"/>
                </a:schemeClr>
              </a:solidFill>
              <a:latin typeface="Calibri Light" panose="020F0302020204030204" pitchFamily="34" charset="0"/>
            </a:endParaRPr>
          </a:p>
        </p:txBody>
      </p:sp>
      <p:pic>
        <p:nvPicPr>
          <p:cNvPr id="5" name="Picture 8" descr="C:\Users\Luciana\Desktop\bid_portugues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32611" cy="11653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9467" name="Line 11"/>
          <p:cNvSpPr>
            <a:spLocks noChangeShapeType="1"/>
          </p:cNvSpPr>
          <p:nvPr/>
        </p:nvSpPr>
        <p:spPr bwMode="auto">
          <a:xfrm flipV="1">
            <a:off x="2971800" y="3810000"/>
            <a:ext cx="0" cy="47148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59468" name="Line 12"/>
          <p:cNvSpPr>
            <a:spLocks noChangeShapeType="1"/>
          </p:cNvSpPr>
          <p:nvPr/>
        </p:nvSpPr>
        <p:spPr bwMode="auto">
          <a:xfrm flipV="1">
            <a:off x="4572000" y="3886200"/>
            <a:ext cx="0" cy="47148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59469" name="Line 13"/>
          <p:cNvSpPr>
            <a:spLocks noChangeShapeType="1"/>
          </p:cNvSpPr>
          <p:nvPr/>
        </p:nvSpPr>
        <p:spPr bwMode="auto">
          <a:xfrm flipV="1">
            <a:off x="6172200" y="3886200"/>
            <a:ext cx="0" cy="39528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59470" name="Line 14"/>
          <p:cNvSpPr>
            <a:spLocks noChangeShapeType="1"/>
          </p:cNvSpPr>
          <p:nvPr/>
        </p:nvSpPr>
        <p:spPr bwMode="auto">
          <a:xfrm flipV="1">
            <a:off x="7772400" y="3810000"/>
            <a:ext cx="0" cy="39528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59503" name="Line 47"/>
          <p:cNvSpPr>
            <a:spLocks noChangeShapeType="1"/>
          </p:cNvSpPr>
          <p:nvPr/>
        </p:nvSpPr>
        <p:spPr bwMode="auto">
          <a:xfrm flipV="1">
            <a:off x="1295400" y="3124200"/>
            <a:ext cx="0" cy="928688"/>
          </a:xfrm>
          <a:prstGeom prst="line">
            <a:avLst/>
          </a:prstGeom>
          <a:noFill/>
          <a:ln w="57150">
            <a:solidFill>
              <a:srgbClr val="FFFFFF"/>
            </a:solidFill>
            <a:round/>
            <a:headEnd/>
            <a:tailEnd type="triangle" w="med" len="med"/>
          </a:ln>
          <a:effectLst/>
          <a:extLst/>
        </p:spPr>
        <p:txBody>
          <a:bodyPr/>
          <a:lstStyle/>
          <a:p>
            <a:pPr>
              <a:defRPr/>
            </a:pPr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4103" name="Group 59"/>
          <p:cNvGrpSpPr>
            <a:grpSpLocks/>
          </p:cNvGrpSpPr>
          <p:nvPr/>
        </p:nvGrpSpPr>
        <p:grpSpPr bwMode="auto">
          <a:xfrm>
            <a:off x="2133600" y="4537075"/>
            <a:ext cx="6477000" cy="430213"/>
            <a:chOff x="1344" y="2858"/>
            <a:chExt cx="4080" cy="271"/>
          </a:xfrm>
        </p:grpSpPr>
        <p:sp>
          <p:nvSpPr>
            <p:cNvPr id="659460" name="Line 4"/>
            <p:cNvSpPr>
              <a:spLocks noChangeShapeType="1"/>
            </p:cNvSpPr>
            <p:nvPr/>
          </p:nvSpPr>
          <p:spPr bwMode="auto">
            <a:xfrm flipV="1">
              <a:off x="1344" y="2884"/>
              <a:ext cx="0" cy="245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59461" name="Line 5"/>
            <p:cNvSpPr>
              <a:spLocks noChangeShapeType="1"/>
            </p:cNvSpPr>
            <p:nvPr/>
          </p:nvSpPr>
          <p:spPr bwMode="auto">
            <a:xfrm flipV="1">
              <a:off x="2365" y="2884"/>
              <a:ext cx="0" cy="245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59462" name="Line 6"/>
            <p:cNvSpPr>
              <a:spLocks noChangeShapeType="1"/>
            </p:cNvSpPr>
            <p:nvPr/>
          </p:nvSpPr>
          <p:spPr bwMode="auto">
            <a:xfrm flipV="1">
              <a:off x="3360" y="2884"/>
              <a:ext cx="0" cy="245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59463" name="Line 7"/>
            <p:cNvSpPr>
              <a:spLocks noChangeShapeType="1"/>
            </p:cNvSpPr>
            <p:nvPr/>
          </p:nvSpPr>
          <p:spPr bwMode="auto">
            <a:xfrm flipV="1">
              <a:off x="4416" y="2858"/>
              <a:ext cx="0" cy="245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59464" name="Line 8"/>
            <p:cNvSpPr>
              <a:spLocks noChangeShapeType="1"/>
            </p:cNvSpPr>
            <p:nvPr/>
          </p:nvSpPr>
          <p:spPr bwMode="auto">
            <a:xfrm flipV="1">
              <a:off x="5424" y="2880"/>
              <a:ext cx="0" cy="245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659471" name="Rectangle 15"/>
          <p:cNvSpPr>
            <a:spLocks noChangeArrowheads="1"/>
          </p:cNvSpPr>
          <p:nvPr/>
        </p:nvSpPr>
        <p:spPr bwMode="auto">
          <a:xfrm>
            <a:off x="1114425" y="4413250"/>
            <a:ext cx="7372350" cy="1143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05" name="Text Box 16"/>
          <p:cNvSpPr txBox="1">
            <a:spLocks noChangeArrowheads="1"/>
          </p:cNvSpPr>
          <p:nvPr/>
        </p:nvSpPr>
        <p:spPr bwMode="auto">
          <a:xfrm>
            <a:off x="88900" y="2194548"/>
            <a:ext cx="239486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 i="0" dirty="0" err="1" smtClean="0">
                <a:solidFill>
                  <a:srgbClr val="00FFCC"/>
                </a:solidFill>
              </a:rPr>
              <a:t>Processo</a:t>
            </a:r>
            <a:r>
              <a:rPr lang="en-US" sz="2000" i="0" dirty="0" smtClean="0">
                <a:solidFill>
                  <a:srgbClr val="00FFCC"/>
                </a:solidFill>
              </a:rPr>
              <a:t> de </a:t>
            </a:r>
            <a:r>
              <a:rPr lang="en-US" sz="2000" i="0" dirty="0" err="1" smtClean="0">
                <a:solidFill>
                  <a:srgbClr val="00FFCC"/>
                </a:solidFill>
              </a:rPr>
              <a:t>Avaliação</a:t>
            </a:r>
            <a:r>
              <a:rPr lang="en-US" sz="2000" i="0" dirty="0" smtClean="0">
                <a:solidFill>
                  <a:srgbClr val="00FFCC"/>
                </a:solidFill>
              </a:rPr>
              <a:t> do PROFISCO</a:t>
            </a:r>
            <a:endParaRPr lang="en-US" sz="2000" i="0" dirty="0">
              <a:solidFill>
                <a:srgbClr val="00FFCC"/>
              </a:solidFill>
            </a:endParaRPr>
          </a:p>
        </p:txBody>
      </p:sp>
      <p:sp>
        <p:nvSpPr>
          <p:cNvPr id="4106" name="Text Box 17"/>
          <p:cNvSpPr txBox="1">
            <a:spLocks noChangeArrowheads="1"/>
          </p:cNvSpPr>
          <p:nvPr/>
        </p:nvSpPr>
        <p:spPr bwMode="auto">
          <a:xfrm>
            <a:off x="1295400" y="5022850"/>
            <a:ext cx="1374775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pt-BR" sz="1200" b="0" i="0" dirty="0" smtClean="0">
                <a:solidFill>
                  <a:srgbClr val="00FFCC"/>
                </a:solidFill>
              </a:rPr>
              <a:t>Diretrizes e Recomendações Técnicas</a:t>
            </a:r>
            <a:endParaRPr lang="en-US" sz="1200" b="0" i="0" dirty="0">
              <a:solidFill>
                <a:srgbClr val="00FFCC"/>
              </a:solidFill>
            </a:endParaRPr>
          </a:p>
        </p:txBody>
      </p:sp>
      <p:sp>
        <p:nvSpPr>
          <p:cNvPr id="4107" name="Text Box 18"/>
          <p:cNvSpPr txBox="1">
            <a:spLocks noChangeArrowheads="1"/>
          </p:cNvSpPr>
          <p:nvPr/>
        </p:nvSpPr>
        <p:spPr bwMode="auto">
          <a:xfrm>
            <a:off x="2060575" y="3196882"/>
            <a:ext cx="1835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200" b="0" i="0" dirty="0" err="1" smtClean="0">
                <a:solidFill>
                  <a:srgbClr val="00FFCC"/>
                </a:solidFill>
              </a:rPr>
              <a:t>Desenho</a:t>
            </a:r>
            <a:r>
              <a:rPr lang="en-US" sz="1200" b="0" i="0" dirty="0" smtClean="0">
                <a:solidFill>
                  <a:srgbClr val="00FFCC"/>
                </a:solidFill>
              </a:rPr>
              <a:t> do Marco de </a:t>
            </a:r>
            <a:r>
              <a:rPr lang="en-US" sz="1200" b="0" i="0" dirty="0" err="1" smtClean="0">
                <a:solidFill>
                  <a:srgbClr val="00FFCC"/>
                </a:solidFill>
              </a:rPr>
              <a:t>Referência</a:t>
            </a:r>
            <a:r>
              <a:rPr lang="en-US" sz="1200" b="0" i="0" dirty="0" smtClean="0">
                <a:solidFill>
                  <a:srgbClr val="00FFCC"/>
                </a:solidFill>
              </a:rPr>
              <a:t> do PROFISCO II</a:t>
            </a:r>
            <a:endParaRPr lang="en-US" sz="1200" b="0" i="0" dirty="0">
              <a:solidFill>
                <a:srgbClr val="00FFCC"/>
              </a:solidFill>
            </a:endParaRPr>
          </a:p>
          <a:p>
            <a:endParaRPr lang="en-US" sz="1200" b="0" i="0" dirty="0">
              <a:solidFill>
                <a:srgbClr val="FFFFFF"/>
              </a:solidFill>
            </a:endParaRPr>
          </a:p>
        </p:txBody>
      </p:sp>
      <p:sp>
        <p:nvSpPr>
          <p:cNvPr id="4108" name="Text Box 19"/>
          <p:cNvSpPr txBox="1">
            <a:spLocks noChangeArrowheads="1"/>
          </p:cNvSpPr>
          <p:nvPr/>
        </p:nvSpPr>
        <p:spPr bwMode="auto">
          <a:xfrm>
            <a:off x="2892425" y="5022850"/>
            <a:ext cx="1452563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pt-BR" sz="1200" b="0" i="0" dirty="0" smtClean="0">
                <a:solidFill>
                  <a:srgbClr val="FFFF00"/>
                </a:solidFill>
              </a:rPr>
              <a:t>Desenho da Pesquisa de Indicadores Fiscais</a:t>
            </a:r>
            <a:endParaRPr lang="pt-BR" sz="1200" b="0" i="0" dirty="0">
              <a:solidFill>
                <a:srgbClr val="FFFF00"/>
              </a:solidFill>
            </a:endParaRPr>
          </a:p>
        </p:txBody>
      </p:sp>
      <p:sp>
        <p:nvSpPr>
          <p:cNvPr id="4109" name="Text Box 20"/>
          <p:cNvSpPr txBox="1">
            <a:spLocks noChangeArrowheads="1"/>
          </p:cNvSpPr>
          <p:nvPr/>
        </p:nvSpPr>
        <p:spPr bwMode="auto">
          <a:xfrm>
            <a:off x="3724275" y="3223248"/>
            <a:ext cx="1619250" cy="39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pt-BR" sz="1200" b="0" i="0" dirty="0" smtClean="0">
                <a:solidFill>
                  <a:srgbClr val="FFFF00"/>
                </a:solidFill>
              </a:rPr>
              <a:t>Construção da Linha de Base do PROFISCO II</a:t>
            </a:r>
            <a:endParaRPr lang="en-US" sz="1200" b="0" i="0" dirty="0">
              <a:solidFill>
                <a:srgbClr val="FFFF00"/>
              </a:solidFill>
            </a:endParaRPr>
          </a:p>
        </p:txBody>
      </p:sp>
      <p:sp>
        <p:nvSpPr>
          <p:cNvPr id="4110" name="Text Box 21"/>
          <p:cNvSpPr txBox="1">
            <a:spLocks noChangeArrowheads="1"/>
          </p:cNvSpPr>
          <p:nvPr/>
        </p:nvSpPr>
        <p:spPr bwMode="auto">
          <a:xfrm>
            <a:off x="4567237" y="5040313"/>
            <a:ext cx="13525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pt-BR" sz="1200" b="0" i="0" dirty="0" smtClean="0">
                <a:solidFill>
                  <a:srgbClr val="0000FF"/>
                </a:solidFill>
              </a:rPr>
              <a:t>Aprovação do Marco de Referência do PROFISCO II</a:t>
            </a:r>
            <a:endParaRPr lang="en-US" sz="1200" b="0" i="0" dirty="0">
              <a:solidFill>
                <a:srgbClr val="0000FF"/>
              </a:solidFill>
            </a:endParaRPr>
          </a:p>
          <a:p>
            <a:r>
              <a:rPr lang="en-US" sz="1200" b="0" i="0" dirty="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4111" name="Text Box 22"/>
          <p:cNvSpPr txBox="1">
            <a:spLocks noChangeArrowheads="1"/>
          </p:cNvSpPr>
          <p:nvPr/>
        </p:nvSpPr>
        <p:spPr bwMode="auto">
          <a:xfrm>
            <a:off x="5561013" y="3263107"/>
            <a:ext cx="1258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200" b="0" i="0" dirty="0" err="1" smtClean="0">
                <a:solidFill>
                  <a:srgbClr val="0000FF"/>
                </a:solidFill>
              </a:rPr>
              <a:t>Aprovação</a:t>
            </a:r>
            <a:r>
              <a:rPr lang="en-US" sz="1200" b="0" i="0" dirty="0" smtClean="0">
                <a:solidFill>
                  <a:srgbClr val="0000FF"/>
                </a:solidFill>
              </a:rPr>
              <a:t> de Carta </a:t>
            </a:r>
            <a:r>
              <a:rPr lang="en-US" sz="1200" b="0" i="0" dirty="0" err="1" smtClean="0">
                <a:solidFill>
                  <a:srgbClr val="0000FF"/>
                </a:solidFill>
              </a:rPr>
              <a:t>Consulta</a:t>
            </a:r>
            <a:r>
              <a:rPr lang="en-US" sz="1200" b="0" i="0" dirty="0" smtClean="0">
                <a:solidFill>
                  <a:srgbClr val="0000FF"/>
                </a:solidFill>
              </a:rPr>
              <a:t> </a:t>
            </a:r>
            <a:r>
              <a:rPr lang="en-US" sz="1200" b="0" i="0" dirty="0" err="1" smtClean="0">
                <a:solidFill>
                  <a:srgbClr val="0000FF"/>
                </a:solidFill>
              </a:rPr>
              <a:t>pelos</a:t>
            </a:r>
            <a:r>
              <a:rPr lang="en-US" sz="1200" b="0" i="0" dirty="0" smtClean="0">
                <a:solidFill>
                  <a:srgbClr val="0000FF"/>
                </a:solidFill>
              </a:rPr>
              <a:t> </a:t>
            </a:r>
            <a:r>
              <a:rPr lang="en-US" sz="1200" b="0" i="0" dirty="0" err="1" smtClean="0">
                <a:solidFill>
                  <a:srgbClr val="0000FF"/>
                </a:solidFill>
              </a:rPr>
              <a:t>Estados</a:t>
            </a:r>
            <a:endParaRPr lang="en-US" sz="1200" b="0" i="0" dirty="0">
              <a:solidFill>
                <a:srgbClr val="0000FF"/>
              </a:solidFill>
            </a:endParaRPr>
          </a:p>
        </p:txBody>
      </p:sp>
      <p:sp>
        <p:nvSpPr>
          <p:cNvPr id="4112" name="Text Box 23"/>
          <p:cNvSpPr txBox="1">
            <a:spLocks noChangeArrowheads="1"/>
          </p:cNvSpPr>
          <p:nvPr/>
        </p:nvSpPr>
        <p:spPr bwMode="auto">
          <a:xfrm>
            <a:off x="6142038" y="5021263"/>
            <a:ext cx="1571626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pt-BR" sz="1200" b="0" i="0" dirty="0" smtClean="0">
                <a:solidFill>
                  <a:srgbClr val="0000FF"/>
                </a:solidFill>
              </a:rPr>
              <a:t>Elaboração de Projetos estaduais: Ciclo do BID</a:t>
            </a:r>
            <a:endParaRPr lang="pt-BR" sz="1200" b="0" i="0" dirty="0">
              <a:solidFill>
                <a:srgbClr val="0000FF"/>
              </a:solidFill>
            </a:endParaRPr>
          </a:p>
        </p:txBody>
      </p:sp>
      <p:sp>
        <p:nvSpPr>
          <p:cNvPr id="4113" name="Text Box 24"/>
          <p:cNvSpPr txBox="1">
            <a:spLocks noChangeArrowheads="1"/>
          </p:cNvSpPr>
          <p:nvPr/>
        </p:nvSpPr>
        <p:spPr bwMode="auto">
          <a:xfrm>
            <a:off x="7064633" y="3198383"/>
            <a:ext cx="1361256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200" b="0" i="0" dirty="0">
                <a:solidFill>
                  <a:srgbClr val="FFFFFF"/>
                </a:solidFill>
              </a:rPr>
              <a:t> </a:t>
            </a:r>
            <a:r>
              <a:rPr lang="pt-BR" sz="1200" b="0" i="0" dirty="0" smtClean="0">
                <a:solidFill>
                  <a:schemeClr val="accent1"/>
                </a:solidFill>
              </a:rPr>
              <a:t>Aprovação do 1º Projeto e do PROFISCO II</a:t>
            </a:r>
            <a:endParaRPr lang="en-US" sz="1200" b="0" i="0" dirty="0">
              <a:solidFill>
                <a:schemeClr val="accent1"/>
              </a:solidFill>
            </a:endParaRPr>
          </a:p>
        </p:txBody>
      </p:sp>
      <p:sp>
        <p:nvSpPr>
          <p:cNvPr id="4114" name="Text Box 25"/>
          <p:cNvSpPr txBox="1">
            <a:spLocks noChangeArrowheads="1"/>
          </p:cNvSpPr>
          <p:nvPr/>
        </p:nvSpPr>
        <p:spPr bwMode="auto">
          <a:xfrm>
            <a:off x="8077200" y="5029200"/>
            <a:ext cx="10668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pt-BR" sz="1200" b="0" i="0" dirty="0" smtClean="0">
                <a:solidFill>
                  <a:schemeClr val="accent1"/>
                </a:solidFill>
              </a:rPr>
              <a:t>Contratação da Operação de Crédito</a:t>
            </a:r>
            <a:endParaRPr lang="en-US" sz="1200" b="0" i="0" dirty="0">
              <a:solidFill>
                <a:schemeClr val="accent1"/>
              </a:solidFill>
            </a:endParaRPr>
          </a:p>
        </p:txBody>
      </p:sp>
      <p:sp>
        <p:nvSpPr>
          <p:cNvPr id="659482" name="Oval 26"/>
          <p:cNvSpPr>
            <a:spLocks noChangeArrowheads="1"/>
          </p:cNvSpPr>
          <p:nvPr/>
        </p:nvSpPr>
        <p:spPr bwMode="auto">
          <a:xfrm>
            <a:off x="1098550" y="4173538"/>
            <a:ext cx="476250" cy="476250"/>
          </a:xfrm>
          <a:prstGeom prst="ellipse">
            <a:avLst/>
          </a:prstGeom>
          <a:solidFill>
            <a:srgbClr val="CC0000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59484" name="Oval 28"/>
          <p:cNvSpPr>
            <a:spLocks noChangeArrowheads="1"/>
          </p:cNvSpPr>
          <p:nvPr/>
        </p:nvSpPr>
        <p:spPr bwMode="auto">
          <a:xfrm>
            <a:off x="2743200" y="4191000"/>
            <a:ext cx="476250" cy="476250"/>
          </a:xfrm>
          <a:prstGeom prst="ellipse">
            <a:avLst/>
          </a:prstGeom>
          <a:solidFill>
            <a:srgbClr val="00FFCC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659489" name="Oval 33"/>
          <p:cNvSpPr>
            <a:spLocks noChangeArrowheads="1"/>
          </p:cNvSpPr>
          <p:nvPr/>
        </p:nvSpPr>
        <p:spPr bwMode="auto">
          <a:xfrm>
            <a:off x="7543800" y="4191000"/>
            <a:ext cx="476250" cy="47625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59490" name="Oval 34"/>
          <p:cNvSpPr>
            <a:spLocks noChangeArrowheads="1"/>
          </p:cNvSpPr>
          <p:nvPr/>
        </p:nvSpPr>
        <p:spPr bwMode="auto">
          <a:xfrm>
            <a:off x="8382000" y="4191000"/>
            <a:ext cx="476250" cy="47625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19" name="Text Box 35"/>
          <p:cNvSpPr txBox="1">
            <a:spLocks noChangeArrowheads="1"/>
          </p:cNvSpPr>
          <p:nvPr/>
        </p:nvSpPr>
        <p:spPr bwMode="auto">
          <a:xfrm>
            <a:off x="1155700" y="4173538"/>
            <a:ext cx="552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i="0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4120" name="Rectangle 52"/>
          <p:cNvSpPr>
            <a:spLocks noChangeArrowheads="1"/>
          </p:cNvSpPr>
          <p:nvPr/>
        </p:nvSpPr>
        <p:spPr bwMode="auto">
          <a:xfrm>
            <a:off x="1391740" y="166346"/>
            <a:ext cx="7751762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lnSpc>
                <a:spcPct val="90000"/>
              </a:lnSpc>
            </a:pPr>
            <a:r>
              <a:rPr lang="en-US" sz="2800" dirty="0" err="1" smtClean="0">
                <a:solidFill>
                  <a:srgbClr val="00FFCC"/>
                </a:solidFill>
              </a:rPr>
              <a:t>Preparação</a:t>
            </a:r>
            <a:r>
              <a:rPr lang="en-US" sz="2800" dirty="0" smtClean="0">
                <a:solidFill>
                  <a:srgbClr val="00FFCC"/>
                </a:solidFill>
              </a:rPr>
              <a:t> do novo </a:t>
            </a:r>
            <a:r>
              <a:rPr lang="en-US" sz="2800" dirty="0" err="1" smtClean="0">
                <a:solidFill>
                  <a:srgbClr val="00FFCC"/>
                </a:solidFill>
              </a:rPr>
              <a:t>Programa</a:t>
            </a:r>
            <a:r>
              <a:rPr lang="en-US" sz="2800" dirty="0" smtClean="0">
                <a:solidFill>
                  <a:srgbClr val="00FFCC"/>
                </a:solidFill>
              </a:rPr>
              <a:t> Fiscal</a:t>
            </a:r>
            <a:endParaRPr lang="en-US" sz="2800" b="0" dirty="0">
              <a:solidFill>
                <a:srgbClr val="FFFFFF"/>
              </a:solidFill>
            </a:endParaRPr>
          </a:p>
        </p:txBody>
      </p:sp>
      <p:grpSp>
        <p:nvGrpSpPr>
          <p:cNvPr id="4121" name="Group 57"/>
          <p:cNvGrpSpPr>
            <a:grpSpLocks/>
          </p:cNvGrpSpPr>
          <p:nvPr/>
        </p:nvGrpSpPr>
        <p:grpSpPr bwMode="auto">
          <a:xfrm>
            <a:off x="914400" y="4038600"/>
            <a:ext cx="7931150" cy="781050"/>
            <a:chOff x="562" y="2532"/>
            <a:chExt cx="4996" cy="492"/>
          </a:xfrm>
        </p:grpSpPr>
        <p:sp>
          <p:nvSpPr>
            <p:cNvPr id="659483" name="Oval 27"/>
            <p:cNvSpPr>
              <a:spLocks noChangeArrowheads="1"/>
            </p:cNvSpPr>
            <p:nvPr/>
          </p:nvSpPr>
          <p:spPr bwMode="auto">
            <a:xfrm>
              <a:off x="1186" y="2628"/>
              <a:ext cx="300" cy="300"/>
            </a:xfrm>
            <a:prstGeom prst="ellipse">
              <a:avLst/>
            </a:prstGeom>
            <a:solidFill>
              <a:srgbClr val="00FFCC"/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pt-BR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659485" name="Oval 29"/>
            <p:cNvSpPr>
              <a:spLocks noChangeArrowheads="1"/>
            </p:cNvSpPr>
            <p:nvPr/>
          </p:nvSpPr>
          <p:spPr bwMode="auto">
            <a:xfrm>
              <a:off x="2194" y="2628"/>
              <a:ext cx="300" cy="300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59486" name="Oval 30"/>
            <p:cNvSpPr>
              <a:spLocks noChangeArrowheads="1"/>
            </p:cNvSpPr>
            <p:nvPr/>
          </p:nvSpPr>
          <p:spPr bwMode="auto">
            <a:xfrm>
              <a:off x="2722" y="2628"/>
              <a:ext cx="300" cy="300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59487" name="Oval 31"/>
            <p:cNvSpPr>
              <a:spLocks noChangeArrowheads="1"/>
            </p:cNvSpPr>
            <p:nvPr/>
          </p:nvSpPr>
          <p:spPr bwMode="auto">
            <a:xfrm>
              <a:off x="3174" y="2628"/>
              <a:ext cx="300" cy="30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59488" name="Oval 32"/>
            <p:cNvSpPr>
              <a:spLocks noChangeArrowheads="1"/>
            </p:cNvSpPr>
            <p:nvPr/>
          </p:nvSpPr>
          <p:spPr bwMode="auto">
            <a:xfrm>
              <a:off x="3722" y="2639"/>
              <a:ext cx="300" cy="30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127" name="Text Box 36"/>
            <p:cNvSpPr txBox="1">
              <a:spLocks noChangeArrowheads="1"/>
            </p:cNvSpPr>
            <p:nvPr/>
          </p:nvSpPr>
          <p:spPr bwMode="auto">
            <a:xfrm>
              <a:off x="1152" y="2640"/>
              <a:ext cx="34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i="0" dirty="0"/>
                <a:t>2</a:t>
              </a:r>
            </a:p>
          </p:txBody>
        </p:sp>
        <p:sp>
          <p:nvSpPr>
            <p:cNvPr id="4128" name="Text Box 37"/>
            <p:cNvSpPr txBox="1">
              <a:spLocks noChangeArrowheads="1"/>
            </p:cNvSpPr>
            <p:nvPr/>
          </p:nvSpPr>
          <p:spPr bwMode="auto">
            <a:xfrm>
              <a:off x="1688" y="2639"/>
              <a:ext cx="34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i="0"/>
                <a:t>3</a:t>
              </a:r>
            </a:p>
          </p:txBody>
        </p:sp>
        <p:sp>
          <p:nvSpPr>
            <p:cNvPr id="4129" name="Text Box 38"/>
            <p:cNvSpPr txBox="1">
              <a:spLocks noChangeArrowheads="1"/>
            </p:cNvSpPr>
            <p:nvPr/>
          </p:nvSpPr>
          <p:spPr bwMode="auto">
            <a:xfrm>
              <a:off x="2161" y="2639"/>
              <a:ext cx="34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i="0"/>
                <a:t>4</a:t>
              </a:r>
            </a:p>
          </p:txBody>
        </p:sp>
        <p:sp>
          <p:nvSpPr>
            <p:cNvPr id="4130" name="Text Box 39"/>
            <p:cNvSpPr txBox="1">
              <a:spLocks noChangeArrowheads="1"/>
            </p:cNvSpPr>
            <p:nvPr/>
          </p:nvSpPr>
          <p:spPr bwMode="auto">
            <a:xfrm>
              <a:off x="2694" y="2628"/>
              <a:ext cx="34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i="0"/>
                <a:t>5</a:t>
              </a:r>
            </a:p>
          </p:txBody>
        </p:sp>
        <p:sp>
          <p:nvSpPr>
            <p:cNvPr id="4131" name="Text Box 40"/>
            <p:cNvSpPr txBox="1">
              <a:spLocks noChangeArrowheads="1"/>
            </p:cNvSpPr>
            <p:nvPr/>
          </p:nvSpPr>
          <p:spPr bwMode="auto">
            <a:xfrm>
              <a:off x="3146" y="2628"/>
              <a:ext cx="34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i="0">
                  <a:solidFill>
                    <a:srgbClr val="FFFFFF"/>
                  </a:solidFill>
                </a:rPr>
                <a:t>6</a:t>
              </a:r>
            </a:p>
          </p:txBody>
        </p:sp>
        <p:sp>
          <p:nvSpPr>
            <p:cNvPr id="4132" name="Text Box 41"/>
            <p:cNvSpPr txBox="1">
              <a:spLocks noChangeArrowheads="1"/>
            </p:cNvSpPr>
            <p:nvPr/>
          </p:nvSpPr>
          <p:spPr bwMode="auto">
            <a:xfrm>
              <a:off x="3722" y="2639"/>
              <a:ext cx="34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i="0">
                  <a:solidFill>
                    <a:srgbClr val="FFFFFF"/>
                  </a:solidFill>
                </a:rPr>
                <a:t>7</a:t>
              </a:r>
            </a:p>
          </p:txBody>
        </p:sp>
        <p:sp>
          <p:nvSpPr>
            <p:cNvPr id="4133" name="Text Box 42"/>
            <p:cNvSpPr txBox="1">
              <a:spLocks noChangeArrowheads="1"/>
            </p:cNvSpPr>
            <p:nvPr/>
          </p:nvSpPr>
          <p:spPr bwMode="auto">
            <a:xfrm>
              <a:off x="4710" y="2639"/>
              <a:ext cx="34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i="0"/>
                <a:t>9</a:t>
              </a:r>
            </a:p>
          </p:txBody>
        </p:sp>
        <p:sp>
          <p:nvSpPr>
            <p:cNvPr id="4134" name="Text Box 43"/>
            <p:cNvSpPr txBox="1">
              <a:spLocks noChangeArrowheads="1"/>
            </p:cNvSpPr>
            <p:nvPr/>
          </p:nvSpPr>
          <p:spPr bwMode="auto">
            <a:xfrm>
              <a:off x="5210" y="2640"/>
              <a:ext cx="34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i="0"/>
                <a:t>10</a:t>
              </a:r>
            </a:p>
          </p:txBody>
        </p:sp>
        <p:grpSp>
          <p:nvGrpSpPr>
            <p:cNvPr id="4135" name="Group 55"/>
            <p:cNvGrpSpPr>
              <a:grpSpLocks/>
            </p:cNvGrpSpPr>
            <p:nvPr/>
          </p:nvGrpSpPr>
          <p:grpSpPr bwMode="auto">
            <a:xfrm>
              <a:off x="562" y="2532"/>
              <a:ext cx="492" cy="492"/>
              <a:chOff x="624" y="2544"/>
              <a:chExt cx="492" cy="492"/>
            </a:xfrm>
          </p:grpSpPr>
          <p:grpSp>
            <p:nvGrpSpPr>
              <p:cNvPr id="4137" name="Group 48"/>
              <p:cNvGrpSpPr>
                <a:grpSpLocks/>
              </p:cNvGrpSpPr>
              <p:nvPr/>
            </p:nvGrpSpPr>
            <p:grpSpPr bwMode="auto">
              <a:xfrm>
                <a:off x="624" y="2544"/>
                <a:ext cx="492" cy="492"/>
                <a:chOff x="1482" y="3420"/>
                <a:chExt cx="492" cy="492"/>
              </a:xfrm>
            </p:grpSpPr>
            <p:sp>
              <p:nvSpPr>
                <p:cNvPr id="659505" name="Oval 49"/>
                <p:cNvSpPr>
                  <a:spLocks noChangeArrowheads="1"/>
                </p:cNvSpPr>
                <p:nvPr/>
              </p:nvSpPr>
              <p:spPr bwMode="auto">
                <a:xfrm>
                  <a:off x="1482" y="3420"/>
                  <a:ext cx="492" cy="492"/>
                </a:xfrm>
                <a:prstGeom prst="ellipse">
                  <a:avLst/>
                </a:prstGeom>
                <a:solidFill>
                  <a:srgbClr val="00FFCC"/>
                </a:solidFill>
                <a:ln>
                  <a:noFill/>
                </a:ln>
                <a:effectLst/>
                <a:ex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659506" name="Oval 50"/>
                <p:cNvSpPr>
                  <a:spLocks noChangeArrowheads="1"/>
                </p:cNvSpPr>
                <p:nvPr/>
              </p:nvSpPr>
              <p:spPr bwMode="auto">
                <a:xfrm>
                  <a:off x="1524" y="3462"/>
                  <a:ext cx="408" cy="408"/>
                </a:xfrm>
                <a:prstGeom prst="ellipse">
                  <a:avLst/>
                </a:prstGeom>
                <a:solidFill>
                  <a:srgbClr val="00FFCC"/>
                </a:solidFill>
                <a:ln>
                  <a:noFill/>
                </a:ln>
                <a:effectLst/>
                <a:ex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</p:grpSp>
          <p:sp>
            <p:nvSpPr>
              <p:cNvPr id="4138" name="Text Box 51"/>
              <p:cNvSpPr txBox="1">
                <a:spLocks noChangeArrowheads="1"/>
              </p:cNvSpPr>
              <p:nvPr/>
            </p:nvSpPr>
            <p:spPr bwMode="auto">
              <a:xfrm>
                <a:off x="624" y="2544"/>
                <a:ext cx="492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600" i="0" dirty="0"/>
                  <a:t>1</a:t>
                </a:r>
              </a:p>
            </p:txBody>
          </p:sp>
        </p:grpSp>
        <p:sp>
          <p:nvSpPr>
            <p:cNvPr id="4136" name="Oval 54"/>
            <p:cNvSpPr>
              <a:spLocks noChangeArrowheads="1"/>
            </p:cNvSpPr>
            <p:nvPr/>
          </p:nvSpPr>
          <p:spPr bwMode="auto">
            <a:xfrm>
              <a:off x="4250" y="2631"/>
              <a:ext cx="300" cy="300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US" i="0">
                  <a:solidFill>
                    <a:srgbClr val="FFFFFF"/>
                  </a:solidFill>
                </a:rPr>
                <a:t>8</a:t>
              </a:r>
              <a:endParaRPr lang="pt-BR" i="0">
                <a:solidFill>
                  <a:srgbClr val="FFFFFF"/>
                </a:solidFill>
              </a:endParaRPr>
            </a:p>
          </p:txBody>
        </p:sp>
      </p:grpSp>
      <p:pic>
        <p:nvPicPr>
          <p:cNvPr id="50" name="Picture 8" descr="C:\Users\Luciana\Desktop\bid_portugue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8041" y="6209928"/>
            <a:ext cx="1185959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3"/>
          <p:cNvSpPr txBox="1">
            <a:spLocks noChangeArrowheads="1"/>
          </p:cNvSpPr>
          <p:nvPr/>
        </p:nvSpPr>
        <p:spPr bwMode="auto">
          <a:xfrm>
            <a:off x="0" y="1124744"/>
            <a:ext cx="9144000" cy="606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 i="0" dirty="0" smtClean="0">
                <a:solidFill>
                  <a:srgbClr val="FFFFFF"/>
                </a:solidFill>
                <a:cs typeface="Times New Roman" charset="0"/>
              </a:rPr>
              <a:t>Processo de Avaliação da Linha de Crédito CCLIP PROFISCO (BR-X1005)</a:t>
            </a:r>
            <a:endParaRPr lang="pt-BR" i="0" dirty="0">
              <a:solidFill>
                <a:srgbClr val="00FFCC"/>
              </a:solidFill>
              <a:cs typeface="Times New Roman" charset="0"/>
            </a:endParaRPr>
          </a:p>
          <a:p>
            <a:pPr algn="l">
              <a:buFont typeface="Wingdings" pitchFamily="2" charset="2"/>
              <a:buChar char="Ø"/>
            </a:pPr>
            <a:r>
              <a:rPr lang="pt-BR" sz="2000" i="0" dirty="0" smtClean="0">
                <a:solidFill>
                  <a:srgbClr val="00FFCC"/>
                </a:solidFill>
                <a:cs typeface="Times New Roman" charset="0"/>
              </a:rPr>
              <a:t>Relatório de Avaliação Intermediária I - 2013</a:t>
            </a:r>
            <a:endParaRPr lang="pt-BR" sz="2000" i="0" dirty="0">
              <a:solidFill>
                <a:srgbClr val="FFFF00"/>
              </a:solidFill>
              <a:cs typeface="Times New Roman" charset="0"/>
            </a:endParaRPr>
          </a:p>
          <a:p>
            <a:pPr lvl="1" algn="l">
              <a:buFont typeface="Wingdings" pitchFamily="2" charset="2"/>
              <a:buChar char="q"/>
            </a:pPr>
            <a:r>
              <a:rPr lang="pt-BR" sz="2000" i="0" dirty="0" smtClean="0">
                <a:solidFill>
                  <a:srgbClr val="FFFF00"/>
                </a:solidFill>
                <a:cs typeface="Times New Roman" charset="0"/>
              </a:rPr>
              <a:t>Identificação de demandas de operações em valor superior à Linha de Crédito</a:t>
            </a:r>
          </a:p>
          <a:p>
            <a:pPr lvl="1" algn="l">
              <a:buFont typeface="Wingdings" pitchFamily="2" charset="2"/>
              <a:buChar char="q"/>
            </a:pPr>
            <a:r>
              <a:rPr lang="pt-BR" sz="2000" i="0" dirty="0" smtClean="0">
                <a:solidFill>
                  <a:schemeClr val="accent3">
                    <a:lumMod val="20000"/>
                    <a:lumOff val="80000"/>
                  </a:schemeClr>
                </a:solidFill>
                <a:cs typeface="Times New Roman" charset="0"/>
              </a:rPr>
              <a:t>Pesquisa de produtos emblemáticos</a:t>
            </a:r>
          </a:p>
          <a:p>
            <a:pPr lvl="1" algn="l">
              <a:buFont typeface="Wingdings" pitchFamily="2" charset="2"/>
              <a:buChar char="q"/>
            </a:pPr>
            <a:r>
              <a:rPr lang="pt-BR" sz="2000" i="0" dirty="0">
                <a:solidFill>
                  <a:srgbClr val="FFFF00"/>
                </a:solidFill>
                <a:cs typeface="Times New Roman" charset="0"/>
              </a:rPr>
              <a:t>Elevação do valor da Linha de Crédito de USD500 milhões para USD700 milhões</a:t>
            </a:r>
          </a:p>
          <a:p>
            <a:pPr algn="l">
              <a:buFont typeface="Wingdings" pitchFamily="2" charset="2"/>
              <a:buChar char="Ø"/>
            </a:pPr>
            <a:r>
              <a:rPr lang="pt-BR" sz="2000" i="0" dirty="0" smtClean="0">
                <a:solidFill>
                  <a:srgbClr val="00FFCC"/>
                </a:solidFill>
                <a:cs typeface="Times New Roman" charset="0"/>
              </a:rPr>
              <a:t>Relatório </a:t>
            </a:r>
            <a:r>
              <a:rPr lang="pt-BR" sz="2000" i="0" dirty="0">
                <a:solidFill>
                  <a:srgbClr val="00FFCC"/>
                </a:solidFill>
                <a:cs typeface="Times New Roman" charset="0"/>
              </a:rPr>
              <a:t>de Avaliação Intermediária </a:t>
            </a:r>
            <a:r>
              <a:rPr lang="pt-BR" sz="2000" i="0" dirty="0" smtClean="0">
                <a:solidFill>
                  <a:srgbClr val="00FFCC"/>
                </a:solidFill>
                <a:cs typeface="Times New Roman" charset="0"/>
              </a:rPr>
              <a:t>II - 2014</a:t>
            </a:r>
            <a:endParaRPr lang="pt-BR" sz="2000" i="0" dirty="0">
              <a:solidFill>
                <a:srgbClr val="FFFF00"/>
              </a:solidFill>
            </a:endParaRPr>
          </a:p>
          <a:p>
            <a:pPr lvl="1" algn="l">
              <a:buFont typeface="Wingdings" pitchFamily="2" charset="2"/>
              <a:buChar char="q"/>
            </a:pPr>
            <a:r>
              <a:rPr lang="pt-BR" sz="2000" i="0" dirty="0" smtClean="0">
                <a:solidFill>
                  <a:schemeClr val="accent3">
                    <a:lumMod val="20000"/>
                    <a:lumOff val="80000"/>
                  </a:schemeClr>
                </a:solidFill>
                <a:cs typeface="Times New Roman" charset="0"/>
              </a:rPr>
              <a:t>Histórico e principais mecanismos do Programa</a:t>
            </a:r>
          </a:p>
          <a:p>
            <a:pPr lvl="1" algn="l">
              <a:buFont typeface="Wingdings" pitchFamily="2" charset="2"/>
              <a:buChar char="q"/>
            </a:pPr>
            <a:r>
              <a:rPr lang="pt-BR" sz="2000" i="0" dirty="0" smtClean="0">
                <a:solidFill>
                  <a:srgbClr val="FFFF00"/>
                </a:solidFill>
                <a:cs typeface="Times New Roman" charset="0"/>
              </a:rPr>
              <a:t>Metodologia de avaliação da Linha de Crédito</a:t>
            </a:r>
            <a:endParaRPr lang="pt-BR" sz="2000" i="0" dirty="0">
              <a:solidFill>
                <a:srgbClr val="FFFF00"/>
              </a:solidFill>
            </a:endParaRPr>
          </a:p>
          <a:p>
            <a:pPr lvl="1" algn="l">
              <a:buFont typeface="Wingdings" pitchFamily="2" charset="2"/>
              <a:buChar char="q"/>
            </a:pPr>
            <a:r>
              <a:rPr lang="pt-BR" sz="2000" i="0" dirty="0" smtClean="0">
                <a:solidFill>
                  <a:srgbClr val="FFFFFF"/>
                </a:solidFill>
              </a:rPr>
              <a:t>Atualização da pesquisa </a:t>
            </a:r>
            <a:r>
              <a:rPr lang="pt-BR" sz="2000" i="0" dirty="0">
                <a:solidFill>
                  <a:srgbClr val="FFFFFF"/>
                </a:solidFill>
              </a:rPr>
              <a:t>p</a:t>
            </a:r>
            <a:r>
              <a:rPr lang="pt-BR" sz="2000" i="0" dirty="0" smtClean="0">
                <a:solidFill>
                  <a:srgbClr val="FFFFFF"/>
                </a:solidFill>
              </a:rPr>
              <a:t>rodutos emblemáticos</a:t>
            </a:r>
            <a:endParaRPr lang="pt-BR" sz="2000" i="0" dirty="0">
              <a:solidFill>
                <a:srgbClr val="FFFFFF"/>
              </a:solidFill>
            </a:endParaRPr>
          </a:p>
          <a:p>
            <a:pPr lvl="1" algn="l">
              <a:buFont typeface="Wingdings" pitchFamily="2" charset="2"/>
              <a:buChar char="q"/>
            </a:pPr>
            <a:r>
              <a:rPr lang="pt-BR" sz="2000" i="0" dirty="0" smtClean="0">
                <a:solidFill>
                  <a:srgbClr val="FFFF00"/>
                </a:solidFill>
              </a:rPr>
              <a:t>Apuração e análise de indicadores de resultado e impacto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pt-BR" sz="2000" i="0" dirty="0">
                <a:solidFill>
                  <a:srgbClr val="00FFCC"/>
                </a:solidFill>
                <a:cs typeface="Times New Roman" charset="0"/>
              </a:rPr>
              <a:t>Relatório de Avaliação Intermediária </a:t>
            </a:r>
            <a:r>
              <a:rPr lang="pt-BR" sz="2000" i="0" dirty="0" smtClean="0">
                <a:solidFill>
                  <a:srgbClr val="00FFCC"/>
                </a:solidFill>
                <a:cs typeface="Times New Roman" charset="0"/>
              </a:rPr>
              <a:t>III – 2015 </a:t>
            </a:r>
            <a:r>
              <a:rPr lang="pt-BR" sz="2000" i="0" dirty="0" smtClean="0">
                <a:solidFill>
                  <a:srgbClr val="FF0000"/>
                </a:solidFill>
                <a:cs typeface="Times New Roman" charset="0"/>
              </a:rPr>
              <a:t>(em andamento)</a:t>
            </a:r>
          </a:p>
          <a:p>
            <a:pPr marL="800100" lvl="1" indent="-342900" algn="l">
              <a:buFont typeface="Wingdings" panose="05000000000000000000" pitchFamily="2" charset="2"/>
              <a:buChar char="q"/>
            </a:pPr>
            <a:r>
              <a:rPr lang="pt-BR" sz="2000" i="0" dirty="0" smtClean="0">
                <a:solidFill>
                  <a:schemeClr val="accent3">
                    <a:lumMod val="20000"/>
                    <a:lumOff val="80000"/>
                  </a:schemeClr>
                </a:solidFill>
                <a:cs typeface="Times New Roman" charset="0"/>
              </a:rPr>
              <a:t>Atualização da pesquisa de produtos emblemáticos</a:t>
            </a:r>
          </a:p>
          <a:p>
            <a:pPr marL="800100" lvl="1" indent="-342900" algn="l">
              <a:buFont typeface="Wingdings" panose="05000000000000000000" pitchFamily="2" charset="2"/>
              <a:buChar char="q"/>
            </a:pPr>
            <a:r>
              <a:rPr lang="pt-BR" sz="2000" i="0" dirty="0" smtClean="0">
                <a:solidFill>
                  <a:srgbClr val="FFFF00"/>
                </a:solidFill>
                <a:cs typeface="Times New Roman" charset="0"/>
              </a:rPr>
              <a:t>Mapeamento de produtos inovadores</a:t>
            </a:r>
          </a:p>
          <a:p>
            <a:pPr marL="800100" lvl="1" indent="-342900" algn="l">
              <a:buFont typeface="Wingdings" panose="05000000000000000000" pitchFamily="2" charset="2"/>
              <a:buChar char="q"/>
            </a:pPr>
            <a:r>
              <a:rPr lang="pt-BR" sz="2000" i="0" dirty="0" smtClean="0">
                <a:solidFill>
                  <a:schemeClr val="accent3">
                    <a:lumMod val="20000"/>
                    <a:lumOff val="80000"/>
                  </a:schemeClr>
                </a:solidFill>
                <a:cs typeface="Times New Roman" charset="0"/>
              </a:rPr>
              <a:t>Atualização dos principais indicadores de resultados (tributário e financeiro)</a:t>
            </a:r>
            <a:endParaRPr lang="pt-BR" sz="2000" i="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  <a:p>
            <a:pPr lvl="1" algn="l">
              <a:buFont typeface="Wingdings" pitchFamily="2" charset="2"/>
              <a:buChar char="q"/>
            </a:pPr>
            <a:endParaRPr lang="pt-BR" sz="2000" i="0" dirty="0">
              <a:solidFill>
                <a:srgbClr val="FFFF00"/>
              </a:solidFill>
            </a:endParaRPr>
          </a:p>
        </p:txBody>
      </p:sp>
      <p:sp>
        <p:nvSpPr>
          <p:cNvPr id="5123" name="Rectangle 4"/>
          <p:cNvSpPr>
            <a:spLocks noChangeArrowheads="1"/>
          </p:cNvSpPr>
          <p:nvPr/>
        </p:nvSpPr>
        <p:spPr bwMode="auto">
          <a:xfrm>
            <a:off x="1392238" y="34925"/>
            <a:ext cx="7751762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lnSpc>
                <a:spcPct val="90000"/>
              </a:lnSpc>
            </a:pPr>
            <a:r>
              <a:rPr lang="en-US" sz="2800" dirty="0" err="1">
                <a:solidFill>
                  <a:srgbClr val="00FFCC"/>
                </a:solidFill>
              </a:rPr>
              <a:t>Preparação</a:t>
            </a:r>
            <a:r>
              <a:rPr lang="en-US" sz="2800" dirty="0">
                <a:solidFill>
                  <a:srgbClr val="00FFCC"/>
                </a:solidFill>
              </a:rPr>
              <a:t> </a:t>
            </a:r>
            <a:r>
              <a:rPr lang="en-US" sz="2800" dirty="0" smtClean="0">
                <a:solidFill>
                  <a:srgbClr val="00FFCC"/>
                </a:solidFill>
              </a:rPr>
              <a:t>do novo </a:t>
            </a:r>
            <a:r>
              <a:rPr lang="en-US" sz="2800" dirty="0" err="1" smtClean="0">
                <a:solidFill>
                  <a:srgbClr val="00FFCC"/>
                </a:solidFill>
              </a:rPr>
              <a:t>Programa</a:t>
            </a:r>
            <a:r>
              <a:rPr lang="en-US" sz="2800" dirty="0" smtClean="0">
                <a:solidFill>
                  <a:srgbClr val="00FFCC"/>
                </a:solidFill>
              </a:rPr>
              <a:t> Fiscal</a:t>
            </a:r>
            <a:endParaRPr lang="en-US" sz="2800" b="0" dirty="0">
              <a:solidFill>
                <a:srgbClr val="FFFFFF"/>
              </a:solidFill>
            </a:endParaRPr>
          </a:p>
        </p:txBody>
      </p:sp>
      <p:pic>
        <p:nvPicPr>
          <p:cNvPr id="4" name="Picture 8" descr="C:\Users\Luciana\Desktop\bid_portugue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4" y="6445111"/>
            <a:ext cx="755576" cy="41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1747" name="Line 3"/>
          <p:cNvSpPr>
            <a:spLocks noChangeShapeType="1"/>
          </p:cNvSpPr>
          <p:nvPr/>
        </p:nvSpPr>
        <p:spPr bwMode="auto">
          <a:xfrm flipV="1">
            <a:off x="2971800" y="3930650"/>
            <a:ext cx="0" cy="38893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71748" name="Line 4"/>
          <p:cNvSpPr>
            <a:spLocks noChangeShapeType="1"/>
          </p:cNvSpPr>
          <p:nvPr/>
        </p:nvSpPr>
        <p:spPr bwMode="auto">
          <a:xfrm flipV="1">
            <a:off x="4572000" y="3970338"/>
            <a:ext cx="0" cy="388937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71749" name="Line 5"/>
          <p:cNvSpPr>
            <a:spLocks noChangeShapeType="1"/>
          </p:cNvSpPr>
          <p:nvPr/>
        </p:nvSpPr>
        <p:spPr bwMode="auto">
          <a:xfrm flipV="1">
            <a:off x="6172200" y="3933825"/>
            <a:ext cx="0" cy="38893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71750" name="Line 6"/>
          <p:cNvSpPr>
            <a:spLocks noChangeShapeType="1"/>
          </p:cNvSpPr>
          <p:nvPr/>
        </p:nvSpPr>
        <p:spPr bwMode="auto">
          <a:xfrm flipV="1">
            <a:off x="7772400" y="3897313"/>
            <a:ext cx="0" cy="388937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71751" name="Line 7"/>
          <p:cNvSpPr>
            <a:spLocks noChangeShapeType="1"/>
          </p:cNvSpPr>
          <p:nvPr/>
        </p:nvSpPr>
        <p:spPr bwMode="auto">
          <a:xfrm flipV="1">
            <a:off x="2133600" y="4724400"/>
            <a:ext cx="0" cy="609600"/>
          </a:xfrm>
          <a:prstGeom prst="line">
            <a:avLst/>
          </a:prstGeom>
          <a:noFill/>
          <a:ln w="57150">
            <a:solidFill>
              <a:srgbClr val="FFFFFF"/>
            </a:solidFill>
            <a:round/>
            <a:headEnd type="triangle" w="med" len="med"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71753" name="Line 9"/>
          <p:cNvSpPr>
            <a:spLocks noChangeShapeType="1"/>
          </p:cNvSpPr>
          <p:nvPr/>
        </p:nvSpPr>
        <p:spPr bwMode="auto">
          <a:xfrm flipV="1">
            <a:off x="1295400" y="3810000"/>
            <a:ext cx="0" cy="38893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71754" name="Line 10"/>
          <p:cNvSpPr>
            <a:spLocks noChangeShapeType="1"/>
          </p:cNvSpPr>
          <p:nvPr/>
        </p:nvSpPr>
        <p:spPr bwMode="auto">
          <a:xfrm flipV="1">
            <a:off x="3754438" y="4613275"/>
            <a:ext cx="0" cy="38893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71755" name="Line 11"/>
          <p:cNvSpPr>
            <a:spLocks noChangeShapeType="1"/>
          </p:cNvSpPr>
          <p:nvPr/>
        </p:nvSpPr>
        <p:spPr bwMode="auto">
          <a:xfrm flipV="1">
            <a:off x="5334000" y="4613275"/>
            <a:ext cx="0" cy="38893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71756" name="Line 12"/>
          <p:cNvSpPr>
            <a:spLocks noChangeShapeType="1"/>
          </p:cNvSpPr>
          <p:nvPr/>
        </p:nvSpPr>
        <p:spPr bwMode="auto">
          <a:xfrm flipV="1">
            <a:off x="7010400" y="4572000"/>
            <a:ext cx="0" cy="38893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71757" name="Line 13"/>
          <p:cNvSpPr>
            <a:spLocks noChangeShapeType="1"/>
          </p:cNvSpPr>
          <p:nvPr/>
        </p:nvSpPr>
        <p:spPr bwMode="auto">
          <a:xfrm flipV="1">
            <a:off x="8610600" y="4606925"/>
            <a:ext cx="0" cy="38893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71758" name="Rectangle 14"/>
          <p:cNvSpPr>
            <a:spLocks noChangeArrowheads="1"/>
          </p:cNvSpPr>
          <p:nvPr/>
        </p:nvSpPr>
        <p:spPr bwMode="auto">
          <a:xfrm>
            <a:off x="1114425" y="4413250"/>
            <a:ext cx="7372350" cy="1143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157" name="Text Box 15"/>
          <p:cNvSpPr txBox="1">
            <a:spLocks noChangeArrowheads="1"/>
          </p:cNvSpPr>
          <p:nvPr/>
        </p:nvSpPr>
        <p:spPr bwMode="auto">
          <a:xfrm>
            <a:off x="604837" y="3206329"/>
            <a:ext cx="1295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200" i="0" dirty="0" err="1" smtClean="0">
                <a:solidFill>
                  <a:srgbClr val="00FFCC"/>
                </a:solidFill>
              </a:rPr>
              <a:t>Processo</a:t>
            </a:r>
            <a:r>
              <a:rPr lang="en-US" sz="1200" i="0" dirty="0" smtClean="0">
                <a:solidFill>
                  <a:srgbClr val="00FFCC"/>
                </a:solidFill>
              </a:rPr>
              <a:t> de </a:t>
            </a:r>
            <a:r>
              <a:rPr lang="en-US" sz="1200" i="0" dirty="0" err="1" smtClean="0">
                <a:solidFill>
                  <a:srgbClr val="00FFCC"/>
                </a:solidFill>
              </a:rPr>
              <a:t>Avaliação</a:t>
            </a:r>
            <a:r>
              <a:rPr lang="en-US" sz="1200" i="0" dirty="0" smtClean="0">
                <a:solidFill>
                  <a:srgbClr val="00FFCC"/>
                </a:solidFill>
              </a:rPr>
              <a:t> do PROFISCO</a:t>
            </a:r>
            <a:endParaRPr lang="en-US" sz="1200" i="0" dirty="0">
              <a:solidFill>
                <a:srgbClr val="00FFCC"/>
              </a:solidFill>
            </a:endParaRPr>
          </a:p>
        </p:txBody>
      </p:sp>
      <p:sp>
        <p:nvSpPr>
          <p:cNvPr id="6158" name="Text Box 16"/>
          <p:cNvSpPr txBox="1">
            <a:spLocks noChangeArrowheads="1"/>
          </p:cNvSpPr>
          <p:nvPr/>
        </p:nvSpPr>
        <p:spPr bwMode="auto">
          <a:xfrm>
            <a:off x="914400" y="5379196"/>
            <a:ext cx="2611437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pt-BR" i="0" dirty="0" smtClean="0">
                <a:solidFill>
                  <a:srgbClr val="00FFCC"/>
                </a:solidFill>
              </a:rPr>
              <a:t>Diretrizes e Recomendações Técnicas</a:t>
            </a:r>
            <a:endParaRPr lang="en-US" i="0" dirty="0">
              <a:solidFill>
                <a:srgbClr val="00FFCC"/>
              </a:solidFill>
            </a:endParaRPr>
          </a:p>
        </p:txBody>
      </p:sp>
      <p:sp>
        <p:nvSpPr>
          <p:cNvPr id="6159" name="Text Box 18"/>
          <p:cNvSpPr txBox="1">
            <a:spLocks noChangeArrowheads="1"/>
          </p:cNvSpPr>
          <p:nvPr/>
        </p:nvSpPr>
        <p:spPr bwMode="auto">
          <a:xfrm>
            <a:off x="2971800" y="5022850"/>
            <a:ext cx="1528192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pt-BR" sz="1200" b="0" i="0" dirty="0" smtClean="0">
                <a:solidFill>
                  <a:srgbClr val="FFFF00"/>
                </a:solidFill>
              </a:rPr>
              <a:t>Desenho da Pesquisa de Indicadores Fiscais</a:t>
            </a:r>
            <a:endParaRPr lang="pt-BR" sz="1200" b="0" i="0" dirty="0">
              <a:solidFill>
                <a:srgbClr val="FFFF00"/>
              </a:solidFill>
            </a:endParaRPr>
          </a:p>
        </p:txBody>
      </p:sp>
      <p:sp>
        <p:nvSpPr>
          <p:cNvPr id="6160" name="Text Box 20"/>
          <p:cNvSpPr txBox="1">
            <a:spLocks noChangeArrowheads="1"/>
          </p:cNvSpPr>
          <p:nvPr/>
        </p:nvSpPr>
        <p:spPr bwMode="auto">
          <a:xfrm>
            <a:off x="4644008" y="5040313"/>
            <a:ext cx="1275780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pt-BR" sz="1200" b="0" i="0" dirty="0" smtClean="0">
                <a:solidFill>
                  <a:srgbClr val="0000FF"/>
                </a:solidFill>
              </a:rPr>
              <a:t>Aprovação do Marco de Referência do PROFISCO II</a:t>
            </a:r>
            <a:endParaRPr lang="en-US" sz="1200" b="0" i="0" dirty="0">
              <a:solidFill>
                <a:srgbClr val="0000FF"/>
              </a:solidFill>
            </a:endParaRPr>
          </a:p>
          <a:p>
            <a:r>
              <a:rPr lang="en-US" sz="1200" b="0" i="0" dirty="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6161" name="Text Box 21"/>
          <p:cNvSpPr txBox="1">
            <a:spLocks noChangeArrowheads="1"/>
          </p:cNvSpPr>
          <p:nvPr/>
        </p:nvSpPr>
        <p:spPr bwMode="auto">
          <a:xfrm>
            <a:off x="5539581" y="3327593"/>
            <a:ext cx="1258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200" b="0" i="0" dirty="0" err="1" smtClean="0">
                <a:solidFill>
                  <a:srgbClr val="0000FF"/>
                </a:solidFill>
              </a:rPr>
              <a:t>Aprovação</a:t>
            </a:r>
            <a:r>
              <a:rPr lang="en-US" sz="1200" b="0" i="0" dirty="0" smtClean="0">
                <a:solidFill>
                  <a:srgbClr val="0000FF"/>
                </a:solidFill>
              </a:rPr>
              <a:t> de Carta </a:t>
            </a:r>
            <a:r>
              <a:rPr lang="en-US" sz="1200" b="0" i="0" dirty="0" err="1" smtClean="0">
                <a:solidFill>
                  <a:srgbClr val="0000FF"/>
                </a:solidFill>
              </a:rPr>
              <a:t>Consulta</a:t>
            </a:r>
            <a:r>
              <a:rPr lang="en-US" sz="1200" b="0" i="0" dirty="0" smtClean="0">
                <a:solidFill>
                  <a:srgbClr val="0000FF"/>
                </a:solidFill>
              </a:rPr>
              <a:t> </a:t>
            </a:r>
            <a:r>
              <a:rPr lang="en-US" sz="1200" b="0" i="0" dirty="0" err="1" smtClean="0">
                <a:solidFill>
                  <a:srgbClr val="0000FF"/>
                </a:solidFill>
              </a:rPr>
              <a:t>pelos</a:t>
            </a:r>
            <a:r>
              <a:rPr lang="en-US" sz="1200" b="0" i="0" dirty="0" smtClean="0">
                <a:solidFill>
                  <a:srgbClr val="0000FF"/>
                </a:solidFill>
              </a:rPr>
              <a:t> </a:t>
            </a:r>
            <a:r>
              <a:rPr lang="en-US" sz="1200" b="0" i="0" dirty="0" err="1" smtClean="0">
                <a:solidFill>
                  <a:srgbClr val="0000FF"/>
                </a:solidFill>
              </a:rPr>
              <a:t>Estados</a:t>
            </a:r>
            <a:endParaRPr lang="en-US" sz="1200" b="0" i="0" dirty="0">
              <a:solidFill>
                <a:srgbClr val="0000FF"/>
              </a:solidFill>
            </a:endParaRPr>
          </a:p>
        </p:txBody>
      </p:sp>
      <p:sp>
        <p:nvSpPr>
          <p:cNvPr id="6162" name="Text Box 22"/>
          <p:cNvSpPr txBox="1">
            <a:spLocks noChangeArrowheads="1"/>
          </p:cNvSpPr>
          <p:nvPr/>
        </p:nvSpPr>
        <p:spPr bwMode="auto">
          <a:xfrm>
            <a:off x="6242050" y="5021263"/>
            <a:ext cx="153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pt-BR" sz="1200" b="0" i="0" dirty="0" smtClean="0">
                <a:solidFill>
                  <a:srgbClr val="0000FF"/>
                </a:solidFill>
              </a:rPr>
              <a:t>Elaboração de Projetos estaduais: Ciclo do BID</a:t>
            </a:r>
            <a:endParaRPr lang="pt-BR" sz="1200" b="0" i="0" dirty="0">
              <a:solidFill>
                <a:srgbClr val="0000FF"/>
              </a:solidFill>
            </a:endParaRPr>
          </a:p>
        </p:txBody>
      </p:sp>
      <p:sp>
        <p:nvSpPr>
          <p:cNvPr id="6163" name="Text Box 23"/>
          <p:cNvSpPr txBox="1">
            <a:spLocks noChangeArrowheads="1"/>
          </p:cNvSpPr>
          <p:nvPr/>
        </p:nvSpPr>
        <p:spPr bwMode="auto">
          <a:xfrm>
            <a:off x="7114192" y="3265488"/>
            <a:ext cx="1361256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200" b="0" i="0" dirty="0">
                <a:solidFill>
                  <a:srgbClr val="FFFFFF"/>
                </a:solidFill>
              </a:rPr>
              <a:t> </a:t>
            </a:r>
            <a:r>
              <a:rPr lang="pt-BR" sz="1200" b="0" i="0" dirty="0" smtClean="0">
                <a:solidFill>
                  <a:schemeClr val="accent1"/>
                </a:solidFill>
              </a:rPr>
              <a:t>Aprovação do 1º Projeto e do PROFISCO II</a:t>
            </a:r>
            <a:endParaRPr lang="en-US" sz="1200" b="0" i="0" dirty="0">
              <a:solidFill>
                <a:schemeClr val="accent1"/>
              </a:solidFill>
            </a:endParaRPr>
          </a:p>
        </p:txBody>
      </p:sp>
      <p:sp>
        <p:nvSpPr>
          <p:cNvPr id="6164" name="Text Box 24"/>
          <p:cNvSpPr txBox="1">
            <a:spLocks noChangeArrowheads="1"/>
          </p:cNvSpPr>
          <p:nvPr/>
        </p:nvSpPr>
        <p:spPr bwMode="auto">
          <a:xfrm>
            <a:off x="8077200" y="5029200"/>
            <a:ext cx="10668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pt-BR" sz="1200" b="0" i="0" dirty="0" smtClean="0">
                <a:solidFill>
                  <a:schemeClr val="accent1"/>
                </a:solidFill>
              </a:rPr>
              <a:t>Contratação da Operação de Crédito</a:t>
            </a:r>
            <a:endParaRPr lang="en-US" sz="1200" b="0" i="0" dirty="0">
              <a:solidFill>
                <a:schemeClr val="accent1"/>
              </a:solidFill>
            </a:endParaRPr>
          </a:p>
        </p:txBody>
      </p:sp>
      <p:sp>
        <p:nvSpPr>
          <p:cNvPr id="671769" name="Oval 25"/>
          <p:cNvSpPr>
            <a:spLocks noChangeArrowheads="1"/>
          </p:cNvSpPr>
          <p:nvPr/>
        </p:nvSpPr>
        <p:spPr bwMode="auto">
          <a:xfrm>
            <a:off x="1066800" y="4191000"/>
            <a:ext cx="476250" cy="476250"/>
          </a:xfrm>
          <a:prstGeom prst="ellipse">
            <a:avLst/>
          </a:prstGeom>
          <a:solidFill>
            <a:srgbClr val="CC0000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71770" name="Oval 26"/>
          <p:cNvSpPr>
            <a:spLocks noChangeArrowheads="1"/>
          </p:cNvSpPr>
          <p:nvPr/>
        </p:nvSpPr>
        <p:spPr bwMode="auto">
          <a:xfrm>
            <a:off x="2708275" y="4191000"/>
            <a:ext cx="476250" cy="476250"/>
          </a:xfrm>
          <a:prstGeom prst="ellipse">
            <a:avLst/>
          </a:prstGeom>
          <a:solidFill>
            <a:srgbClr val="00FFCC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671771" name="Oval 27"/>
          <p:cNvSpPr>
            <a:spLocks noChangeArrowheads="1"/>
          </p:cNvSpPr>
          <p:nvPr/>
        </p:nvSpPr>
        <p:spPr bwMode="auto">
          <a:xfrm>
            <a:off x="7543800" y="4191000"/>
            <a:ext cx="476250" cy="47625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71772" name="Oval 28"/>
          <p:cNvSpPr>
            <a:spLocks noChangeArrowheads="1"/>
          </p:cNvSpPr>
          <p:nvPr/>
        </p:nvSpPr>
        <p:spPr bwMode="auto">
          <a:xfrm>
            <a:off x="8382000" y="4191000"/>
            <a:ext cx="476250" cy="47625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169" name="Rectangle 30"/>
          <p:cNvSpPr>
            <a:spLocks noChangeArrowheads="1"/>
          </p:cNvSpPr>
          <p:nvPr/>
        </p:nvSpPr>
        <p:spPr bwMode="auto">
          <a:xfrm>
            <a:off x="1423194" y="188640"/>
            <a:ext cx="7751762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lnSpc>
                <a:spcPct val="90000"/>
              </a:lnSpc>
            </a:pPr>
            <a:r>
              <a:rPr lang="en-US" sz="2800" dirty="0" err="1">
                <a:solidFill>
                  <a:srgbClr val="00FFCC"/>
                </a:solidFill>
              </a:rPr>
              <a:t>Preparação</a:t>
            </a:r>
            <a:r>
              <a:rPr lang="en-US" sz="2800" dirty="0">
                <a:solidFill>
                  <a:srgbClr val="00FFCC"/>
                </a:solidFill>
              </a:rPr>
              <a:t> </a:t>
            </a:r>
            <a:r>
              <a:rPr lang="en-US" sz="2800" dirty="0" smtClean="0">
                <a:solidFill>
                  <a:srgbClr val="00FFCC"/>
                </a:solidFill>
              </a:rPr>
              <a:t>do novo </a:t>
            </a:r>
            <a:r>
              <a:rPr lang="en-US" sz="2800" dirty="0" err="1" smtClean="0">
                <a:solidFill>
                  <a:srgbClr val="00FFCC"/>
                </a:solidFill>
              </a:rPr>
              <a:t>Programa</a:t>
            </a:r>
            <a:r>
              <a:rPr lang="en-US" sz="2800" dirty="0" smtClean="0">
                <a:solidFill>
                  <a:srgbClr val="00FFCC"/>
                </a:solidFill>
              </a:rPr>
              <a:t> Fiscal</a:t>
            </a:r>
            <a:endParaRPr lang="en-US" sz="2800" b="0" dirty="0">
              <a:solidFill>
                <a:srgbClr val="FFFFFF"/>
              </a:solidFill>
            </a:endParaRPr>
          </a:p>
        </p:txBody>
      </p:sp>
      <p:sp>
        <p:nvSpPr>
          <p:cNvPr id="671776" name="Oval 32"/>
          <p:cNvSpPr>
            <a:spLocks noChangeArrowheads="1"/>
          </p:cNvSpPr>
          <p:nvPr/>
        </p:nvSpPr>
        <p:spPr bwMode="auto">
          <a:xfrm>
            <a:off x="1066800" y="4191000"/>
            <a:ext cx="476250" cy="476250"/>
          </a:xfrm>
          <a:prstGeom prst="ellipse">
            <a:avLst/>
          </a:prstGeom>
          <a:solidFill>
            <a:srgbClr val="00FFCC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BR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71777" name="Oval 33"/>
          <p:cNvSpPr>
            <a:spLocks noChangeArrowheads="1"/>
          </p:cNvSpPr>
          <p:nvPr/>
        </p:nvSpPr>
        <p:spPr bwMode="auto">
          <a:xfrm>
            <a:off x="3505200" y="4191000"/>
            <a:ext cx="476250" cy="476250"/>
          </a:xfrm>
          <a:prstGeom prst="ellipse">
            <a:avLst/>
          </a:prstGeom>
          <a:solidFill>
            <a:srgbClr val="FFFF00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71778" name="Oval 34"/>
          <p:cNvSpPr>
            <a:spLocks noChangeArrowheads="1"/>
          </p:cNvSpPr>
          <p:nvPr/>
        </p:nvSpPr>
        <p:spPr bwMode="auto">
          <a:xfrm>
            <a:off x="4343400" y="4191000"/>
            <a:ext cx="476250" cy="476250"/>
          </a:xfrm>
          <a:prstGeom prst="ellipse">
            <a:avLst/>
          </a:prstGeom>
          <a:solidFill>
            <a:srgbClr val="FFFF00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71779" name="Oval 35"/>
          <p:cNvSpPr>
            <a:spLocks noChangeArrowheads="1"/>
          </p:cNvSpPr>
          <p:nvPr/>
        </p:nvSpPr>
        <p:spPr bwMode="auto">
          <a:xfrm>
            <a:off x="5060950" y="4191000"/>
            <a:ext cx="476250" cy="476250"/>
          </a:xfrm>
          <a:prstGeom prst="ellipse">
            <a:avLst/>
          </a:prstGeom>
          <a:solidFill>
            <a:srgbClr val="0000FF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71780" name="Oval 36"/>
          <p:cNvSpPr>
            <a:spLocks noChangeArrowheads="1"/>
          </p:cNvSpPr>
          <p:nvPr/>
        </p:nvSpPr>
        <p:spPr bwMode="auto">
          <a:xfrm>
            <a:off x="5930900" y="4208463"/>
            <a:ext cx="476250" cy="476250"/>
          </a:xfrm>
          <a:prstGeom prst="ellipse">
            <a:avLst/>
          </a:prstGeom>
          <a:solidFill>
            <a:srgbClr val="0000FF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175" name="Text Box 38"/>
          <p:cNvSpPr txBox="1">
            <a:spLocks noChangeArrowheads="1"/>
          </p:cNvSpPr>
          <p:nvPr/>
        </p:nvSpPr>
        <p:spPr bwMode="auto">
          <a:xfrm>
            <a:off x="2667000" y="4191000"/>
            <a:ext cx="552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/>
              <a:t>3</a:t>
            </a:r>
          </a:p>
        </p:txBody>
      </p:sp>
      <p:sp>
        <p:nvSpPr>
          <p:cNvPr id="6176" name="Text Box 39"/>
          <p:cNvSpPr txBox="1">
            <a:spLocks noChangeArrowheads="1"/>
          </p:cNvSpPr>
          <p:nvPr/>
        </p:nvSpPr>
        <p:spPr bwMode="auto">
          <a:xfrm>
            <a:off x="3452813" y="4208463"/>
            <a:ext cx="552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/>
              <a:t>4</a:t>
            </a:r>
          </a:p>
        </p:txBody>
      </p:sp>
      <p:sp>
        <p:nvSpPr>
          <p:cNvPr id="6177" name="Text Box 40"/>
          <p:cNvSpPr txBox="1">
            <a:spLocks noChangeArrowheads="1"/>
          </p:cNvSpPr>
          <p:nvPr/>
        </p:nvSpPr>
        <p:spPr bwMode="auto">
          <a:xfrm>
            <a:off x="4298950" y="4191000"/>
            <a:ext cx="552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/>
              <a:t>5</a:t>
            </a:r>
          </a:p>
        </p:txBody>
      </p:sp>
      <p:sp>
        <p:nvSpPr>
          <p:cNvPr id="6178" name="Text Box 41"/>
          <p:cNvSpPr txBox="1">
            <a:spLocks noChangeArrowheads="1"/>
          </p:cNvSpPr>
          <p:nvPr/>
        </p:nvSpPr>
        <p:spPr bwMode="auto">
          <a:xfrm>
            <a:off x="5016500" y="4191000"/>
            <a:ext cx="552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>
                <a:solidFill>
                  <a:srgbClr val="FFFFFF"/>
                </a:solidFill>
              </a:rPr>
              <a:t>6</a:t>
            </a:r>
          </a:p>
        </p:txBody>
      </p:sp>
      <p:sp>
        <p:nvSpPr>
          <p:cNvPr id="6179" name="Text Box 42"/>
          <p:cNvSpPr txBox="1">
            <a:spLocks noChangeArrowheads="1"/>
          </p:cNvSpPr>
          <p:nvPr/>
        </p:nvSpPr>
        <p:spPr bwMode="auto">
          <a:xfrm>
            <a:off x="5930900" y="4208463"/>
            <a:ext cx="552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>
                <a:solidFill>
                  <a:srgbClr val="FFFFFF"/>
                </a:solidFill>
              </a:rPr>
              <a:t>7</a:t>
            </a:r>
          </a:p>
        </p:txBody>
      </p:sp>
      <p:sp>
        <p:nvSpPr>
          <p:cNvPr id="6180" name="Text Box 43"/>
          <p:cNvSpPr txBox="1">
            <a:spLocks noChangeArrowheads="1"/>
          </p:cNvSpPr>
          <p:nvPr/>
        </p:nvSpPr>
        <p:spPr bwMode="auto">
          <a:xfrm>
            <a:off x="7499350" y="4208463"/>
            <a:ext cx="552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/>
              <a:t>9</a:t>
            </a:r>
          </a:p>
        </p:txBody>
      </p:sp>
      <p:sp>
        <p:nvSpPr>
          <p:cNvPr id="6181" name="Text Box 44"/>
          <p:cNvSpPr txBox="1">
            <a:spLocks noChangeArrowheads="1"/>
          </p:cNvSpPr>
          <p:nvPr/>
        </p:nvSpPr>
        <p:spPr bwMode="auto">
          <a:xfrm>
            <a:off x="8293100" y="4210050"/>
            <a:ext cx="552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/>
              <a:t>10</a:t>
            </a:r>
          </a:p>
        </p:txBody>
      </p:sp>
      <p:grpSp>
        <p:nvGrpSpPr>
          <p:cNvPr id="6182" name="Group 46"/>
          <p:cNvGrpSpPr>
            <a:grpSpLocks/>
          </p:cNvGrpSpPr>
          <p:nvPr/>
        </p:nvGrpSpPr>
        <p:grpSpPr bwMode="auto">
          <a:xfrm>
            <a:off x="1752600" y="3962400"/>
            <a:ext cx="781050" cy="781050"/>
            <a:chOff x="1482" y="3420"/>
            <a:chExt cx="492" cy="492"/>
          </a:xfrm>
        </p:grpSpPr>
        <p:sp>
          <p:nvSpPr>
            <p:cNvPr id="671791" name="Oval 47"/>
            <p:cNvSpPr>
              <a:spLocks noChangeArrowheads="1"/>
            </p:cNvSpPr>
            <p:nvPr/>
          </p:nvSpPr>
          <p:spPr bwMode="auto">
            <a:xfrm>
              <a:off x="1482" y="3420"/>
              <a:ext cx="492" cy="492"/>
            </a:xfrm>
            <a:prstGeom prst="ellipse">
              <a:avLst/>
            </a:prstGeom>
            <a:solidFill>
              <a:srgbClr val="00FFCC"/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71792" name="Oval 48"/>
            <p:cNvSpPr>
              <a:spLocks noChangeArrowheads="1"/>
            </p:cNvSpPr>
            <p:nvPr/>
          </p:nvSpPr>
          <p:spPr bwMode="auto">
            <a:xfrm>
              <a:off x="1524" y="3462"/>
              <a:ext cx="408" cy="408"/>
            </a:xfrm>
            <a:prstGeom prst="ellipse">
              <a:avLst/>
            </a:prstGeom>
            <a:solidFill>
              <a:srgbClr val="00FFCC"/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6183" name="Text Box 49"/>
          <p:cNvSpPr txBox="1">
            <a:spLocks noChangeArrowheads="1"/>
          </p:cNvSpPr>
          <p:nvPr/>
        </p:nvSpPr>
        <p:spPr bwMode="auto">
          <a:xfrm>
            <a:off x="914400" y="4191000"/>
            <a:ext cx="781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/>
              <a:t>1</a:t>
            </a:r>
          </a:p>
        </p:txBody>
      </p:sp>
      <p:sp>
        <p:nvSpPr>
          <p:cNvPr id="6184" name="Oval 50"/>
          <p:cNvSpPr>
            <a:spLocks noChangeArrowheads="1"/>
          </p:cNvSpPr>
          <p:nvPr/>
        </p:nvSpPr>
        <p:spPr bwMode="auto">
          <a:xfrm>
            <a:off x="6769100" y="4195763"/>
            <a:ext cx="476250" cy="476250"/>
          </a:xfrm>
          <a:prstGeom prst="ellipse">
            <a:avLst/>
          </a:prstGeom>
          <a:solidFill>
            <a:srgbClr val="0000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r>
              <a:rPr lang="en-US" i="0">
                <a:solidFill>
                  <a:srgbClr val="FFFFFF"/>
                </a:solidFill>
              </a:rPr>
              <a:t>8</a:t>
            </a:r>
            <a:endParaRPr lang="pt-BR" i="0">
              <a:solidFill>
                <a:srgbClr val="FFFFFF"/>
              </a:solidFill>
            </a:endParaRPr>
          </a:p>
        </p:txBody>
      </p:sp>
      <p:sp>
        <p:nvSpPr>
          <p:cNvPr id="6185" name="Text Box 37"/>
          <p:cNvSpPr txBox="1">
            <a:spLocks noChangeArrowheads="1"/>
          </p:cNvSpPr>
          <p:nvPr/>
        </p:nvSpPr>
        <p:spPr bwMode="auto">
          <a:xfrm>
            <a:off x="1828800" y="4114800"/>
            <a:ext cx="5524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i="0"/>
              <a:t>2</a:t>
            </a:r>
          </a:p>
        </p:txBody>
      </p:sp>
      <p:sp>
        <p:nvSpPr>
          <p:cNvPr id="6186" name="Text Box 51"/>
          <p:cNvSpPr txBox="1">
            <a:spLocks noChangeArrowheads="1"/>
          </p:cNvSpPr>
          <p:nvPr/>
        </p:nvSpPr>
        <p:spPr bwMode="auto">
          <a:xfrm>
            <a:off x="2054225" y="3279904"/>
            <a:ext cx="1835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200" b="0" i="0" dirty="0" err="1" smtClean="0">
                <a:solidFill>
                  <a:srgbClr val="00FFCC"/>
                </a:solidFill>
              </a:rPr>
              <a:t>Desenho</a:t>
            </a:r>
            <a:r>
              <a:rPr lang="en-US" sz="1200" b="0" i="0" dirty="0" smtClean="0">
                <a:solidFill>
                  <a:srgbClr val="00FFCC"/>
                </a:solidFill>
              </a:rPr>
              <a:t> do Marco de </a:t>
            </a:r>
            <a:r>
              <a:rPr lang="en-US" sz="1200" b="0" i="0" dirty="0" err="1" smtClean="0">
                <a:solidFill>
                  <a:srgbClr val="00FFCC"/>
                </a:solidFill>
              </a:rPr>
              <a:t>Referência</a:t>
            </a:r>
            <a:r>
              <a:rPr lang="en-US" sz="1200" b="0" i="0" dirty="0" smtClean="0">
                <a:solidFill>
                  <a:srgbClr val="00FFCC"/>
                </a:solidFill>
              </a:rPr>
              <a:t> do PROFISCO II</a:t>
            </a:r>
            <a:endParaRPr lang="en-US" sz="1200" b="0" i="0" dirty="0">
              <a:solidFill>
                <a:srgbClr val="00FFCC"/>
              </a:solidFill>
            </a:endParaRPr>
          </a:p>
          <a:p>
            <a:endParaRPr lang="en-US" sz="1200" b="0" i="0" dirty="0">
              <a:solidFill>
                <a:srgbClr val="FFFFFF"/>
              </a:solidFill>
            </a:endParaRPr>
          </a:p>
        </p:txBody>
      </p:sp>
      <p:sp>
        <p:nvSpPr>
          <p:cNvPr id="6187" name="Text Box 52"/>
          <p:cNvSpPr txBox="1">
            <a:spLocks noChangeArrowheads="1"/>
          </p:cNvSpPr>
          <p:nvPr/>
        </p:nvSpPr>
        <p:spPr bwMode="auto">
          <a:xfrm>
            <a:off x="3728453" y="3305819"/>
            <a:ext cx="1619250" cy="39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pt-BR" sz="1200" b="0" i="0" dirty="0" err="1" smtClean="0">
                <a:solidFill>
                  <a:srgbClr val="FFFF00"/>
                </a:solidFill>
              </a:rPr>
              <a:t>Contrução</a:t>
            </a:r>
            <a:r>
              <a:rPr lang="pt-BR" sz="1200" b="0" i="0" dirty="0" smtClean="0">
                <a:solidFill>
                  <a:srgbClr val="FFFF00"/>
                </a:solidFill>
              </a:rPr>
              <a:t> da Linha de Base do PROFISCO II</a:t>
            </a:r>
            <a:endParaRPr lang="en-US" sz="1200" b="0" i="0" dirty="0">
              <a:solidFill>
                <a:srgbClr val="FFFF00"/>
              </a:solidFill>
            </a:endParaRPr>
          </a:p>
        </p:txBody>
      </p:sp>
      <p:pic>
        <p:nvPicPr>
          <p:cNvPr id="46" name="Picture 8" descr="C:\Users\Luciana\Desktop\bid_portugue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8041" y="6209928"/>
            <a:ext cx="1185959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0" y="1196752"/>
            <a:ext cx="9144000" cy="5109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pt-BR" i="0" dirty="0" smtClean="0">
                <a:solidFill>
                  <a:srgbClr val="FFFFFF"/>
                </a:solidFill>
                <a:cs typeface="Times New Roman" charset="0"/>
              </a:rPr>
              <a:t>Diretrizes e Recomendações Técnicas para o novo Programa Fiscal</a:t>
            </a:r>
            <a:endParaRPr lang="pt-BR" i="0" dirty="0">
              <a:solidFill>
                <a:srgbClr val="FF0000"/>
              </a:solidFill>
              <a:cs typeface="Times New Roman" charset="0"/>
            </a:endParaRPr>
          </a:p>
          <a:p>
            <a:pPr algn="l"/>
            <a:endParaRPr lang="pt-BR" sz="1800" i="0" dirty="0">
              <a:solidFill>
                <a:srgbClr val="FFFFFF"/>
              </a:solidFill>
              <a:cs typeface="Times New Roman" charset="0"/>
            </a:endParaRPr>
          </a:p>
          <a:p>
            <a:pPr algn="l">
              <a:buFont typeface="Wingdings" pitchFamily="2" charset="2"/>
              <a:buChar char="Ø"/>
            </a:pPr>
            <a:r>
              <a:rPr lang="pt-BR" sz="2000" i="0" dirty="0">
                <a:solidFill>
                  <a:srgbClr val="00FFCC"/>
                </a:solidFill>
                <a:cs typeface="Times New Roman" charset="0"/>
              </a:rPr>
              <a:t>Missão das autoridades fiscais brasileiras ao BID </a:t>
            </a:r>
            <a:r>
              <a:rPr lang="pt-BR" sz="2000" i="0" dirty="0" smtClean="0">
                <a:solidFill>
                  <a:srgbClr val="00FFCC"/>
                </a:solidFill>
                <a:cs typeface="Times New Roman" charset="0"/>
              </a:rPr>
              <a:t>– </a:t>
            </a:r>
            <a:r>
              <a:rPr lang="pt-BR" sz="2000" i="0" dirty="0" err="1" smtClean="0">
                <a:solidFill>
                  <a:srgbClr val="00FFCC"/>
                </a:solidFill>
                <a:cs typeface="Times New Roman" charset="0"/>
              </a:rPr>
              <a:t>Fev</a:t>
            </a:r>
            <a:r>
              <a:rPr lang="pt-BR" sz="2000" i="0" dirty="0" smtClean="0">
                <a:solidFill>
                  <a:srgbClr val="00FFCC"/>
                </a:solidFill>
                <a:cs typeface="Times New Roman" charset="0"/>
              </a:rPr>
              <a:t>/2014</a:t>
            </a:r>
          </a:p>
          <a:p>
            <a:pPr algn="l">
              <a:buFont typeface="Wingdings" pitchFamily="2" charset="2"/>
              <a:buChar char="Ø"/>
            </a:pPr>
            <a:r>
              <a:rPr lang="pt-BR" sz="2000" i="0" dirty="0" smtClean="0">
                <a:solidFill>
                  <a:srgbClr val="FFFFFF"/>
                </a:solidFill>
                <a:cs typeface="Times New Roman" charset="0"/>
              </a:rPr>
              <a:t>Participação no </a:t>
            </a:r>
            <a:r>
              <a:rPr lang="pt-BR" sz="2000" i="0" dirty="0" err="1" smtClean="0">
                <a:solidFill>
                  <a:srgbClr val="FFFFFF"/>
                </a:solidFill>
                <a:cs typeface="Times New Roman" charset="0"/>
              </a:rPr>
              <a:t>Pré</a:t>
            </a:r>
            <a:r>
              <a:rPr lang="pt-BR" sz="2000" i="0" dirty="0" smtClean="0">
                <a:solidFill>
                  <a:srgbClr val="FFFFFF"/>
                </a:solidFill>
                <a:cs typeface="Times New Roman" charset="0"/>
              </a:rPr>
              <a:t>-CONFAZ em Teresina – Mar/2014</a:t>
            </a:r>
          </a:p>
          <a:p>
            <a:pPr algn="l">
              <a:buFont typeface="Wingdings" pitchFamily="2" charset="2"/>
              <a:buChar char="Ø"/>
            </a:pPr>
            <a:r>
              <a:rPr lang="pt-BR" sz="2000" i="0" dirty="0">
                <a:solidFill>
                  <a:srgbClr val="FFFF00"/>
                </a:solidFill>
                <a:cs typeface="Times New Roman" charset="0"/>
              </a:rPr>
              <a:t>Reuniões preparatórias </a:t>
            </a:r>
            <a:r>
              <a:rPr lang="pt-BR" sz="2000" i="0" dirty="0" smtClean="0">
                <a:solidFill>
                  <a:srgbClr val="FFFF00"/>
                </a:solidFill>
                <a:cs typeface="Times New Roman" charset="0"/>
              </a:rPr>
              <a:t>SEMF/CONFAZ (</a:t>
            </a:r>
            <a:r>
              <a:rPr lang="pt-BR" sz="2000" i="0" dirty="0" err="1" smtClean="0">
                <a:solidFill>
                  <a:srgbClr val="FFFF00"/>
                </a:solidFill>
                <a:cs typeface="Times New Roman" charset="0"/>
              </a:rPr>
              <a:t>GTs</a:t>
            </a:r>
            <a:r>
              <a:rPr lang="pt-BR" sz="2000" i="0" dirty="0" smtClean="0">
                <a:solidFill>
                  <a:srgbClr val="FFFF00"/>
                </a:solidFill>
                <a:cs typeface="Times New Roman" charset="0"/>
              </a:rPr>
              <a:t>) – Mar a Mai/2014</a:t>
            </a:r>
          </a:p>
          <a:p>
            <a:pPr algn="l">
              <a:buFont typeface="Wingdings" pitchFamily="2" charset="2"/>
              <a:buChar char="Ø"/>
            </a:pPr>
            <a:r>
              <a:rPr lang="pt-BR" sz="2000" i="0" dirty="0" smtClean="0">
                <a:solidFill>
                  <a:srgbClr val="00FFCC"/>
                </a:solidFill>
                <a:cs typeface="Times New Roman" charset="0"/>
              </a:rPr>
              <a:t>Workshops temáticos e seminários de consolidação</a:t>
            </a:r>
            <a:endParaRPr lang="pt-BR" sz="2000" i="0" dirty="0">
              <a:solidFill>
                <a:srgbClr val="00FFCC"/>
              </a:solidFill>
              <a:cs typeface="Times New Roman" charset="0"/>
            </a:endParaRPr>
          </a:p>
          <a:p>
            <a:pPr marL="800100" lvl="1" indent="-342900" algn="l">
              <a:buFont typeface="Wingdings" panose="05000000000000000000" pitchFamily="2" charset="2"/>
              <a:buChar char="q"/>
            </a:pPr>
            <a:r>
              <a:rPr lang="pt-BR" sz="2000" i="0" dirty="0" smtClean="0">
                <a:solidFill>
                  <a:srgbClr val="FFFFFF"/>
                </a:solidFill>
                <a:cs typeface="Times New Roman" charset="0"/>
              </a:rPr>
              <a:t>Gestão Fazendária – </a:t>
            </a:r>
            <a:r>
              <a:rPr lang="pt-BR" sz="2000" i="0" dirty="0" err="1" smtClean="0">
                <a:solidFill>
                  <a:srgbClr val="FFFFFF"/>
                </a:solidFill>
                <a:cs typeface="Times New Roman" charset="0"/>
              </a:rPr>
              <a:t>Jun</a:t>
            </a:r>
            <a:r>
              <a:rPr lang="pt-BR" sz="2000" i="0" dirty="0" smtClean="0">
                <a:solidFill>
                  <a:srgbClr val="FFFFFF"/>
                </a:solidFill>
                <a:cs typeface="Times New Roman" charset="0"/>
              </a:rPr>
              <a:t>/2014</a:t>
            </a:r>
          </a:p>
          <a:p>
            <a:pPr marL="800100" lvl="1" indent="-342900" algn="l">
              <a:buFont typeface="Wingdings" panose="05000000000000000000" pitchFamily="2" charset="2"/>
              <a:buChar char="q"/>
            </a:pPr>
            <a:r>
              <a:rPr lang="pt-BR" sz="2000" i="0" dirty="0">
                <a:solidFill>
                  <a:srgbClr val="FFFF00"/>
                </a:solidFill>
                <a:cs typeface="Times New Roman" charset="0"/>
              </a:rPr>
              <a:t>Gestão da Dívida e dos Passivos </a:t>
            </a:r>
            <a:r>
              <a:rPr lang="pt-BR" sz="2000" i="0" dirty="0" smtClean="0">
                <a:solidFill>
                  <a:srgbClr val="FFFF00"/>
                </a:solidFill>
                <a:cs typeface="Times New Roman" charset="0"/>
              </a:rPr>
              <a:t>Contingentes – </a:t>
            </a:r>
            <a:r>
              <a:rPr lang="pt-BR" sz="2000" i="0" dirty="0" err="1" smtClean="0">
                <a:solidFill>
                  <a:srgbClr val="FFFF00"/>
                </a:solidFill>
                <a:cs typeface="Times New Roman" charset="0"/>
              </a:rPr>
              <a:t>Jul</a:t>
            </a:r>
            <a:r>
              <a:rPr lang="pt-BR" sz="2000" i="0" dirty="0" smtClean="0">
                <a:solidFill>
                  <a:srgbClr val="FFFF00"/>
                </a:solidFill>
                <a:cs typeface="Times New Roman" charset="0"/>
              </a:rPr>
              <a:t>/2014</a:t>
            </a:r>
          </a:p>
          <a:p>
            <a:pPr marL="800100" lvl="1" indent="-342900" algn="l">
              <a:buFont typeface="Wingdings" panose="05000000000000000000" pitchFamily="2" charset="2"/>
              <a:buChar char="q"/>
            </a:pPr>
            <a:r>
              <a:rPr lang="pt-BR" sz="2000" i="0" dirty="0">
                <a:solidFill>
                  <a:srgbClr val="FFFFFF"/>
                </a:solidFill>
                <a:cs typeface="Times New Roman" charset="0"/>
              </a:rPr>
              <a:t>Administração Tributária e Contencioso </a:t>
            </a:r>
            <a:r>
              <a:rPr lang="pt-BR" sz="2000" i="0" dirty="0" smtClean="0">
                <a:solidFill>
                  <a:srgbClr val="FFFFFF"/>
                </a:solidFill>
                <a:cs typeface="Times New Roman" charset="0"/>
              </a:rPr>
              <a:t>Fiscal – </a:t>
            </a:r>
            <a:r>
              <a:rPr lang="pt-BR" sz="2000" i="0" dirty="0" err="1" smtClean="0">
                <a:solidFill>
                  <a:srgbClr val="FFFFFF"/>
                </a:solidFill>
                <a:cs typeface="Times New Roman" charset="0"/>
              </a:rPr>
              <a:t>Ago</a:t>
            </a:r>
            <a:r>
              <a:rPr lang="pt-BR" sz="2000" i="0" dirty="0" smtClean="0">
                <a:solidFill>
                  <a:srgbClr val="FFFFFF"/>
                </a:solidFill>
                <a:cs typeface="Times New Roman" charset="0"/>
              </a:rPr>
              <a:t>/2014</a:t>
            </a:r>
          </a:p>
          <a:p>
            <a:pPr marL="800100" lvl="1" indent="-342900" algn="l">
              <a:buFont typeface="Wingdings" panose="05000000000000000000" pitchFamily="2" charset="2"/>
              <a:buChar char="q"/>
            </a:pPr>
            <a:r>
              <a:rPr lang="pt-BR" sz="2000" i="0" dirty="0">
                <a:solidFill>
                  <a:srgbClr val="FFFF00"/>
                </a:solidFill>
                <a:cs typeface="Times New Roman" charset="0"/>
              </a:rPr>
              <a:t>Administração </a:t>
            </a:r>
            <a:r>
              <a:rPr lang="pt-BR" sz="2000" i="0" dirty="0" smtClean="0">
                <a:solidFill>
                  <a:srgbClr val="FFFF00"/>
                </a:solidFill>
                <a:cs typeface="Times New Roman" charset="0"/>
              </a:rPr>
              <a:t>Financeira e Gasto Público – Set/2014</a:t>
            </a:r>
          </a:p>
          <a:p>
            <a:pPr marL="800100" lvl="1" indent="-342900" algn="l">
              <a:buFont typeface="Wingdings" panose="05000000000000000000" pitchFamily="2" charset="2"/>
              <a:buChar char="q"/>
            </a:pPr>
            <a:r>
              <a:rPr lang="pt-BR" sz="2000" i="0" dirty="0">
                <a:solidFill>
                  <a:srgbClr val="FFFFFF"/>
                </a:solidFill>
                <a:cs typeface="Times New Roman" charset="0"/>
              </a:rPr>
              <a:t>Seminário </a:t>
            </a:r>
            <a:r>
              <a:rPr lang="pt-BR" sz="2000" i="0" dirty="0" smtClean="0">
                <a:solidFill>
                  <a:srgbClr val="FFFFFF"/>
                </a:solidFill>
                <a:cs typeface="Times New Roman" charset="0"/>
              </a:rPr>
              <a:t>de Cenários</a:t>
            </a:r>
            <a:r>
              <a:rPr lang="pt-BR" sz="2000" i="0" dirty="0">
                <a:solidFill>
                  <a:srgbClr val="FFFFFF"/>
                </a:solidFill>
                <a:cs typeface="Times New Roman" charset="0"/>
              </a:rPr>
              <a:t>, Tendências e Desafios </a:t>
            </a:r>
            <a:r>
              <a:rPr lang="pt-BR" sz="2000" i="0" dirty="0" smtClean="0">
                <a:solidFill>
                  <a:srgbClr val="FFFFFF"/>
                </a:solidFill>
                <a:cs typeface="Times New Roman" charset="0"/>
              </a:rPr>
              <a:t>– Out/2014</a:t>
            </a:r>
          </a:p>
          <a:p>
            <a:pPr algn="l">
              <a:buFont typeface="Wingdings" pitchFamily="2" charset="2"/>
              <a:buChar char="Ø"/>
            </a:pPr>
            <a:r>
              <a:rPr lang="pt-BR" sz="2000" i="0" dirty="0">
                <a:solidFill>
                  <a:srgbClr val="00FFCC"/>
                </a:solidFill>
                <a:cs typeface="Times New Roman" charset="0"/>
              </a:rPr>
              <a:t>Diretrizes e Recomendações Técnicas para o Aperfeiçoamento da Gestão Fiscal dos Estados </a:t>
            </a:r>
            <a:r>
              <a:rPr lang="pt-BR" sz="2000" i="0" dirty="0" smtClean="0">
                <a:solidFill>
                  <a:srgbClr val="00FFCC"/>
                </a:solidFill>
                <a:cs typeface="Times New Roman" charset="0"/>
              </a:rPr>
              <a:t>Brasileiros</a:t>
            </a:r>
          </a:p>
          <a:p>
            <a:pPr marL="800100" lvl="1" indent="-342900" algn="l">
              <a:buFont typeface="Wingdings" panose="05000000000000000000" pitchFamily="2" charset="2"/>
              <a:buChar char="q"/>
            </a:pPr>
            <a:r>
              <a:rPr lang="pt-BR" sz="2000" i="0" dirty="0" smtClean="0">
                <a:solidFill>
                  <a:srgbClr val="FFFF00"/>
                </a:solidFill>
                <a:cs typeface="Times New Roman" charset="0"/>
              </a:rPr>
              <a:t>Aprovação na 233a </a:t>
            </a:r>
            <a:r>
              <a:rPr lang="pt-BR" sz="2000" i="0" dirty="0">
                <a:solidFill>
                  <a:srgbClr val="FFFF00"/>
                </a:solidFill>
                <a:cs typeface="Times New Roman" charset="0"/>
              </a:rPr>
              <a:t>Reunião do </a:t>
            </a:r>
            <a:r>
              <a:rPr lang="pt-BR" sz="2000" i="0" dirty="0" smtClean="0">
                <a:solidFill>
                  <a:srgbClr val="FFFF00"/>
                </a:solidFill>
                <a:cs typeface="Times New Roman" charset="0"/>
              </a:rPr>
              <a:t>CONFAZ – Dez/2014</a:t>
            </a:r>
          </a:p>
          <a:p>
            <a:pPr marL="800100" lvl="1" indent="-342900" algn="l">
              <a:buFont typeface="Wingdings" panose="05000000000000000000" pitchFamily="2" charset="2"/>
              <a:buChar char="q"/>
            </a:pPr>
            <a:r>
              <a:rPr lang="pt-BR" sz="2000" i="0" dirty="0" smtClean="0">
                <a:solidFill>
                  <a:srgbClr val="FFFF00"/>
                </a:solidFill>
                <a:cs typeface="Times New Roman" charset="0"/>
              </a:rPr>
              <a:t>Publicação de Convênio de Cooperação – Jan/2015</a:t>
            </a:r>
            <a:endParaRPr lang="pt-BR" sz="2000" i="0" dirty="0">
              <a:solidFill>
                <a:srgbClr val="FFFF00"/>
              </a:solidFill>
              <a:cs typeface="Times New Roman" charset="0"/>
            </a:endParaRP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1422851" y="116632"/>
            <a:ext cx="7751762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lnSpc>
                <a:spcPct val="90000"/>
              </a:lnSpc>
            </a:pPr>
            <a:r>
              <a:rPr lang="en-US" sz="2800" dirty="0" err="1">
                <a:solidFill>
                  <a:srgbClr val="00FFCC"/>
                </a:solidFill>
              </a:rPr>
              <a:t>Preparação</a:t>
            </a:r>
            <a:r>
              <a:rPr lang="en-US" sz="2800" dirty="0">
                <a:solidFill>
                  <a:srgbClr val="00FFCC"/>
                </a:solidFill>
              </a:rPr>
              <a:t> </a:t>
            </a:r>
            <a:r>
              <a:rPr lang="en-US" sz="2800" dirty="0" smtClean="0">
                <a:solidFill>
                  <a:srgbClr val="00FFCC"/>
                </a:solidFill>
              </a:rPr>
              <a:t>do novo </a:t>
            </a:r>
            <a:r>
              <a:rPr lang="en-US" sz="2800" dirty="0" err="1" smtClean="0">
                <a:solidFill>
                  <a:srgbClr val="00FFCC"/>
                </a:solidFill>
              </a:rPr>
              <a:t>Programa</a:t>
            </a:r>
            <a:r>
              <a:rPr lang="en-US" sz="2800" dirty="0" smtClean="0">
                <a:solidFill>
                  <a:srgbClr val="00FFCC"/>
                </a:solidFill>
              </a:rPr>
              <a:t> Fiscal</a:t>
            </a:r>
            <a:endParaRPr lang="en-US" sz="2800" b="0" dirty="0">
              <a:solidFill>
                <a:srgbClr val="FFFFFF"/>
              </a:solidFill>
            </a:endParaRPr>
          </a:p>
        </p:txBody>
      </p:sp>
      <p:pic>
        <p:nvPicPr>
          <p:cNvPr id="4" name="Picture 8" descr="C:\Users\Luciana\Desktop\bid_portugue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8041" y="6209928"/>
            <a:ext cx="1185959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7890" name="Line 2"/>
          <p:cNvSpPr>
            <a:spLocks noChangeShapeType="1"/>
          </p:cNvSpPr>
          <p:nvPr/>
        </p:nvSpPr>
        <p:spPr bwMode="auto">
          <a:xfrm flipV="1">
            <a:off x="2165350" y="4572000"/>
            <a:ext cx="0" cy="38893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77891" name="Line 3"/>
          <p:cNvSpPr>
            <a:spLocks noChangeShapeType="1"/>
          </p:cNvSpPr>
          <p:nvPr/>
        </p:nvSpPr>
        <p:spPr bwMode="auto">
          <a:xfrm flipV="1">
            <a:off x="4572000" y="3970338"/>
            <a:ext cx="0" cy="388937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77892" name="Line 4"/>
          <p:cNvSpPr>
            <a:spLocks noChangeShapeType="1"/>
          </p:cNvSpPr>
          <p:nvPr/>
        </p:nvSpPr>
        <p:spPr bwMode="auto">
          <a:xfrm flipV="1">
            <a:off x="6172200" y="3933825"/>
            <a:ext cx="0" cy="38893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77893" name="Line 5"/>
          <p:cNvSpPr>
            <a:spLocks noChangeShapeType="1"/>
          </p:cNvSpPr>
          <p:nvPr/>
        </p:nvSpPr>
        <p:spPr bwMode="auto">
          <a:xfrm flipV="1">
            <a:off x="7772400" y="3897313"/>
            <a:ext cx="0" cy="388937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77894" name="Line 6"/>
          <p:cNvSpPr>
            <a:spLocks noChangeShapeType="1"/>
          </p:cNvSpPr>
          <p:nvPr/>
        </p:nvSpPr>
        <p:spPr bwMode="auto">
          <a:xfrm flipV="1">
            <a:off x="2895600" y="3276600"/>
            <a:ext cx="0" cy="846138"/>
          </a:xfrm>
          <a:prstGeom prst="line">
            <a:avLst/>
          </a:prstGeom>
          <a:noFill/>
          <a:ln w="57150">
            <a:solidFill>
              <a:srgbClr val="FFFFFF"/>
            </a:solidFill>
            <a:round/>
            <a:headEnd/>
            <a:tailEnd type="triangle" w="med" len="med"/>
          </a:ln>
          <a:effectLst/>
          <a:extLst/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77895" name="Line 7"/>
          <p:cNvSpPr>
            <a:spLocks noChangeShapeType="1"/>
          </p:cNvSpPr>
          <p:nvPr/>
        </p:nvSpPr>
        <p:spPr bwMode="auto">
          <a:xfrm flipV="1">
            <a:off x="1295400" y="3810000"/>
            <a:ext cx="0" cy="38893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77896" name="Line 8"/>
          <p:cNvSpPr>
            <a:spLocks noChangeShapeType="1"/>
          </p:cNvSpPr>
          <p:nvPr/>
        </p:nvSpPr>
        <p:spPr bwMode="auto">
          <a:xfrm flipV="1">
            <a:off x="3754438" y="4613275"/>
            <a:ext cx="0" cy="38893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77897" name="Line 9"/>
          <p:cNvSpPr>
            <a:spLocks noChangeShapeType="1"/>
          </p:cNvSpPr>
          <p:nvPr/>
        </p:nvSpPr>
        <p:spPr bwMode="auto">
          <a:xfrm flipV="1">
            <a:off x="5334000" y="4613275"/>
            <a:ext cx="0" cy="38893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77898" name="Line 10"/>
          <p:cNvSpPr>
            <a:spLocks noChangeShapeType="1"/>
          </p:cNvSpPr>
          <p:nvPr/>
        </p:nvSpPr>
        <p:spPr bwMode="auto">
          <a:xfrm flipV="1">
            <a:off x="7010400" y="4572000"/>
            <a:ext cx="0" cy="38893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77899" name="Line 11"/>
          <p:cNvSpPr>
            <a:spLocks noChangeShapeType="1"/>
          </p:cNvSpPr>
          <p:nvPr/>
        </p:nvSpPr>
        <p:spPr bwMode="auto">
          <a:xfrm flipV="1">
            <a:off x="8610600" y="4606925"/>
            <a:ext cx="0" cy="38893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77900" name="Rectangle 12"/>
          <p:cNvSpPr>
            <a:spLocks noChangeArrowheads="1"/>
          </p:cNvSpPr>
          <p:nvPr/>
        </p:nvSpPr>
        <p:spPr bwMode="auto">
          <a:xfrm>
            <a:off x="1143000" y="4419600"/>
            <a:ext cx="7372350" cy="1143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647700" y="3221037"/>
            <a:ext cx="1295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200" i="0" dirty="0" err="1" smtClean="0">
                <a:solidFill>
                  <a:srgbClr val="00FFCC"/>
                </a:solidFill>
              </a:rPr>
              <a:t>Processo</a:t>
            </a:r>
            <a:r>
              <a:rPr lang="en-US" sz="1200" i="0" dirty="0" smtClean="0">
                <a:solidFill>
                  <a:srgbClr val="00FFCC"/>
                </a:solidFill>
              </a:rPr>
              <a:t> de </a:t>
            </a:r>
            <a:r>
              <a:rPr lang="en-US" sz="1200" i="0" dirty="0" err="1" smtClean="0">
                <a:solidFill>
                  <a:srgbClr val="00FFCC"/>
                </a:solidFill>
              </a:rPr>
              <a:t>Avaliação</a:t>
            </a:r>
            <a:r>
              <a:rPr lang="en-US" sz="1200" i="0" dirty="0" smtClean="0">
                <a:solidFill>
                  <a:srgbClr val="00FFCC"/>
                </a:solidFill>
              </a:rPr>
              <a:t> do PROFISCO</a:t>
            </a:r>
            <a:endParaRPr lang="en-US" sz="1200" i="0" dirty="0">
              <a:solidFill>
                <a:srgbClr val="00FFCC"/>
              </a:solidFill>
            </a:endParaRP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1187624" y="5029200"/>
            <a:ext cx="1403176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pt-BR" sz="1200" b="0" i="0" dirty="0" smtClean="0">
                <a:solidFill>
                  <a:srgbClr val="00FFCC"/>
                </a:solidFill>
              </a:rPr>
              <a:t>Diretrizes e Recomendações Técnicas</a:t>
            </a:r>
            <a:endParaRPr lang="en-US" sz="1200" b="0" i="0" dirty="0">
              <a:solidFill>
                <a:srgbClr val="00FFCC"/>
              </a:solidFill>
            </a:endParaRP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1449900" y="2187575"/>
            <a:ext cx="2819400" cy="80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 i="0" dirty="0" err="1" smtClean="0">
                <a:solidFill>
                  <a:srgbClr val="00FFCC"/>
                </a:solidFill>
              </a:rPr>
              <a:t>Desenho</a:t>
            </a:r>
            <a:r>
              <a:rPr lang="en-US" sz="2000" i="0" dirty="0" smtClean="0">
                <a:solidFill>
                  <a:srgbClr val="00FFCC"/>
                </a:solidFill>
              </a:rPr>
              <a:t> do Marco de </a:t>
            </a:r>
            <a:r>
              <a:rPr lang="en-US" sz="2000" i="0" dirty="0" err="1" smtClean="0">
                <a:solidFill>
                  <a:srgbClr val="00FFCC"/>
                </a:solidFill>
              </a:rPr>
              <a:t>Referência</a:t>
            </a:r>
            <a:r>
              <a:rPr lang="en-US" sz="2000" i="0" dirty="0" smtClean="0">
                <a:solidFill>
                  <a:srgbClr val="00FFCC"/>
                </a:solidFill>
              </a:rPr>
              <a:t> do PROFISCO II  </a:t>
            </a:r>
            <a:endParaRPr lang="en-US" sz="2000" b="0" i="0" dirty="0">
              <a:solidFill>
                <a:srgbClr val="FFFFFF"/>
              </a:solidFill>
            </a:endParaRP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2971800" y="5022850"/>
            <a:ext cx="1600200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pt-BR" sz="1200" b="0" i="0" dirty="0" smtClean="0">
                <a:solidFill>
                  <a:srgbClr val="FFFF00"/>
                </a:solidFill>
              </a:rPr>
              <a:t>Desenho da Pesquisa de Indicadores Fiscais</a:t>
            </a:r>
            <a:endParaRPr lang="pt-BR" sz="1200" b="0" i="0" dirty="0">
              <a:solidFill>
                <a:srgbClr val="FFFF00"/>
              </a:solidFill>
            </a:endParaRPr>
          </a:p>
        </p:txBody>
      </p:sp>
      <p:sp>
        <p:nvSpPr>
          <p:cNvPr id="8209" name="Text Box 18"/>
          <p:cNvSpPr txBox="1">
            <a:spLocks noChangeArrowheads="1"/>
          </p:cNvSpPr>
          <p:nvPr/>
        </p:nvSpPr>
        <p:spPr bwMode="auto">
          <a:xfrm>
            <a:off x="4743450" y="5040313"/>
            <a:ext cx="1176338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pt-BR" sz="1200" b="0" i="0" dirty="0" smtClean="0">
                <a:solidFill>
                  <a:srgbClr val="0000FF"/>
                </a:solidFill>
              </a:rPr>
              <a:t>Aprovação do Marco de Referência do PROFISCO II</a:t>
            </a:r>
            <a:endParaRPr lang="en-US" sz="1200" b="0" i="0" dirty="0">
              <a:solidFill>
                <a:srgbClr val="0000FF"/>
              </a:solidFill>
            </a:endParaRPr>
          </a:p>
          <a:p>
            <a:r>
              <a:rPr lang="en-US" sz="1200" b="0" i="0" dirty="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8210" name="Text Box 19"/>
          <p:cNvSpPr txBox="1">
            <a:spLocks noChangeArrowheads="1"/>
          </p:cNvSpPr>
          <p:nvPr/>
        </p:nvSpPr>
        <p:spPr bwMode="auto">
          <a:xfrm>
            <a:off x="5559867" y="3319548"/>
            <a:ext cx="1258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200" b="0" i="0" dirty="0" err="1" smtClean="0">
                <a:solidFill>
                  <a:srgbClr val="0000FF"/>
                </a:solidFill>
              </a:rPr>
              <a:t>Aprovação</a:t>
            </a:r>
            <a:r>
              <a:rPr lang="en-US" sz="1200" b="0" i="0" dirty="0" smtClean="0">
                <a:solidFill>
                  <a:srgbClr val="0000FF"/>
                </a:solidFill>
              </a:rPr>
              <a:t> de Carta </a:t>
            </a:r>
            <a:r>
              <a:rPr lang="en-US" sz="1200" b="0" i="0" dirty="0" err="1" smtClean="0">
                <a:solidFill>
                  <a:srgbClr val="0000FF"/>
                </a:solidFill>
              </a:rPr>
              <a:t>Consulta</a:t>
            </a:r>
            <a:r>
              <a:rPr lang="en-US" sz="1200" b="0" i="0" dirty="0" smtClean="0">
                <a:solidFill>
                  <a:srgbClr val="0000FF"/>
                </a:solidFill>
              </a:rPr>
              <a:t> </a:t>
            </a:r>
            <a:r>
              <a:rPr lang="en-US" sz="1200" b="0" i="0" dirty="0" err="1" smtClean="0">
                <a:solidFill>
                  <a:srgbClr val="0000FF"/>
                </a:solidFill>
              </a:rPr>
              <a:t>pelos</a:t>
            </a:r>
            <a:r>
              <a:rPr lang="en-US" sz="1200" b="0" i="0" dirty="0" smtClean="0">
                <a:solidFill>
                  <a:srgbClr val="0000FF"/>
                </a:solidFill>
              </a:rPr>
              <a:t> </a:t>
            </a:r>
            <a:r>
              <a:rPr lang="en-US" sz="1200" b="0" i="0" dirty="0" err="1" smtClean="0">
                <a:solidFill>
                  <a:srgbClr val="0000FF"/>
                </a:solidFill>
              </a:rPr>
              <a:t>Estados</a:t>
            </a:r>
            <a:endParaRPr lang="en-US" sz="1200" b="0" i="0" dirty="0">
              <a:solidFill>
                <a:srgbClr val="0000FF"/>
              </a:solidFill>
            </a:endParaRPr>
          </a:p>
        </p:txBody>
      </p:sp>
      <p:sp>
        <p:nvSpPr>
          <p:cNvPr id="8211" name="Text Box 20"/>
          <p:cNvSpPr txBox="1">
            <a:spLocks noChangeArrowheads="1"/>
          </p:cNvSpPr>
          <p:nvPr/>
        </p:nvSpPr>
        <p:spPr bwMode="auto">
          <a:xfrm>
            <a:off x="6164305" y="5029200"/>
            <a:ext cx="1622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pt-BR" sz="1200" b="0" i="0" dirty="0" smtClean="0">
                <a:solidFill>
                  <a:srgbClr val="0000FF"/>
                </a:solidFill>
              </a:rPr>
              <a:t>Elaboração de Projetos estaduais: Ciclo do BID</a:t>
            </a:r>
            <a:endParaRPr lang="pt-BR" sz="1200" b="0" i="0" dirty="0">
              <a:solidFill>
                <a:srgbClr val="0000FF"/>
              </a:solidFill>
            </a:endParaRPr>
          </a:p>
        </p:txBody>
      </p:sp>
      <p:sp>
        <p:nvSpPr>
          <p:cNvPr id="8212" name="Text Box 21"/>
          <p:cNvSpPr txBox="1">
            <a:spLocks noChangeArrowheads="1"/>
          </p:cNvSpPr>
          <p:nvPr/>
        </p:nvSpPr>
        <p:spPr bwMode="auto">
          <a:xfrm>
            <a:off x="7204161" y="3279861"/>
            <a:ext cx="1200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200" b="0" i="0" dirty="0">
                <a:solidFill>
                  <a:srgbClr val="FFFFFF"/>
                </a:solidFill>
              </a:rPr>
              <a:t> </a:t>
            </a:r>
            <a:r>
              <a:rPr lang="pt-BR" sz="1200" b="0" i="0" dirty="0" smtClean="0">
                <a:solidFill>
                  <a:schemeClr val="accent1"/>
                </a:solidFill>
              </a:rPr>
              <a:t>Aprovação do 1º Projeto e do PROFISCO II</a:t>
            </a:r>
            <a:endParaRPr lang="en-US" sz="1200" b="0" i="0" dirty="0">
              <a:solidFill>
                <a:schemeClr val="accent1"/>
              </a:solidFill>
            </a:endParaRPr>
          </a:p>
        </p:txBody>
      </p:sp>
      <p:sp>
        <p:nvSpPr>
          <p:cNvPr id="8213" name="Text Box 22"/>
          <p:cNvSpPr txBox="1">
            <a:spLocks noChangeArrowheads="1"/>
          </p:cNvSpPr>
          <p:nvPr/>
        </p:nvSpPr>
        <p:spPr bwMode="auto">
          <a:xfrm>
            <a:off x="8077200" y="5029200"/>
            <a:ext cx="10668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pt-BR" sz="1200" b="0" i="0" dirty="0" smtClean="0">
                <a:solidFill>
                  <a:schemeClr val="accent1"/>
                </a:solidFill>
              </a:rPr>
              <a:t>Contratação da Operação de Crédito</a:t>
            </a:r>
            <a:endParaRPr lang="en-US" sz="1200" b="0" i="0" dirty="0">
              <a:solidFill>
                <a:schemeClr val="accent1"/>
              </a:solidFill>
            </a:endParaRPr>
          </a:p>
        </p:txBody>
      </p:sp>
      <p:sp>
        <p:nvSpPr>
          <p:cNvPr id="677911" name="Oval 23"/>
          <p:cNvSpPr>
            <a:spLocks noChangeArrowheads="1"/>
          </p:cNvSpPr>
          <p:nvPr/>
        </p:nvSpPr>
        <p:spPr bwMode="auto">
          <a:xfrm>
            <a:off x="1066800" y="4191000"/>
            <a:ext cx="476250" cy="476250"/>
          </a:xfrm>
          <a:prstGeom prst="ellipse">
            <a:avLst/>
          </a:prstGeom>
          <a:solidFill>
            <a:srgbClr val="CC0000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77912" name="Oval 24"/>
          <p:cNvSpPr>
            <a:spLocks noChangeArrowheads="1"/>
          </p:cNvSpPr>
          <p:nvPr/>
        </p:nvSpPr>
        <p:spPr bwMode="auto">
          <a:xfrm>
            <a:off x="1905000" y="4191000"/>
            <a:ext cx="476250" cy="476250"/>
          </a:xfrm>
          <a:prstGeom prst="ellipse">
            <a:avLst/>
          </a:prstGeom>
          <a:solidFill>
            <a:srgbClr val="00FFCC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677913" name="Oval 25"/>
          <p:cNvSpPr>
            <a:spLocks noChangeArrowheads="1"/>
          </p:cNvSpPr>
          <p:nvPr/>
        </p:nvSpPr>
        <p:spPr bwMode="auto">
          <a:xfrm>
            <a:off x="7543800" y="4191000"/>
            <a:ext cx="476250" cy="47625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77914" name="Oval 26"/>
          <p:cNvSpPr>
            <a:spLocks noChangeArrowheads="1"/>
          </p:cNvSpPr>
          <p:nvPr/>
        </p:nvSpPr>
        <p:spPr bwMode="auto">
          <a:xfrm>
            <a:off x="8382000" y="4191000"/>
            <a:ext cx="476250" cy="47625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218" name="Rectangle 27"/>
          <p:cNvSpPr>
            <a:spLocks noChangeArrowheads="1"/>
          </p:cNvSpPr>
          <p:nvPr/>
        </p:nvSpPr>
        <p:spPr bwMode="auto">
          <a:xfrm>
            <a:off x="1416844" y="239713"/>
            <a:ext cx="7751762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lnSpc>
                <a:spcPct val="90000"/>
              </a:lnSpc>
            </a:pPr>
            <a:r>
              <a:rPr lang="en-US" sz="2800" dirty="0" err="1" smtClean="0">
                <a:solidFill>
                  <a:srgbClr val="00FFCC"/>
                </a:solidFill>
              </a:rPr>
              <a:t>Preparação</a:t>
            </a:r>
            <a:r>
              <a:rPr lang="en-US" sz="2800" dirty="0" smtClean="0">
                <a:solidFill>
                  <a:srgbClr val="00FFCC"/>
                </a:solidFill>
              </a:rPr>
              <a:t> do novo </a:t>
            </a:r>
            <a:r>
              <a:rPr lang="en-US" sz="2800" dirty="0" err="1" smtClean="0">
                <a:solidFill>
                  <a:srgbClr val="00FFCC"/>
                </a:solidFill>
              </a:rPr>
              <a:t>Programa</a:t>
            </a:r>
            <a:r>
              <a:rPr lang="en-US" sz="2800" dirty="0" smtClean="0">
                <a:solidFill>
                  <a:srgbClr val="00FFCC"/>
                </a:solidFill>
              </a:rPr>
              <a:t> Fiscal</a:t>
            </a:r>
            <a:endParaRPr lang="en-US" sz="2800" b="0" dirty="0">
              <a:solidFill>
                <a:srgbClr val="FFFFFF"/>
              </a:solidFill>
            </a:endParaRPr>
          </a:p>
        </p:txBody>
      </p:sp>
      <p:sp>
        <p:nvSpPr>
          <p:cNvPr id="677916" name="Oval 28"/>
          <p:cNvSpPr>
            <a:spLocks noChangeArrowheads="1"/>
          </p:cNvSpPr>
          <p:nvPr/>
        </p:nvSpPr>
        <p:spPr bwMode="auto">
          <a:xfrm>
            <a:off x="1066800" y="4191000"/>
            <a:ext cx="476250" cy="476250"/>
          </a:xfrm>
          <a:prstGeom prst="ellipse">
            <a:avLst/>
          </a:prstGeom>
          <a:solidFill>
            <a:srgbClr val="00FFCC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BR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77917" name="Oval 29"/>
          <p:cNvSpPr>
            <a:spLocks noChangeArrowheads="1"/>
          </p:cNvSpPr>
          <p:nvPr/>
        </p:nvSpPr>
        <p:spPr bwMode="auto">
          <a:xfrm>
            <a:off x="3505200" y="4191000"/>
            <a:ext cx="476250" cy="476250"/>
          </a:xfrm>
          <a:prstGeom prst="ellipse">
            <a:avLst/>
          </a:prstGeom>
          <a:solidFill>
            <a:srgbClr val="FFFF00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77918" name="Oval 30"/>
          <p:cNvSpPr>
            <a:spLocks noChangeArrowheads="1"/>
          </p:cNvSpPr>
          <p:nvPr/>
        </p:nvSpPr>
        <p:spPr bwMode="auto">
          <a:xfrm>
            <a:off x="4343400" y="4191000"/>
            <a:ext cx="476250" cy="476250"/>
          </a:xfrm>
          <a:prstGeom prst="ellipse">
            <a:avLst/>
          </a:prstGeom>
          <a:solidFill>
            <a:srgbClr val="FFFF00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77919" name="Oval 31"/>
          <p:cNvSpPr>
            <a:spLocks noChangeArrowheads="1"/>
          </p:cNvSpPr>
          <p:nvPr/>
        </p:nvSpPr>
        <p:spPr bwMode="auto">
          <a:xfrm>
            <a:off x="5060950" y="4191000"/>
            <a:ext cx="476250" cy="476250"/>
          </a:xfrm>
          <a:prstGeom prst="ellipse">
            <a:avLst/>
          </a:prstGeom>
          <a:solidFill>
            <a:srgbClr val="0000FF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77920" name="Oval 32"/>
          <p:cNvSpPr>
            <a:spLocks noChangeArrowheads="1"/>
          </p:cNvSpPr>
          <p:nvPr/>
        </p:nvSpPr>
        <p:spPr bwMode="auto">
          <a:xfrm>
            <a:off x="5930900" y="4208463"/>
            <a:ext cx="476250" cy="476250"/>
          </a:xfrm>
          <a:prstGeom prst="ellipse">
            <a:avLst/>
          </a:prstGeom>
          <a:solidFill>
            <a:srgbClr val="0000FF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224" name="Text Box 33"/>
          <p:cNvSpPr txBox="1">
            <a:spLocks noChangeArrowheads="1"/>
          </p:cNvSpPr>
          <p:nvPr/>
        </p:nvSpPr>
        <p:spPr bwMode="auto">
          <a:xfrm>
            <a:off x="3452813" y="4208463"/>
            <a:ext cx="552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/>
              <a:t>4</a:t>
            </a:r>
          </a:p>
        </p:txBody>
      </p:sp>
      <p:sp>
        <p:nvSpPr>
          <p:cNvPr id="8225" name="Text Box 34"/>
          <p:cNvSpPr txBox="1">
            <a:spLocks noChangeArrowheads="1"/>
          </p:cNvSpPr>
          <p:nvPr/>
        </p:nvSpPr>
        <p:spPr bwMode="auto">
          <a:xfrm>
            <a:off x="4298950" y="4191000"/>
            <a:ext cx="552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/>
              <a:t>5</a:t>
            </a:r>
          </a:p>
        </p:txBody>
      </p:sp>
      <p:sp>
        <p:nvSpPr>
          <p:cNvPr id="8226" name="Text Box 35"/>
          <p:cNvSpPr txBox="1">
            <a:spLocks noChangeArrowheads="1"/>
          </p:cNvSpPr>
          <p:nvPr/>
        </p:nvSpPr>
        <p:spPr bwMode="auto">
          <a:xfrm>
            <a:off x="5016500" y="4191000"/>
            <a:ext cx="552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>
                <a:solidFill>
                  <a:srgbClr val="FFFFFF"/>
                </a:solidFill>
              </a:rPr>
              <a:t>6</a:t>
            </a:r>
          </a:p>
        </p:txBody>
      </p:sp>
      <p:sp>
        <p:nvSpPr>
          <p:cNvPr id="8227" name="Text Box 36"/>
          <p:cNvSpPr txBox="1">
            <a:spLocks noChangeArrowheads="1"/>
          </p:cNvSpPr>
          <p:nvPr/>
        </p:nvSpPr>
        <p:spPr bwMode="auto">
          <a:xfrm>
            <a:off x="5930900" y="4208463"/>
            <a:ext cx="552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>
                <a:solidFill>
                  <a:srgbClr val="FFFFFF"/>
                </a:solidFill>
              </a:rPr>
              <a:t>7</a:t>
            </a:r>
          </a:p>
        </p:txBody>
      </p:sp>
      <p:sp>
        <p:nvSpPr>
          <p:cNvPr id="8228" name="Text Box 37"/>
          <p:cNvSpPr txBox="1">
            <a:spLocks noChangeArrowheads="1"/>
          </p:cNvSpPr>
          <p:nvPr/>
        </p:nvSpPr>
        <p:spPr bwMode="auto">
          <a:xfrm>
            <a:off x="7499350" y="4208463"/>
            <a:ext cx="552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/>
              <a:t>9</a:t>
            </a:r>
          </a:p>
        </p:txBody>
      </p:sp>
      <p:sp>
        <p:nvSpPr>
          <p:cNvPr id="8229" name="Text Box 38"/>
          <p:cNvSpPr txBox="1">
            <a:spLocks noChangeArrowheads="1"/>
          </p:cNvSpPr>
          <p:nvPr/>
        </p:nvSpPr>
        <p:spPr bwMode="auto">
          <a:xfrm>
            <a:off x="8293100" y="4210050"/>
            <a:ext cx="552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/>
              <a:t>10</a:t>
            </a:r>
          </a:p>
        </p:txBody>
      </p:sp>
      <p:sp>
        <p:nvSpPr>
          <p:cNvPr id="8230" name="Text Box 39"/>
          <p:cNvSpPr txBox="1">
            <a:spLocks noChangeArrowheads="1"/>
          </p:cNvSpPr>
          <p:nvPr/>
        </p:nvSpPr>
        <p:spPr bwMode="auto">
          <a:xfrm>
            <a:off x="914400" y="4191000"/>
            <a:ext cx="781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/>
              <a:t>1</a:t>
            </a:r>
          </a:p>
        </p:txBody>
      </p:sp>
      <p:sp>
        <p:nvSpPr>
          <p:cNvPr id="8231" name="Oval 40"/>
          <p:cNvSpPr>
            <a:spLocks noChangeArrowheads="1"/>
          </p:cNvSpPr>
          <p:nvPr/>
        </p:nvSpPr>
        <p:spPr bwMode="auto">
          <a:xfrm>
            <a:off x="6769100" y="4195763"/>
            <a:ext cx="476250" cy="476250"/>
          </a:xfrm>
          <a:prstGeom prst="ellipse">
            <a:avLst/>
          </a:prstGeom>
          <a:solidFill>
            <a:srgbClr val="0000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r>
              <a:rPr lang="en-US" i="0">
                <a:solidFill>
                  <a:srgbClr val="FFFFFF"/>
                </a:solidFill>
              </a:rPr>
              <a:t>8</a:t>
            </a:r>
            <a:endParaRPr lang="pt-BR" i="0">
              <a:solidFill>
                <a:srgbClr val="FFFFFF"/>
              </a:solidFill>
            </a:endParaRPr>
          </a:p>
        </p:txBody>
      </p:sp>
      <p:sp>
        <p:nvSpPr>
          <p:cNvPr id="8232" name="Text Box 41"/>
          <p:cNvSpPr txBox="1">
            <a:spLocks noChangeArrowheads="1"/>
          </p:cNvSpPr>
          <p:nvPr/>
        </p:nvSpPr>
        <p:spPr bwMode="auto">
          <a:xfrm>
            <a:off x="1873250" y="4214813"/>
            <a:ext cx="5524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0"/>
              <a:t>2</a:t>
            </a:r>
          </a:p>
        </p:txBody>
      </p:sp>
      <p:grpSp>
        <p:nvGrpSpPr>
          <p:cNvPr id="8233" name="Group 42"/>
          <p:cNvGrpSpPr>
            <a:grpSpLocks/>
          </p:cNvGrpSpPr>
          <p:nvPr/>
        </p:nvGrpSpPr>
        <p:grpSpPr bwMode="auto">
          <a:xfrm>
            <a:off x="2514600" y="4038600"/>
            <a:ext cx="781050" cy="781050"/>
            <a:chOff x="1482" y="3420"/>
            <a:chExt cx="492" cy="492"/>
          </a:xfrm>
        </p:grpSpPr>
        <p:sp>
          <p:nvSpPr>
            <p:cNvPr id="677931" name="Oval 43"/>
            <p:cNvSpPr>
              <a:spLocks noChangeArrowheads="1"/>
            </p:cNvSpPr>
            <p:nvPr/>
          </p:nvSpPr>
          <p:spPr bwMode="auto">
            <a:xfrm>
              <a:off x="1482" y="3420"/>
              <a:ext cx="492" cy="492"/>
            </a:xfrm>
            <a:prstGeom prst="ellipse">
              <a:avLst/>
            </a:prstGeom>
            <a:solidFill>
              <a:srgbClr val="00FFCC"/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77932" name="Oval 44"/>
            <p:cNvSpPr>
              <a:spLocks noChangeArrowheads="1"/>
            </p:cNvSpPr>
            <p:nvPr/>
          </p:nvSpPr>
          <p:spPr bwMode="auto">
            <a:xfrm>
              <a:off x="1524" y="3462"/>
              <a:ext cx="408" cy="408"/>
            </a:xfrm>
            <a:prstGeom prst="ellipse">
              <a:avLst/>
            </a:prstGeom>
            <a:solidFill>
              <a:srgbClr val="00FFCC"/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8234" name="Text Box 45"/>
          <p:cNvSpPr txBox="1">
            <a:spLocks noChangeArrowheads="1"/>
          </p:cNvSpPr>
          <p:nvPr/>
        </p:nvSpPr>
        <p:spPr bwMode="auto">
          <a:xfrm>
            <a:off x="2635250" y="4191000"/>
            <a:ext cx="5524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i="0"/>
              <a:t>3</a:t>
            </a:r>
          </a:p>
        </p:txBody>
      </p:sp>
      <p:sp>
        <p:nvSpPr>
          <p:cNvPr id="8235" name="Text Box 46"/>
          <p:cNvSpPr txBox="1">
            <a:spLocks noChangeArrowheads="1"/>
          </p:cNvSpPr>
          <p:nvPr/>
        </p:nvSpPr>
        <p:spPr bwMode="auto">
          <a:xfrm>
            <a:off x="3737378" y="3280527"/>
            <a:ext cx="1619250" cy="39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pt-BR" sz="1200" b="0" i="0" dirty="0" smtClean="0">
                <a:solidFill>
                  <a:srgbClr val="FFFF00"/>
                </a:solidFill>
              </a:rPr>
              <a:t>Construção da Linha de Base do PROFISCO II</a:t>
            </a:r>
            <a:endParaRPr lang="en-US" sz="1200" b="0" i="0" dirty="0">
              <a:solidFill>
                <a:srgbClr val="FFFF00"/>
              </a:solidFill>
            </a:endParaRPr>
          </a:p>
        </p:txBody>
      </p:sp>
      <p:pic>
        <p:nvPicPr>
          <p:cNvPr id="46" name="Picture 8" descr="C:\Users\Luciana\Desktop\bid_portugue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8041" y="6209928"/>
            <a:ext cx="1185959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0" y="1600200"/>
            <a:ext cx="9144000" cy="390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 i="0" dirty="0" smtClean="0">
                <a:solidFill>
                  <a:srgbClr val="FFFFFF"/>
                </a:solidFill>
                <a:cs typeface="Times New Roman" charset="0"/>
              </a:rPr>
              <a:t>Desenho do Marco de Referência para um novo CCLIP FISCAL: PROFISCO II (BR-X1039)</a:t>
            </a:r>
            <a:endParaRPr lang="pt-BR" i="0" dirty="0">
              <a:solidFill>
                <a:srgbClr val="FF0000"/>
              </a:solidFill>
              <a:cs typeface="Times New Roman" charset="0"/>
            </a:endParaRPr>
          </a:p>
          <a:p>
            <a:pPr algn="l">
              <a:buFont typeface="Wingdings" pitchFamily="2" charset="2"/>
              <a:buChar char="Ø"/>
            </a:pPr>
            <a:r>
              <a:rPr lang="pt-BR" sz="2000" i="0" dirty="0" smtClean="0">
                <a:solidFill>
                  <a:srgbClr val="00FFCC"/>
                </a:solidFill>
                <a:cs typeface="Times New Roman" charset="0"/>
              </a:rPr>
              <a:t>Reunião </a:t>
            </a:r>
            <a:r>
              <a:rPr lang="pt-BR" sz="2000" i="0" dirty="0">
                <a:solidFill>
                  <a:srgbClr val="00FFCC"/>
                </a:solidFill>
                <a:cs typeface="Times New Roman" charset="0"/>
              </a:rPr>
              <a:t>estratégica com o Ministro da </a:t>
            </a:r>
            <a:r>
              <a:rPr lang="pt-BR" sz="2000" i="0" dirty="0" smtClean="0">
                <a:solidFill>
                  <a:srgbClr val="00FFCC"/>
                </a:solidFill>
                <a:cs typeface="Times New Roman" charset="0"/>
              </a:rPr>
              <a:t>Fazenda – Jan/2015</a:t>
            </a:r>
          </a:p>
          <a:p>
            <a:pPr algn="l">
              <a:buFont typeface="Wingdings" pitchFamily="2" charset="2"/>
              <a:buChar char="Ø"/>
            </a:pPr>
            <a:r>
              <a:rPr lang="pt-BR" sz="2000" i="0" dirty="0">
                <a:solidFill>
                  <a:srgbClr val="FFFF00"/>
                </a:solidFill>
                <a:cs typeface="Times New Roman" charset="0"/>
              </a:rPr>
              <a:t>Apresentações para as equipes do Ministério da </a:t>
            </a:r>
            <a:r>
              <a:rPr lang="pt-BR" sz="2000" i="0" dirty="0" smtClean="0">
                <a:solidFill>
                  <a:srgbClr val="FFFF00"/>
                </a:solidFill>
                <a:cs typeface="Times New Roman" charset="0"/>
              </a:rPr>
              <a:t>Fazenda (Avaliação do PROFISCO e Diretrizes e Recomendações Técnicas) – </a:t>
            </a:r>
            <a:r>
              <a:rPr lang="pt-BR" sz="2000" i="0" dirty="0" err="1" smtClean="0">
                <a:solidFill>
                  <a:srgbClr val="FFFF00"/>
                </a:solidFill>
                <a:cs typeface="Times New Roman" charset="0"/>
              </a:rPr>
              <a:t>Fev</a:t>
            </a:r>
            <a:r>
              <a:rPr lang="pt-BR" sz="2000" i="0" dirty="0" smtClean="0">
                <a:solidFill>
                  <a:srgbClr val="FFFF00"/>
                </a:solidFill>
                <a:cs typeface="Times New Roman" charset="0"/>
              </a:rPr>
              <a:t>/2015</a:t>
            </a:r>
          </a:p>
          <a:p>
            <a:pPr algn="l">
              <a:buFont typeface="Wingdings" pitchFamily="2" charset="2"/>
              <a:buChar char="Ø"/>
            </a:pPr>
            <a:r>
              <a:rPr lang="pt-BR" sz="2000" i="0" dirty="0" smtClean="0">
                <a:solidFill>
                  <a:srgbClr val="FFFFFF"/>
                </a:solidFill>
                <a:cs typeface="Times New Roman" charset="0"/>
              </a:rPr>
              <a:t> Encontro com os Secretários de Fazenda sobre </a:t>
            </a:r>
            <a:r>
              <a:rPr lang="pt-BR" sz="2000" i="0" dirty="0">
                <a:solidFill>
                  <a:srgbClr val="FFFFFF"/>
                </a:solidFill>
                <a:cs typeface="Times New Roman" charset="0"/>
              </a:rPr>
              <a:t>a Trajetória de Modernização das Fazendas </a:t>
            </a:r>
            <a:r>
              <a:rPr lang="pt-BR" sz="2000" i="0" dirty="0" smtClean="0">
                <a:solidFill>
                  <a:srgbClr val="FFFFFF"/>
                </a:solidFill>
                <a:cs typeface="Times New Roman" charset="0"/>
              </a:rPr>
              <a:t>Estaduais – Mar/2015</a:t>
            </a:r>
          </a:p>
          <a:p>
            <a:pPr algn="l">
              <a:buFont typeface="Wingdings" pitchFamily="2" charset="2"/>
              <a:buChar char="Ø"/>
            </a:pPr>
            <a:r>
              <a:rPr lang="pt-BR" sz="2000" i="0" dirty="0">
                <a:solidFill>
                  <a:srgbClr val="00FF99"/>
                </a:solidFill>
                <a:cs typeface="Times New Roman" charset="0"/>
              </a:rPr>
              <a:t>Reuniões preparatórias do Marco de </a:t>
            </a:r>
            <a:r>
              <a:rPr lang="pt-BR" sz="2000" i="0" dirty="0" smtClean="0">
                <a:solidFill>
                  <a:srgbClr val="00FF99"/>
                </a:solidFill>
                <a:cs typeface="Times New Roman" charset="0"/>
              </a:rPr>
              <a:t>Referência e do Modelo </a:t>
            </a:r>
            <a:r>
              <a:rPr lang="pt-BR" sz="2000" i="0" dirty="0">
                <a:solidFill>
                  <a:srgbClr val="00FF99"/>
                </a:solidFill>
                <a:cs typeface="Times New Roman" charset="0"/>
              </a:rPr>
              <a:t>Conceitual </a:t>
            </a:r>
            <a:r>
              <a:rPr lang="pt-BR" sz="2000" i="0" dirty="0" smtClean="0">
                <a:solidFill>
                  <a:srgbClr val="00FF99"/>
                </a:solidFill>
                <a:cs typeface="Times New Roman" charset="0"/>
              </a:rPr>
              <a:t>do CCLIP PROFISCO II – Mar a </a:t>
            </a:r>
            <a:r>
              <a:rPr lang="pt-BR" sz="2000" i="0" dirty="0" err="1" smtClean="0">
                <a:solidFill>
                  <a:srgbClr val="00FF99"/>
                </a:solidFill>
                <a:cs typeface="Times New Roman" charset="0"/>
              </a:rPr>
              <a:t>Jul</a:t>
            </a:r>
            <a:r>
              <a:rPr lang="pt-BR" sz="2000" i="0" dirty="0" smtClean="0">
                <a:solidFill>
                  <a:srgbClr val="00FF99"/>
                </a:solidFill>
                <a:cs typeface="Times New Roman" charset="0"/>
              </a:rPr>
              <a:t>/2015</a:t>
            </a:r>
          </a:p>
          <a:p>
            <a:pPr algn="l">
              <a:buFont typeface="Wingdings" pitchFamily="2" charset="2"/>
              <a:buChar char="Ø"/>
            </a:pPr>
            <a:r>
              <a:rPr lang="pt-BR" sz="2000" i="0" dirty="0">
                <a:solidFill>
                  <a:srgbClr val="FFFF00"/>
                </a:solidFill>
                <a:cs typeface="Times New Roman" charset="0"/>
              </a:rPr>
              <a:t>Reuniões </a:t>
            </a:r>
            <a:r>
              <a:rPr lang="pt-BR" sz="2000" i="0" dirty="0" smtClean="0">
                <a:solidFill>
                  <a:srgbClr val="FFFF00"/>
                </a:solidFill>
                <a:cs typeface="Times New Roman" charset="0"/>
              </a:rPr>
              <a:t>de análise  e avaliação do </a:t>
            </a:r>
            <a:r>
              <a:rPr lang="pt-BR" sz="2000" i="0" dirty="0">
                <a:solidFill>
                  <a:srgbClr val="FFFF00"/>
                </a:solidFill>
                <a:cs typeface="Times New Roman" charset="0"/>
              </a:rPr>
              <a:t>Marco de Referência e do Modelo Conceitual do CCLIP PROFISCO II – </a:t>
            </a:r>
            <a:r>
              <a:rPr lang="pt-BR" sz="2000" i="0" dirty="0" err="1" smtClean="0">
                <a:solidFill>
                  <a:srgbClr val="FFFF00"/>
                </a:solidFill>
                <a:cs typeface="Times New Roman" charset="0"/>
              </a:rPr>
              <a:t>Ago-Set</a:t>
            </a:r>
            <a:r>
              <a:rPr lang="pt-BR" sz="2000" i="0" dirty="0" smtClean="0">
                <a:solidFill>
                  <a:srgbClr val="FFFF00"/>
                </a:solidFill>
                <a:cs typeface="Times New Roman" charset="0"/>
              </a:rPr>
              <a:t>/2015</a:t>
            </a:r>
            <a:endParaRPr lang="pt-BR" sz="2000" i="0" dirty="0">
              <a:solidFill>
                <a:srgbClr val="FFFF00"/>
              </a:solidFill>
              <a:cs typeface="Times New Roman" charset="0"/>
            </a:endParaRPr>
          </a:p>
          <a:p>
            <a:pPr algn="l">
              <a:buFont typeface="Wingdings" pitchFamily="2" charset="2"/>
              <a:buChar char="Ø"/>
            </a:pPr>
            <a:endParaRPr lang="pt-BR" sz="2000" i="0" dirty="0">
              <a:solidFill>
                <a:srgbClr val="00FF99"/>
              </a:solidFill>
              <a:cs typeface="Times New Roman" charset="0"/>
            </a:endParaRP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1406960" y="188640"/>
            <a:ext cx="7751762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lnSpc>
                <a:spcPct val="90000"/>
              </a:lnSpc>
            </a:pPr>
            <a:r>
              <a:rPr lang="en-US" sz="2800" dirty="0" err="1">
                <a:solidFill>
                  <a:srgbClr val="00FFCC"/>
                </a:solidFill>
              </a:rPr>
              <a:t>Preparação</a:t>
            </a:r>
            <a:r>
              <a:rPr lang="en-US" sz="2800" dirty="0">
                <a:solidFill>
                  <a:srgbClr val="00FFCC"/>
                </a:solidFill>
              </a:rPr>
              <a:t> </a:t>
            </a:r>
            <a:r>
              <a:rPr lang="en-US" sz="2800" dirty="0" smtClean="0">
                <a:solidFill>
                  <a:srgbClr val="00FFCC"/>
                </a:solidFill>
              </a:rPr>
              <a:t>do novo </a:t>
            </a:r>
            <a:r>
              <a:rPr lang="en-US" sz="2800" dirty="0" err="1" smtClean="0">
                <a:solidFill>
                  <a:srgbClr val="00FFCC"/>
                </a:solidFill>
              </a:rPr>
              <a:t>Programa</a:t>
            </a:r>
            <a:r>
              <a:rPr lang="en-US" sz="2800" dirty="0" smtClean="0">
                <a:solidFill>
                  <a:srgbClr val="00FFCC"/>
                </a:solidFill>
              </a:rPr>
              <a:t> Fiscal</a:t>
            </a:r>
            <a:endParaRPr lang="en-US" sz="2800" b="0" dirty="0">
              <a:solidFill>
                <a:srgbClr val="FFFFFF"/>
              </a:solidFill>
            </a:endParaRPr>
          </a:p>
        </p:txBody>
      </p:sp>
      <p:pic>
        <p:nvPicPr>
          <p:cNvPr id="4" name="Picture 8" descr="C:\Users\Luciana\Desktop\bid_portugue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8041" y="6209928"/>
            <a:ext cx="1185959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3794" name="Line 2"/>
          <p:cNvSpPr>
            <a:spLocks noChangeShapeType="1"/>
          </p:cNvSpPr>
          <p:nvPr/>
        </p:nvSpPr>
        <p:spPr bwMode="auto">
          <a:xfrm flipV="1">
            <a:off x="2165350" y="4572000"/>
            <a:ext cx="0" cy="38893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73795" name="Line 3"/>
          <p:cNvSpPr>
            <a:spLocks noChangeShapeType="1"/>
          </p:cNvSpPr>
          <p:nvPr/>
        </p:nvSpPr>
        <p:spPr bwMode="auto">
          <a:xfrm flipV="1">
            <a:off x="4572000" y="3970338"/>
            <a:ext cx="0" cy="388937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73796" name="Line 4"/>
          <p:cNvSpPr>
            <a:spLocks noChangeShapeType="1"/>
          </p:cNvSpPr>
          <p:nvPr/>
        </p:nvSpPr>
        <p:spPr bwMode="auto">
          <a:xfrm flipV="1">
            <a:off x="6172200" y="3933825"/>
            <a:ext cx="0" cy="38893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73797" name="Line 5"/>
          <p:cNvSpPr>
            <a:spLocks noChangeShapeType="1"/>
          </p:cNvSpPr>
          <p:nvPr/>
        </p:nvSpPr>
        <p:spPr bwMode="auto">
          <a:xfrm flipV="1">
            <a:off x="7772400" y="3897313"/>
            <a:ext cx="0" cy="388937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73798" name="Line 6"/>
          <p:cNvSpPr>
            <a:spLocks noChangeShapeType="1"/>
          </p:cNvSpPr>
          <p:nvPr/>
        </p:nvSpPr>
        <p:spPr bwMode="auto">
          <a:xfrm flipV="1">
            <a:off x="3733800" y="4800600"/>
            <a:ext cx="0" cy="846138"/>
          </a:xfrm>
          <a:prstGeom prst="line">
            <a:avLst/>
          </a:prstGeom>
          <a:noFill/>
          <a:ln w="57150">
            <a:solidFill>
              <a:srgbClr val="FFFFFF"/>
            </a:solidFill>
            <a:round/>
            <a:headEnd type="triangle" w="med" len="med"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73799" name="Line 7"/>
          <p:cNvSpPr>
            <a:spLocks noChangeShapeType="1"/>
          </p:cNvSpPr>
          <p:nvPr/>
        </p:nvSpPr>
        <p:spPr bwMode="auto">
          <a:xfrm flipV="1">
            <a:off x="1295400" y="3810000"/>
            <a:ext cx="0" cy="38893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73800" name="Line 8"/>
          <p:cNvSpPr>
            <a:spLocks noChangeShapeType="1"/>
          </p:cNvSpPr>
          <p:nvPr/>
        </p:nvSpPr>
        <p:spPr bwMode="auto">
          <a:xfrm flipV="1">
            <a:off x="2971800" y="3810000"/>
            <a:ext cx="0" cy="38893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73801" name="Line 9"/>
          <p:cNvSpPr>
            <a:spLocks noChangeShapeType="1"/>
          </p:cNvSpPr>
          <p:nvPr/>
        </p:nvSpPr>
        <p:spPr bwMode="auto">
          <a:xfrm flipV="1">
            <a:off x="5334000" y="4613275"/>
            <a:ext cx="0" cy="38893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73802" name="Line 10"/>
          <p:cNvSpPr>
            <a:spLocks noChangeShapeType="1"/>
          </p:cNvSpPr>
          <p:nvPr/>
        </p:nvSpPr>
        <p:spPr bwMode="auto">
          <a:xfrm flipV="1">
            <a:off x="7010400" y="4572000"/>
            <a:ext cx="0" cy="38893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73803" name="Line 11"/>
          <p:cNvSpPr>
            <a:spLocks noChangeShapeType="1"/>
          </p:cNvSpPr>
          <p:nvPr/>
        </p:nvSpPr>
        <p:spPr bwMode="auto">
          <a:xfrm flipV="1">
            <a:off x="8610600" y="4606925"/>
            <a:ext cx="0" cy="38893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73804" name="Rectangle 12"/>
          <p:cNvSpPr>
            <a:spLocks noChangeArrowheads="1"/>
          </p:cNvSpPr>
          <p:nvPr/>
        </p:nvSpPr>
        <p:spPr bwMode="auto">
          <a:xfrm>
            <a:off x="1143000" y="4419600"/>
            <a:ext cx="7372350" cy="1143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620272" y="3196803"/>
            <a:ext cx="1295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200" i="0" dirty="0" err="1" smtClean="0">
                <a:solidFill>
                  <a:srgbClr val="00FFCC"/>
                </a:solidFill>
              </a:rPr>
              <a:t>Processo</a:t>
            </a:r>
            <a:r>
              <a:rPr lang="en-US" sz="1200" i="0" dirty="0" smtClean="0">
                <a:solidFill>
                  <a:srgbClr val="00FFCC"/>
                </a:solidFill>
              </a:rPr>
              <a:t> de </a:t>
            </a:r>
            <a:r>
              <a:rPr lang="en-US" sz="1200" i="0" dirty="0" err="1" smtClean="0">
                <a:solidFill>
                  <a:srgbClr val="00FFCC"/>
                </a:solidFill>
              </a:rPr>
              <a:t>Avaliação</a:t>
            </a:r>
            <a:r>
              <a:rPr lang="en-US" sz="1200" i="0" dirty="0" smtClean="0">
                <a:solidFill>
                  <a:srgbClr val="00FFCC"/>
                </a:solidFill>
              </a:rPr>
              <a:t> do PROFISCO</a:t>
            </a:r>
            <a:endParaRPr lang="en-US" sz="1200" i="0" dirty="0">
              <a:solidFill>
                <a:srgbClr val="00FFCC"/>
              </a:solidFill>
            </a:endParaRP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1225551" y="5029200"/>
            <a:ext cx="1365249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pt-BR" sz="1200" b="0" i="0" dirty="0" smtClean="0">
                <a:solidFill>
                  <a:srgbClr val="00FFCC"/>
                </a:solidFill>
              </a:rPr>
              <a:t>Diretrizes e Recomendações Técnicas</a:t>
            </a:r>
            <a:endParaRPr lang="en-US" sz="1200" b="0" i="0" dirty="0">
              <a:solidFill>
                <a:srgbClr val="00FFCC"/>
              </a:solidFill>
            </a:endParaRPr>
          </a:p>
        </p:txBody>
      </p:sp>
      <p:sp>
        <p:nvSpPr>
          <p:cNvPr id="10255" name="Text Box 16"/>
          <p:cNvSpPr txBox="1">
            <a:spLocks noChangeArrowheads="1"/>
          </p:cNvSpPr>
          <p:nvPr/>
        </p:nvSpPr>
        <p:spPr bwMode="auto">
          <a:xfrm>
            <a:off x="2425700" y="5715000"/>
            <a:ext cx="2590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pt-BR" sz="2000" i="0" dirty="0" smtClean="0">
                <a:solidFill>
                  <a:srgbClr val="FFFF00"/>
                </a:solidFill>
              </a:rPr>
              <a:t>Desenho da Pesquisa de Indicadores Fiscais</a:t>
            </a:r>
            <a:endParaRPr lang="pt-BR" sz="2000" i="0" dirty="0">
              <a:solidFill>
                <a:srgbClr val="FFFF00"/>
              </a:solidFill>
            </a:endParaRPr>
          </a:p>
        </p:txBody>
      </p:sp>
      <p:sp>
        <p:nvSpPr>
          <p:cNvPr id="10256" name="Text Box 18"/>
          <p:cNvSpPr txBox="1">
            <a:spLocks noChangeArrowheads="1"/>
          </p:cNvSpPr>
          <p:nvPr/>
        </p:nvSpPr>
        <p:spPr bwMode="auto">
          <a:xfrm>
            <a:off x="4743450" y="5040313"/>
            <a:ext cx="1176338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pt-BR" sz="1200" b="0" i="0" dirty="0" smtClean="0">
                <a:solidFill>
                  <a:srgbClr val="0000FF"/>
                </a:solidFill>
              </a:rPr>
              <a:t>Aprovação do Marco de Referência do PROFISCO II</a:t>
            </a:r>
            <a:endParaRPr lang="en-US" sz="1200" b="0" i="0" dirty="0">
              <a:solidFill>
                <a:srgbClr val="0000FF"/>
              </a:solidFill>
            </a:endParaRPr>
          </a:p>
          <a:p>
            <a:r>
              <a:rPr lang="en-US" sz="1200" b="0" i="0" dirty="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10257" name="Text Box 19"/>
          <p:cNvSpPr txBox="1">
            <a:spLocks noChangeArrowheads="1"/>
          </p:cNvSpPr>
          <p:nvPr/>
        </p:nvSpPr>
        <p:spPr bwMode="auto">
          <a:xfrm>
            <a:off x="5520496" y="3272399"/>
            <a:ext cx="1258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200" b="0" i="0" dirty="0" err="1" smtClean="0">
                <a:solidFill>
                  <a:srgbClr val="0000FF"/>
                </a:solidFill>
              </a:rPr>
              <a:t>Aprovação</a:t>
            </a:r>
            <a:r>
              <a:rPr lang="en-US" sz="1200" b="0" i="0" dirty="0" smtClean="0">
                <a:solidFill>
                  <a:srgbClr val="0000FF"/>
                </a:solidFill>
              </a:rPr>
              <a:t> de Carta </a:t>
            </a:r>
            <a:r>
              <a:rPr lang="en-US" sz="1200" b="0" i="0" dirty="0" err="1" smtClean="0">
                <a:solidFill>
                  <a:srgbClr val="0000FF"/>
                </a:solidFill>
              </a:rPr>
              <a:t>Consulta</a:t>
            </a:r>
            <a:r>
              <a:rPr lang="en-US" sz="1200" b="0" i="0" dirty="0" smtClean="0">
                <a:solidFill>
                  <a:srgbClr val="0000FF"/>
                </a:solidFill>
              </a:rPr>
              <a:t> </a:t>
            </a:r>
            <a:r>
              <a:rPr lang="en-US" sz="1200" b="0" i="0" dirty="0" err="1" smtClean="0">
                <a:solidFill>
                  <a:srgbClr val="0000FF"/>
                </a:solidFill>
              </a:rPr>
              <a:t>pelos</a:t>
            </a:r>
            <a:r>
              <a:rPr lang="en-US" sz="1200" b="0" i="0" dirty="0" smtClean="0">
                <a:solidFill>
                  <a:srgbClr val="0000FF"/>
                </a:solidFill>
              </a:rPr>
              <a:t> </a:t>
            </a:r>
            <a:r>
              <a:rPr lang="en-US" sz="1200" b="0" i="0" dirty="0" err="1" smtClean="0">
                <a:solidFill>
                  <a:srgbClr val="0000FF"/>
                </a:solidFill>
              </a:rPr>
              <a:t>Estados</a:t>
            </a:r>
            <a:endParaRPr lang="en-US" sz="1200" b="0" i="0" dirty="0">
              <a:solidFill>
                <a:srgbClr val="0000FF"/>
              </a:solidFill>
            </a:endParaRPr>
          </a:p>
        </p:txBody>
      </p:sp>
      <p:sp>
        <p:nvSpPr>
          <p:cNvPr id="10258" name="Text Box 20"/>
          <p:cNvSpPr txBox="1">
            <a:spLocks noChangeArrowheads="1"/>
          </p:cNvSpPr>
          <p:nvPr/>
        </p:nvSpPr>
        <p:spPr bwMode="auto">
          <a:xfrm>
            <a:off x="6242050" y="5021263"/>
            <a:ext cx="1471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pt-BR" sz="1200" b="0" i="0" dirty="0" smtClean="0">
                <a:solidFill>
                  <a:srgbClr val="0000FF"/>
                </a:solidFill>
              </a:rPr>
              <a:t>Elaboração de Projetos estaduais: Ciclo do BID</a:t>
            </a:r>
            <a:endParaRPr lang="pt-BR" sz="1200" b="0" i="0" dirty="0">
              <a:solidFill>
                <a:srgbClr val="0000FF"/>
              </a:solidFill>
            </a:endParaRPr>
          </a:p>
        </p:txBody>
      </p:sp>
      <p:sp>
        <p:nvSpPr>
          <p:cNvPr id="10259" name="Text Box 21"/>
          <p:cNvSpPr txBox="1">
            <a:spLocks noChangeArrowheads="1"/>
          </p:cNvSpPr>
          <p:nvPr/>
        </p:nvSpPr>
        <p:spPr bwMode="auto">
          <a:xfrm>
            <a:off x="7145396" y="3272399"/>
            <a:ext cx="1200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200" b="0" i="0" dirty="0">
                <a:solidFill>
                  <a:srgbClr val="FFFFFF"/>
                </a:solidFill>
              </a:rPr>
              <a:t> </a:t>
            </a:r>
            <a:r>
              <a:rPr lang="pt-BR" sz="1200" b="0" i="0" dirty="0" smtClean="0">
                <a:solidFill>
                  <a:schemeClr val="accent1"/>
                </a:solidFill>
              </a:rPr>
              <a:t>Aprovação do 1º Projeto e do PROFISCO II</a:t>
            </a:r>
            <a:endParaRPr lang="en-US" sz="1200" b="0" i="0" dirty="0">
              <a:solidFill>
                <a:schemeClr val="accent1"/>
              </a:solidFill>
            </a:endParaRPr>
          </a:p>
        </p:txBody>
      </p:sp>
      <p:sp>
        <p:nvSpPr>
          <p:cNvPr id="10260" name="Text Box 22"/>
          <p:cNvSpPr txBox="1">
            <a:spLocks noChangeArrowheads="1"/>
          </p:cNvSpPr>
          <p:nvPr/>
        </p:nvSpPr>
        <p:spPr bwMode="auto">
          <a:xfrm>
            <a:off x="8077200" y="5029200"/>
            <a:ext cx="10668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pt-BR" sz="1200" b="0" i="0" dirty="0" smtClean="0">
                <a:solidFill>
                  <a:schemeClr val="accent1"/>
                </a:solidFill>
              </a:rPr>
              <a:t>Contratação da Operação de Crédito</a:t>
            </a:r>
            <a:endParaRPr lang="en-US" sz="1200" b="0" i="0" dirty="0">
              <a:solidFill>
                <a:schemeClr val="accent1"/>
              </a:solidFill>
            </a:endParaRPr>
          </a:p>
        </p:txBody>
      </p:sp>
      <p:sp>
        <p:nvSpPr>
          <p:cNvPr id="673815" name="Oval 23"/>
          <p:cNvSpPr>
            <a:spLocks noChangeArrowheads="1"/>
          </p:cNvSpPr>
          <p:nvPr/>
        </p:nvSpPr>
        <p:spPr bwMode="auto">
          <a:xfrm>
            <a:off x="1066800" y="4191000"/>
            <a:ext cx="476250" cy="476250"/>
          </a:xfrm>
          <a:prstGeom prst="ellipse">
            <a:avLst/>
          </a:prstGeom>
          <a:solidFill>
            <a:srgbClr val="CC0000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73816" name="Oval 24"/>
          <p:cNvSpPr>
            <a:spLocks noChangeArrowheads="1"/>
          </p:cNvSpPr>
          <p:nvPr/>
        </p:nvSpPr>
        <p:spPr bwMode="auto">
          <a:xfrm>
            <a:off x="1905000" y="4191000"/>
            <a:ext cx="476250" cy="476250"/>
          </a:xfrm>
          <a:prstGeom prst="ellipse">
            <a:avLst/>
          </a:prstGeom>
          <a:solidFill>
            <a:srgbClr val="00FFCC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673817" name="Oval 25"/>
          <p:cNvSpPr>
            <a:spLocks noChangeArrowheads="1"/>
          </p:cNvSpPr>
          <p:nvPr/>
        </p:nvSpPr>
        <p:spPr bwMode="auto">
          <a:xfrm>
            <a:off x="7543800" y="4191000"/>
            <a:ext cx="476250" cy="47625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73818" name="Oval 26"/>
          <p:cNvSpPr>
            <a:spLocks noChangeArrowheads="1"/>
          </p:cNvSpPr>
          <p:nvPr/>
        </p:nvSpPr>
        <p:spPr bwMode="auto">
          <a:xfrm>
            <a:off x="8382000" y="4191000"/>
            <a:ext cx="476250" cy="47625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FFFFFF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65" name="Rectangle 27"/>
          <p:cNvSpPr>
            <a:spLocks noChangeArrowheads="1"/>
          </p:cNvSpPr>
          <p:nvPr/>
        </p:nvSpPr>
        <p:spPr bwMode="auto">
          <a:xfrm>
            <a:off x="0" y="332656"/>
            <a:ext cx="915787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lnSpc>
                <a:spcPct val="90000"/>
              </a:lnSpc>
            </a:pPr>
            <a:r>
              <a:rPr lang="en-US" sz="2800" dirty="0" err="1" smtClean="0">
                <a:solidFill>
                  <a:srgbClr val="FFFF00"/>
                </a:solidFill>
              </a:rPr>
              <a:t>Pesquisa</a:t>
            </a:r>
            <a:r>
              <a:rPr lang="en-US" sz="2800" dirty="0" smtClean="0">
                <a:solidFill>
                  <a:srgbClr val="FFFF00"/>
                </a:solidFill>
              </a:rPr>
              <a:t> de </a:t>
            </a:r>
            <a:r>
              <a:rPr lang="en-US" sz="2800" dirty="0" err="1" smtClean="0">
                <a:solidFill>
                  <a:srgbClr val="FFFF00"/>
                </a:solidFill>
              </a:rPr>
              <a:t>Indicadores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</a:rPr>
              <a:t>Fiscais</a:t>
            </a:r>
            <a:r>
              <a:rPr lang="en-US" sz="2800" dirty="0" smtClean="0">
                <a:solidFill>
                  <a:srgbClr val="FFFF00"/>
                </a:solidFill>
              </a:rPr>
              <a:t> para o PROFISCO II</a:t>
            </a:r>
            <a:endParaRPr lang="en-US" sz="2800" b="0" dirty="0">
              <a:solidFill>
                <a:srgbClr val="FFFFFF"/>
              </a:solidFill>
            </a:endParaRPr>
          </a:p>
        </p:txBody>
      </p:sp>
      <p:sp>
        <p:nvSpPr>
          <p:cNvPr id="673820" name="Oval 28"/>
          <p:cNvSpPr>
            <a:spLocks noChangeArrowheads="1"/>
          </p:cNvSpPr>
          <p:nvPr/>
        </p:nvSpPr>
        <p:spPr bwMode="auto">
          <a:xfrm>
            <a:off x="1066800" y="4191000"/>
            <a:ext cx="476250" cy="476250"/>
          </a:xfrm>
          <a:prstGeom prst="ellipse">
            <a:avLst/>
          </a:prstGeom>
          <a:solidFill>
            <a:srgbClr val="00FFCC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BR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73822" name="Oval 30"/>
          <p:cNvSpPr>
            <a:spLocks noChangeArrowheads="1"/>
          </p:cNvSpPr>
          <p:nvPr/>
        </p:nvSpPr>
        <p:spPr bwMode="auto">
          <a:xfrm>
            <a:off x="4343400" y="4191000"/>
            <a:ext cx="476250" cy="476250"/>
          </a:xfrm>
          <a:prstGeom prst="ellipse">
            <a:avLst/>
          </a:prstGeom>
          <a:solidFill>
            <a:srgbClr val="FFFF00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73823" name="Oval 31"/>
          <p:cNvSpPr>
            <a:spLocks noChangeArrowheads="1"/>
          </p:cNvSpPr>
          <p:nvPr/>
        </p:nvSpPr>
        <p:spPr bwMode="auto">
          <a:xfrm>
            <a:off x="5060950" y="4191000"/>
            <a:ext cx="476250" cy="476250"/>
          </a:xfrm>
          <a:prstGeom prst="ellipse">
            <a:avLst/>
          </a:prstGeom>
          <a:solidFill>
            <a:srgbClr val="0000FF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73824" name="Oval 32"/>
          <p:cNvSpPr>
            <a:spLocks noChangeArrowheads="1"/>
          </p:cNvSpPr>
          <p:nvPr/>
        </p:nvSpPr>
        <p:spPr bwMode="auto">
          <a:xfrm>
            <a:off x="5930900" y="4208463"/>
            <a:ext cx="476250" cy="476250"/>
          </a:xfrm>
          <a:prstGeom prst="ellipse">
            <a:avLst/>
          </a:prstGeom>
          <a:solidFill>
            <a:srgbClr val="0000FF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70" name="Text Box 35"/>
          <p:cNvSpPr txBox="1">
            <a:spLocks noChangeArrowheads="1"/>
          </p:cNvSpPr>
          <p:nvPr/>
        </p:nvSpPr>
        <p:spPr bwMode="auto">
          <a:xfrm>
            <a:off x="4298950" y="4191000"/>
            <a:ext cx="552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/>
              <a:t>5</a:t>
            </a:r>
          </a:p>
        </p:txBody>
      </p:sp>
      <p:sp>
        <p:nvSpPr>
          <p:cNvPr id="10271" name="Text Box 36"/>
          <p:cNvSpPr txBox="1">
            <a:spLocks noChangeArrowheads="1"/>
          </p:cNvSpPr>
          <p:nvPr/>
        </p:nvSpPr>
        <p:spPr bwMode="auto">
          <a:xfrm>
            <a:off x="5016500" y="4191000"/>
            <a:ext cx="552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>
                <a:solidFill>
                  <a:srgbClr val="FFFFFF"/>
                </a:solidFill>
              </a:rPr>
              <a:t>6</a:t>
            </a:r>
          </a:p>
        </p:txBody>
      </p:sp>
      <p:sp>
        <p:nvSpPr>
          <p:cNvPr id="10272" name="Text Box 37"/>
          <p:cNvSpPr txBox="1">
            <a:spLocks noChangeArrowheads="1"/>
          </p:cNvSpPr>
          <p:nvPr/>
        </p:nvSpPr>
        <p:spPr bwMode="auto">
          <a:xfrm>
            <a:off x="5930900" y="4208463"/>
            <a:ext cx="552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>
                <a:solidFill>
                  <a:srgbClr val="FFFFFF"/>
                </a:solidFill>
              </a:rPr>
              <a:t>7</a:t>
            </a:r>
          </a:p>
        </p:txBody>
      </p:sp>
      <p:sp>
        <p:nvSpPr>
          <p:cNvPr id="10273" name="Text Box 38"/>
          <p:cNvSpPr txBox="1">
            <a:spLocks noChangeArrowheads="1"/>
          </p:cNvSpPr>
          <p:nvPr/>
        </p:nvSpPr>
        <p:spPr bwMode="auto">
          <a:xfrm>
            <a:off x="7499350" y="4208463"/>
            <a:ext cx="552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/>
              <a:t>9</a:t>
            </a:r>
          </a:p>
        </p:txBody>
      </p:sp>
      <p:sp>
        <p:nvSpPr>
          <p:cNvPr id="10274" name="Text Box 39"/>
          <p:cNvSpPr txBox="1">
            <a:spLocks noChangeArrowheads="1"/>
          </p:cNvSpPr>
          <p:nvPr/>
        </p:nvSpPr>
        <p:spPr bwMode="auto">
          <a:xfrm>
            <a:off x="8293100" y="4210050"/>
            <a:ext cx="552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/>
              <a:t>10</a:t>
            </a:r>
          </a:p>
        </p:txBody>
      </p:sp>
      <p:sp>
        <p:nvSpPr>
          <p:cNvPr id="10275" name="Text Box 43"/>
          <p:cNvSpPr txBox="1">
            <a:spLocks noChangeArrowheads="1"/>
          </p:cNvSpPr>
          <p:nvPr/>
        </p:nvSpPr>
        <p:spPr bwMode="auto">
          <a:xfrm>
            <a:off x="914400" y="4191000"/>
            <a:ext cx="781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/>
              <a:t>1</a:t>
            </a:r>
          </a:p>
        </p:txBody>
      </p:sp>
      <p:sp>
        <p:nvSpPr>
          <p:cNvPr id="10276" name="Oval 44"/>
          <p:cNvSpPr>
            <a:spLocks noChangeArrowheads="1"/>
          </p:cNvSpPr>
          <p:nvPr/>
        </p:nvSpPr>
        <p:spPr bwMode="auto">
          <a:xfrm>
            <a:off x="6769100" y="4195763"/>
            <a:ext cx="476250" cy="476250"/>
          </a:xfrm>
          <a:prstGeom prst="ellipse">
            <a:avLst/>
          </a:prstGeom>
          <a:solidFill>
            <a:srgbClr val="0000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r>
              <a:rPr lang="en-US" i="0">
                <a:solidFill>
                  <a:srgbClr val="FFFFFF"/>
                </a:solidFill>
              </a:rPr>
              <a:t>8</a:t>
            </a:r>
            <a:endParaRPr lang="pt-BR" i="0">
              <a:solidFill>
                <a:srgbClr val="FFFFFF"/>
              </a:solidFill>
            </a:endParaRPr>
          </a:p>
        </p:txBody>
      </p:sp>
      <p:sp>
        <p:nvSpPr>
          <p:cNvPr id="10277" name="Text Box 45"/>
          <p:cNvSpPr txBox="1">
            <a:spLocks noChangeArrowheads="1"/>
          </p:cNvSpPr>
          <p:nvPr/>
        </p:nvSpPr>
        <p:spPr bwMode="auto">
          <a:xfrm>
            <a:off x="1873250" y="4214813"/>
            <a:ext cx="5524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0"/>
              <a:t>2</a:t>
            </a:r>
          </a:p>
        </p:txBody>
      </p:sp>
      <p:grpSp>
        <p:nvGrpSpPr>
          <p:cNvPr id="10278" name="Group 40"/>
          <p:cNvGrpSpPr>
            <a:grpSpLocks/>
          </p:cNvGrpSpPr>
          <p:nvPr/>
        </p:nvGrpSpPr>
        <p:grpSpPr bwMode="auto">
          <a:xfrm>
            <a:off x="3352800" y="4038600"/>
            <a:ext cx="781050" cy="781050"/>
            <a:chOff x="1482" y="3420"/>
            <a:chExt cx="492" cy="492"/>
          </a:xfrm>
        </p:grpSpPr>
        <p:sp>
          <p:nvSpPr>
            <p:cNvPr id="673833" name="Oval 41"/>
            <p:cNvSpPr>
              <a:spLocks noChangeArrowheads="1"/>
            </p:cNvSpPr>
            <p:nvPr/>
          </p:nvSpPr>
          <p:spPr bwMode="auto">
            <a:xfrm>
              <a:off x="1482" y="3420"/>
              <a:ext cx="492" cy="492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73834" name="Oval 42"/>
            <p:cNvSpPr>
              <a:spLocks noChangeArrowheads="1"/>
            </p:cNvSpPr>
            <p:nvPr/>
          </p:nvSpPr>
          <p:spPr bwMode="auto">
            <a:xfrm>
              <a:off x="1524" y="3462"/>
              <a:ext cx="408" cy="408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673838" name="Oval 46"/>
          <p:cNvSpPr>
            <a:spLocks noChangeArrowheads="1"/>
          </p:cNvSpPr>
          <p:nvPr/>
        </p:nvSpPr>
        <p:spPr bwMode="auto">
          <a:xfrm>
            <a:off x="2708275" y="4191000"/>
            <a:ext cx="476250" cy="476250"/>
          </a:xfrm>
          <a:prstGeom prst="ellipse">
            <a:avLst/>
          </a:prstGeom>
          <a:solidFill>
            <a:srgbClr val="00FFCC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0280" name="Text Box 47"/>
          <p:cNvSpPr txBox="1">
            <a:spLocks noChangeArrowheads="1"/>
          </p:cNvSpPr>
          <p:nvPr/>
        </p:nvSpPr>
        <p:spPr bwMode="auto">
          <a:xfrm>
            <a:off x="2667000" y="4191000"/>
            <a:ext cx="552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/>
              <a:t>3</a:t>
            </a:r>
          </a:p>
        </p:txBody>
      </p:sp>
      <p:sp>
        <p:nvSpPr>
          <p:cNvPr id="10281" name="Text Box 34"/>
          <p:cNvSpPr txBox="1">
            <a:spLocks noChangeArrowheads="1"/>
          </p:cNvSpPr>
          <p:nvPr/>
        </p:nvSpPr>
        <p:spPr bwMode="auto">
          <a:xfrm>
            <a:off x="3429000" y="4191000"/>
            <a:ext cx="5524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i="0"/>
              <a:t>4</a:t>
            </a:r>
          </a:p>
        </p:txBody>
      </p:sp>
      <p:sp>
        <p:nvSpPr>
          <p:cNvPr id="10282" name="Text Box 49"/>
          <p:cNvSpPr txBox="1">
            <a:spLocks noChangeArrowheads="1"/>
          </p:cNvSpPr>
          <p:nvPr/>
        </p:nvSpPr>
        <p:spPr bwMode="auto">
          <a:xfrm>
            <a:off x="3685346" y="3235325"/>
            <a:ext cx="1619250" cy="39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pt-BR" sz="1200" b="0" i="0" dirty="0" smtClean="0">
                <a:solidFill>
                  <a:srgbClr val="FFFF00"/>
                </a:solidFill>
              </a:rPr>
              <a:t>Construção da Linha de Base do PROFISCO II</a:t>
            </a:r>
            <a:endParaRPr lang="en-US" sz="1200" b="0" i="0" dirty="0">
              <a:solidFill>
                <a:srgbClr val="FFFF00"/>
              </a:solidFill>
            </a:endParaRPr>
          </a:p>
        </p:txBody>
      </p:sp>
      <p:sp>
        <p:nvSpPr>
          <p:cNvPr id="10283" name="Text Box 50"/>
          <p:cNvSpPr txBox="1">
            <a:spLocks noChangeArrowheads="1"/>
          </p:cNvSpPr>
          <p:nvPr/>
        </p:nvSpPr>
        <p:spPr bwMode="auto">
          <a:xfrm>
            <a:off x="2057400" y="3212306"/>
            <a:ext cx="1835150" cy="59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200" b="0" i="0" dirty="0" err="1" smtClean="0">
                <a:solidFill>
                  <a:srgbClr val="00FFCC"/>
                </a:solidFill>
              </a:rPr>
              <a:t>Desenho</a:t>
            </a:r>
            <a:r>
              <a:rPr lang="en-US" sz="1200" b="0" i="0" dirty="0" smtClean="0">
                <a:solidFill>
                  <a:srgbClr val="00FFCC"/>
                </a:solidFill>
              </a:rPr>
              <a:t> do Marco de </a:t>
            </a:r>
            <a:r>
              <a:rPr lang="en-US" sz="1200" b="0" i="0" dirty="0" err="1" smtClean="0">
                <a:solidFill>
                  <a:srgbClr val="00FFCC"/>
                </a:solidFill>
              </a:rPr>
              <a:t>Referência</a:t>
            </a:r>
            <a:r>
              <a:rPr lang="en-US" sz="1200" b="0" i="0" dirty="0" smtClean="0">
                <a:solidFill>
                  <a:srgbClr val="00FFCC"/>
                </a:solidFill>
              </a:rPr>
              <a:t> do PROFISCO II</a:t>
            </a:r>
            <a:endParaRPr lang="en-US" sz="1200" b="0" i="0" dirty="0">
              <a:solidFill>
                <a:srgbClr val="00FFCC"/>
              </a:solidFill>
            </a:endParaRPr>
          </a:p>
          <a:p>
            <a:endParaRPr lang="en-US" sz="1200" b="0" i="0" dirty="0">
              <a:solidFill>
                <a:srgbClr val="FFFFFF"/>
              </a:solidFill>
            </a:endParaRPr>
          </a:p>
        </p:txBody>
      </p:sp>
      <p:pic>
        <p:nvPicPr>
          <p:cNvPr id="46" name="Picture 8" descr="C:\Users\Luciana\Desktop\bid_portugue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8041" y="6209928"/>
            <a:ext cx="1185959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luxo">
  <a:themeElements>
    <a:clrScheme name="">
      <a:dk1>
        <a:srgbClr val="000000"/>
      </a:dk1>
      <a:lt1>
        <a:srgbClr val="00002E"/>
      </a:lt1>
      <a:dk2>
        <a:srgbClr val="000000"/>
      </a:dk2>
      <a:lt2>
        <a:srgbClr val="808080"/>
      </a:lt2>
      <a:accent1>
        <a:srgbClr val="CCECFF"/>
      </a:accent1>
      <a:accent2>
        <a:srgbClr val="333399"/>
      </a:accent2>
      <a:accent3>
        <a:srgbClr val="AAAAAD"/>
      </a:accent3>
      <a:accent4>
        <a:srgbClr val="000000"/>
      </a:accent4>
      <a:accent5>
        <a:srgbClr val="E2F4FF"/>
      </a:accent5>
      <a:accent6>
        <a:srgbClr val="2D2D8A"/>
      </a:accent6>
      <a:hlink>
        <a:srgbClr val="6600FF"/>
      </a:hlink>
      <a:folHlink>
        <a:srgbClr val="009900"/>
      </a:folHlink>
    </a:clrScheme>
    <a:fontScheme name="Fluxo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1" i="1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1" i="1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lnDef>
  </a:objectDefaults>
  <a:extraClrSchemeLst>
    <a:extraClrScheme>
      <a:clrScheme name="Fluxo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luxo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luxo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luxo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luxo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luxo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luxo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luxo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luxo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13395</TotalTime>
  <Words>1997</Words>
  <Application>Microsoft Office PowerPoint</Application>
  <PresentationFormat>Apresentação na tela (4:3)</PresentationFormat>
  <Paragraphs>356</Paragraphs>
  <Slides>24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24</vt:i4>
      </vt:variant>
    </vt:vector>
  </HeadingPairs>
  <TitlesOfParts>
    <vt:vector size="31" baseType="lpstr">
      <vt:lpstr>Arial Unicode MS</vt:lpstr>
      <vt:lpstr>Arial</vt:lpstr>
      <vt:lpstr>Calibri Light</vt:lpstr>
      <vt:lpstr>Tahoma</vt:lpstr>
      <vt:lpstr>Times New Roman</vt:lpstr>
      <vt:lpstr>Wingdings</vt:lpstr>
      <vt:lpstr>Fluxo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Ramalho &amp; Cia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Regras de Licitações Aplicáveis em Projetos Financiados pelo BANCO INTERAMERICANO DE DESENVOLVIMENTO</dc:title>
  <dc:creator>Andre Ramalho</dc:creator>
  <cp:lastModifiedBy>SORAYA FERREIRA</cp:lastModifiedBy>
  <cp:revision>618</cp:revision>
  <cp:lastPrinted>2015-09-10T12:09:01Z</cp:lastPrinted>
  <dcterms:created xsi:type="dcterms:W3CDTF">2004-05-18T18:42:11Z</dcterms:created>
  <dcterms:modified xsi:type="dcterms:W3CDTF">2015-09-10T17:53:45Z</dcterms:modified>
</cp:coreProperties>
</file>