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6"/>
  </p:notesMasterIdLst>
  <p:sldIdLst>
    <p:sldId id="270" r:id="rId3"/>
    <p:sldId id="283" r:id="rId4"/>
    <p:sldId id="274" r:id="rId5"/>
    <p:sldId id="275" r:id="rId6"/>
    <p:sldId id="277" r:id="rId7"/>
    <p:sldId id="278" r:id="rId8"/>
    <p:sldId id="280" r:id="rId9"/>
    <p:sldId id="279" r:id="rId10"/>
    <p:sldId id="281" r:id="rId11"/>
    <p:sldId id="282" r:id="rId12"/>
    <p:sldId id="258" r:id="rId13"/>
    <p:sldId id="268" r:id="rId14"/>
    <p:sldId id="259" r:id="rId15"/>
    <p:sldId id="260" r:id="rId16"/>
    <p:sldId id="271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85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ltnakandakare\AppData\Local\Microsoft\Windows\Temporary%20Internet%20Files\Content.Outlook\DWNPY19B\Relat&#243;rios%20at&#233;%2030-Set-2015.xlsx" TargetMode="External"/><Relationship Id="rId1" Type="http://schemas.openxmlformats.org/officeDocument/2006/relationships/image" Target="../media/image5.png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pofsworkh\cedc$\DCC\CCC-Controle%20de%20Contrata&#231;&#245;es\CCO%20-%201\RITA\Cadma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fshome01\Users1$\ajlascala\SIS\C&#243;pia%20de%20Relatorio%20de%20Processos%20Mensais%20-%20SIS%20agosto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fshome01\Users1$\ajlascala\SIS\C&#243;pia%20de%20Relatorio%20de%20Processos%20Mensais%20-%20SIS%20agosto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srvfshome01\Users1$\ajlascala\SIS\C&#243;pia%20de%20SGL_OfertaCompra_PrimeiroEnvio_v2_18_Junho_20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02414064757742"/>
          <c:y val="0.17752596789423986"/>
          <c:w val="0.80140885104294091"/>
          <c:h val="0.679886685552407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EvolDet!$H$8</c:f>
              <c:strCache>
                <c:ptCount val="1"/>
                <c:pt idx="0">
                  <c:v>Previsto</c:v>
                </c:pt>
              </c:strCache>
            </c:strRef>
          </c:tx>
          <c:spPr>
            <a:gradFill flip="none" rotWithShape="1">
              <a:gsLst>
                <a:gs pos="0">
                  <a:srgbClr val="C00000"/>
                </a:gs>
                <a:gs pos="50000">
                  <a:schemeClr val="accent2">
                    <a:lumMod val="60000"/>
                    <a:lumOff val="40000"/>
                  </a:schemeClr>
                </a:gs>
                <a:gs pos="100000">
                  <a:srgbClr val="C00000"/>
                </a:gs>
              </a:gsLst>
              <a:lin ang="10800000" scaled="1"/>
              <a:tileRect/>
            </a:gradFill>
            <a:ln>
              <a:noFill/>
            </a:ln>
          </c:spPr>
          <c:invertIfNegative val="0"/>
          <c:cat>
            <c:strRef>
              <c:f>(EvolDet!$A$9;EvolDet!$A$12;EvolDet!$A$14;EvolDet!$A$16;EvolDet!$A$18;EvolDet!$A$20;EvolDet!$A$22;EvolDet!$A$24;EvolDet!$A$26;EvolDet!$A$28;EvolDet!$A$30;EvolDet!$A$32;EvolDet!$A$34;EvolDet!$A$36;EvolDet!$A$38;EvolDet!$A$40)</c:f>
              <c:strCach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strCache>
            </c:strRef>
          </c:cat>
          <c:val>
            <c:numRef>
              <c:f>(EvolDet!$H$11;EvolDet!$H$13;EvolDet!$H$15;EvolDet!$H$17;EvolDet!$H$19;EvolDet!$H$21;EvolDet!$H$23;EvolDet!$H$25;EvolDet!$H$27;EvolDet!$H$29;EvolDet!$H$31;EvolDet!$H$33;EvolDet!$H$35;EvolDet!$H$37;EvolDet!$H$39;EvolDet!$H$41)</c:f>
              <c:numCache>
                <c:formatCode>#,##0</c:formatCode>
                <c:ptCount val="16"/>
                <c:pt idx="0">
                  <c:v>466946</c:v>
                </c:pt>
                <c:pt idx="1">
                  <c:v>16853921</c:v>
                </c:pt>
                <c:pt idx="2">
                  <c:v>50589859</c:v>
                </c:pt>
                <c:pt idx="3">
                  <c:v>146141133</c:v>
                </c:pt>
                <c:pt idx="4">
                  <c:v>166026567</c:v>
                </c:pt>
                <c:pt idx="5">
                  <c:v>188970604.33000001</c:v>
                </c:pt>
                <c:pt idx="6">
                  <c:v>174678430.5</c:v>
                </c:pt>
                <c:pt idx="7">
                  <c:v>497372514.00999999</c:v>
                </c:pt>
                <c:pt idx="8">
                  <c:v>2055633595.97</c:v>
                </c:pt>
                <c:pt idx="9">
                  <c:v>2936759910.1700001</c:v>
                </c:pt>
                <c:pt idx="10">
                  <c:v>4231524841.7399998</c:v>
                </c:pt>
                <c:pt idx="11">
                  <c:v>7189159276.3800001</c:v>
                </c:pt>
                <c:pt idx="12">
                  <c:v>11933718621</c:v>
                </c:pt>
                <c:pt idx="13">
                  <c:v>15114821630.84</c:v>
                </c:pt>
                <c:pt idx="14">
                  <c:v>16147986847.750002</c:v>
                </c:pt>
                <c:pt idx="15">
                  <c:v>9431750376.8299999</c:v>
                </c:pt>
              </c:numCache>
            </c:numRef>
          </c:val>
        </c:ser>
        <c:ser>
          <c:idx val="1"/>
          <c:order val="1"/>
          <c:tx>
            <c:strRef>
              <c:f>EvolDet!$K$8</c:f>
              <c:strCache>
                <c:ptCount val="1"/>
                <c:pt idx="0">
                  <c:v>Negociado</c:v>
                </c:pt>
              </c:strCache>
            </c:strRef>
          </c:tx>
          <c:spPr>
            <a:gradFill>
              <a:gsLst>
                <a:gs pos="0">
                  <a:srgbClr val="FFC000"/>
                </a:gs>
                <a:gs pos="50000">
                  <a:srgbClr val="FFFFCC"/>
                </a:gs>
                <a:gs pos="100000">
                  <a:srgbClr val="FFC000"/>
                </a:gs>
              </a:gsLst>
              <a:lin ang="10800000" scaled="1"/>
            </a:gradFill>
            <a:ln>
              <a:noFill/>
            </a:ln>
          </c:spPr>
          <c:invertIfNegative val="0"/>
          <c:cat>
            <c:strRef>
              <c:f>(EvolDet!$A$9;EvolDet!$A$12;EvolDet!$A$14;EvolDet!$A$16;EvolDet!$A$18;EvolDet!$A$20;EvolDet!$A$22;EvolDet!$A$24;EvolDet!$A$26;EvolDet!$A$28;EvolDet!$A$30;EvolDet!$A$32;EvolDet!$A$34;EvolDet!$A$36;EvolDet!$A$38;EvolDet!$A$40)</c:f>
              <c:strCach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strCache>
            </c:strRef>
          </c:cat>
          <c:val>
            <c:numRef>
              <c:f>(EvolDet!$K$11;EvolDet!$K$13;EvolDet!$K$15;EvolDet!$K$17;EvolDet!$K$19;EvolDet!$K$21;EvolDet!$K$23;EvolDet!$K$25;EvolDet!$K$27;EvolDet!$K$29;EvolDet!$K$31;EvolDet!$K$33;EvolDet!$K$35;EvolDet!$K$37;EvolDet!$K$39;EvolDet!$K$41)</c:f>
              <c:numCache>
                <c:formatCode>#,##0</c:formatCode>
                <c:ptCount val="16"/>
                <c:pt idx="0">
                  <c:v>373076</c:v>
                </c:pt>
                <c:pt idx="1">
                  <c:v>13317495</c:v>
                </c:pt>
                <c:pt idx="2">
                  <c:v>40741350</c:v>
                </c:pt>
                <c:pt idx="3">
                  <c:v>106579729</c:v>
                </c:pt>
                <c:pt idx="4">
                  <c:v>124015014</c:v>
                </c:pt>
                <c:pt idx="5">
                  <c:v>136351616.50999999</c:v>
                </c:pt>
                <c:pt idx="6">
                  <c:v>128312318.21000001</c:v>
                </c:pt>
                <c:pt idx="7">
                  <c:v>378690769.11000001</c:v>
                </c:pt>
                <c:pt idx="8">
                  <c:v>1579890821.1500001</c:v>
                </c:pt>
                <c:pt idx="9">
                  <c:v>2207491348.9000001</c:v>
                </c:pt>
                <c:pt idx="10">
                  <c:v>3446271926.3400002</c:v>
                </c:pt>
                <c:pt idx="11">
                  <c:v>5047073305.4499998</c:v>
                </c:pt>
                <c:pt idx="12">
                  <c:v>9183342870</c:v>
                </c:pt>
                <c:pt idx="13">
                  <c:v>10991874588.879999</c:v>
                </c:pt>
                <c:pt idx="14">
                  <c:v>11454303669.09</c:v>
                </c:pt>
                <c:pt idx="15">
                  <c:v>6982468643.9299994</c:v>
                </c:pt>
              </c:numCache>
            </c:numRef>
          </c:val>
        </c:ser>
        <c:ser>
          <c:idx val="2"/>
          <c:order val="2"/>
          <c:tx>
            <c:strRef>
              <c:f>EvolDet!$N$8</c:f>
              <c:strCache>
                <c:ptCount val="1"/>
                <c:pt idx="0">
                  <c:v>Economia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10800000" scaled="1"/>
            </a:gradFill>
            <a:ln>
              <a:noFill/>
            </a:ln>
          </c:spPr>
          <c:invertIfNegative val="0"/>
          <c:cat>
            <c:strRef>
              <c:f>(EvolDet!$A$9;EvolDet!$A$12;EvolDet!$A$14;EvolDet!$A$16;EvolDet!$A$18;EvolDet!$A$20;EvolDet!$A$22;EvolDet!$A$24;EvolDet!$A$26;EvolDet!$A$28;EvolDet!$A$30;EvolDet!$A$32;EvolDet!$A$34;EvolDet!$A$36;EvolDet!$A$38;EvolDet!$A$40)</c:f>
              <c:strCach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strCache>
            </c:strRef>
          </c:cat>
          <c:val>
            <c:numRef>
              <c:f>(EvolDet!$N$11;EvolDet!$N$13;EvolDet!$N$15;EvolDet!$N$17;EvolDet!$N$19;EvolDet!$N$21;EvolDet!$N$23;EvolDet!$N$25;EvolDet!$N$27;EvolDet!$N$29;EvolDet!$N$31;EvolDet!$N$33;EvolDet!$N$35;EvolDet!$N$37;EvolDet!$N$39;EvolDet!$N$41)</c:f>
              <c:numCache>
                <c:formatCode>#,##0</c:formatCode>
                <c:ptCount val="16"/>
                <c:pt idx="0">
                  <c:v>93870</c:v>
                </c:pt>
                <c:pt idx="1">
                  <c:v>3536426</c:v>
                </c:pt>
                <c:pt idx="2">
                  <c:v>9848509</c:v>
                </c:pt>
                <c:pt idx="3">
                  <c:v>39561404</c:v>
                </c:pt>
                <c:pt idx="4">
                  <c:v>42011553</c:v>
                </c:pt>
                <c:pt idx="5">
                  <c:v>52618987.820000023</c:v>
                </c:pt>
                <c:pt idx="6">
                  <c:v>46366112.289999992</c:v>
                </c:pt>
                <c:pt idx="7">
                  <c:v>118681744.89999998</c:v>
                </c:pt>
                <c:pt idx="8">
                  <c:v>475742774.81999993</c:v>
                </c:pt>
                <c:pt idx="9">
                  <c:v>729268561.26999998</c:v>
                </c:pt>
                <c:pt idx="10">
                  <c:v>785252915.39999962</c:v>
                </c:pt>
                <c:pt idx="11">
                  <c:v>2142085970.9300003</c:v>
                </c:pt>
                <c:pt idx="12">
                  <c:v>2750375751</c:v>
                </c:pt>
                <c:pt idx="13">
                  <c:v>4122947041.96</c:v>
                </c:pt>
                <c:pt idx="14">
                  <c:v>4693683178.6600018</c:v>
                </c:pt>
                <c:pt idx="15">
                  <c:v>2449281732.9000006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702272"/>
        <c:axId val="77703808"/>
      </c:barChart>
      <c:lineChart>
        <c:grouping val="standard"/>
        <c:varyColors val="0"/>
        <c:ser>
          <c:idx val="3"/>
          <c:order val="3"/>
          <c:tx>
            <c:strRef>
              <c:f>EvolDet!$Q$8</c:f>
              <c:strCache>
                <c:ptCount val="1"/>
                <c:pt idx="0">
                  <c:v>Percentual de Economia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(EvolDet!$A$9;EvolDet!$A$12;EvolDet!$A$14;EvolDet!$A$16;EvolDet!$A$18;EvolDet!$A$20;EvolDet!$A$22;EvolDet!$A$24;EvolDet!$A$26;EvolDet!$A$28;EvolDet!$A$30;EvolDet!$A$32;EvolDet!$A$34;EvolDet!$A$36;EvolDet!$A$38;EvolDet!$A$40)</c:f>
              <c:strCach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strCache>
            </c:strRef>
          </c:cat>
          <c:val>
            <c:numRef>
              <c:f>(EvolDet!$Q$11;EvolDet!$Q$13;EvolDet!$Q$15;EvolDet!$Q$17;EvolDet!$Q$19;EvolDet!$Q$21;EvolDet!$Q$23;EvolDet!$Q$25;EvolDet!$Q$27;EvolDet!$Q$29;EvolDet!$Q$31;EvolDet!$Q$33;EvolDet!$Q$35;EvolDet!$Q$37;EvolDet!$Q$39;EvolDet!$Q$41)</c:f>
              <c:numCache>
                <c:formatCode>0%</c:formatCode>
                <c:ptCount val="16"/>
                <c:pt idx="0">
                  <c:v>0.2010296693836118</c:v>
                </c:pt>
                <c:pt idx="1">
                  <c:v>0.20982808688850504</c:v>
                </c:pt>
                <c:pt idx="2">
                  <c:v>0.19467358072691998</c:v>
                </c:pt>
                <c:pt idx="3">
                  <c:v>0.27070683788937094</c:v>
                </c:pt>
                <c:pt idx="4">
                  <c:v>0.25304114732433153</c:v>
                </c:pt>
                <c:pt idx="5">
                  <c:v>0.27845065112937517</c:v>
                </c:pt>
                <c:pt idx="6">
                  <c:v>0.26543696412477208</c:v>
                </c:pt>
                <c:pt idx="7">
                  <c:v>0.23861741764365732</c:v>
                </c:pt>
                <c:pt idx="8">
                  <c:v>0.23143364447471451</c:v>
                </c:pt>
                <c:pt idx="9">
                  <c:v>0.24832420203794761</c:v>
                </c:pt>
                <c:pt idx="10">
                  <c:v>0.18557209156713925</c:v>
                </c:pt>
                <c:pt idx="11">
                  <c:v>0.29796056653909853</c:v>
                </c:pt>
                <c:pt idx="12">
                  <c:v>0.23047097374661654</c:v>
                </c:pt>
                <c:pt idx="13">
                  <c:v>0.27277510397791371</c:v>
                </c:pt>
                <c:pt idx="14">
                  <c:v>0.29066676997659319</c:v>
                </c:pt>
                <c:pt idx="15">
                  <c:v>0.25968474938828917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707520"/>
        <c:axId val="77705984"/>
      </c:lineChart>
      <c:catAx>
        <c:axId val="77702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424242"/>
                </a:solidFill>
                <a:latin typeface="Arial" pitchFamily="34" charset="0"/>
                <a:ea typeface="Calibri"/>
                <a:cs typeface="Arial" pitchFamily="34" charset="0"/>
              </a:defRPr>
            </a:pPr>
            <a:endParaRPr lang="pt-BR"/>
          </a:p>
        </c:txPr>
        <c:crossAx val="77703808"/>
        <c:crosses val="autoZero"/>
        <c:auto val="1"/>
        <c:lblAlgn val="ctr"/>
        <c:lblOffset val="100"/>
        <c:tickMarkSkip val="1"/>
        <c:noMultiLvlLbl val="0"/>
      </c:catAx>
      <c:valAx>
        <c:axId val="77703808"/>
        <c:scaling>
          <c:orientation val="minMax"/>
          <c:max val="1800000000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ot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424242"/>
                </a:solidFill>
                <a:latin typeface="Arial" pitchFamily="34" charset="0"/>
                <a:ea typeface="Calibri"/>
                <a:cs typeface="Arial" pitchFamily="34" charset="0"/>
              </a:defRPr>
            </a:pPr>
            <a:endParaRPr lang="pt-BR"/>
          </a:p>
        </c:txPr>
        <c:crossAx val="7770227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3.8463517852123687E-3"/>
                <c:y val="0.29839471199244572"/>
              </c:manualLayout>
            </c:layout>
            <c:tx>
              <c:rich>
                <a:bodyPr rot="-5400000" vert="horz"/>
                <a:lstStyle/>
                <a:p>
                  <a:pPr algn="ctr">
                    <a:defRPr sz="1000" b="0" i="0" u="none" strike="noStrike" baseline="0">
                      <a:solidFill>
                        <a:srgbClr val="424242"/>
                      </a:solidFill>
                      <a:latin typeface="Arial" pitchFamily="34" charset="0"/>
                      <a:ea typeface="Calibri"/>
                      <a:cs typeface="Arial" pitchFamily="34" charset="0"/>
                    </a:defRPr>
                  </a:pPr>
                  <a:r>
                    <a:rPr lang="pt-BR">
                      <a:latin typeface="Arial" pitchFamily="34" charset="0"/>
                      <a:cs typeface="Arial" pitchFamily="34" charset="0"/>
                    </a:rPr>
                    <a:t>Milhões em R$</a:t>
                  </a:r>
                </a:p>
              </c:rich>
            </c:tx>
            <c:spPr>
              <a:noFill/>
              <a:ln w="25400">
                <a:noFill/>
              </a:ln>
            </c:spPr>
          </c:dispUnitsLbl>
        </c:dispUnits>
      </c:valAx>
      <c:valAx>
        <c:axId val="77705984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77707520"/>
        <c:crosses val="max"/>
        <c:crossBetween val="between"/>
      </c:valAx>
      <c:catAx>
        <c:axId val="77707520"/>
        <c:scaling>
          <c:orientation val="minMax"/>
        </c:scaling>
        <c:delete val="1"/>
        <c:axPos val="b"/>
        <c:majorTickMark val="out"/>
        <c:minorTickMark val="none"/>
        <c:tickLblPos val="nextTo"/>
        <c:crossAx val="77705984"/>
        <c:crosses val="autoZero"/>
        <c:auto val="1"/>
        <c:lblAlgn val="ctr"/>
        <c:lblOffset val="100"/>
        <c:noMultiLvlLbl val="0"/>
      </c:catAx>
      <c:spPr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25400">
          <a:noFill/>
          <a:prstDash val="sysDot"/>
        </a:ln>
      </c:spPr>
    </c:plotArea>
    <c:legend>
      <c:legendPos val="t"/>
      <c:layout>
        <c:manualLayout>
          <c:xMode val="edge"/>
          <c:yMode val="edge"/>
          <c:x val="0.20210344994004462"/>
          <c:y val="7.0821529745042494E-2"/>
          <c:w val="0.65462153864430317"/>
          <c:h val="6.373982289041065E-2"/>
        </c:manualLayout>
      </c:layout>
      <c:overlay val="0"/>
      <c:spPr>
        <a:pattFill prst="pct70">
          <a:fgClr>
            <a:srgbClr val="FFFFFF"/>
          </a:fgClr>
          <a:bgClr>
            <a:srgbClr val="E3E3E3"/>
          </a:bgClr>
        </a:pattFill>
        <a:ln w="25400">
          <a:noFill/>
        </a:ln>
      </c:spPr>
      <c:txPr>
        <a:bodyPr/>
        <a:lstStyle/>
        <a:p>
          <a:pPr>
            <a:defRPr sz="1200" b="0" i="0" u="none" strike="noStrike" baseline="0">
              <a:solidFill>
                <a:srgbClr val="424242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  <c:showDLblsOverMax val="0"/>
  </c:chart>
  <c:spPr>
    <a:pattFill prst="pct70">
      <a:fgClr>
        <a:srgbClr val="FFFFFF"/>
      </a:fgClr>
      <a:bgClr>
        <a:srgbClr val="E3E3E3"/>
      </a:bgClr>
    </a:pattFill>
    <a:ln w="9525">
      <a:solidFill>
        <a:schemeClr val="bg1">
          <a:lumMod val="85000"/>
        </a:schemeClr>
      </a:solidFill>
    </a:ln>
    <a:effectLst>
      <a:outerShdw dist="35921" dir="2700000" algn="br">
        <a:schemeClr val="bg1">
          <a:lumMod val="85000"/>
        </a:schemeClr>
      </a:outerShdw>
    </a:effectLst>
  </c:spPr>
  <c:txPr>
    <a:bodyPr/>
    <a:lstStyle/>
    <a:p>
      <a:pPr>
        <a:defRPr sz="1000" b="0" i="0" u="none" strike="noStrike" baseline="0">
          <a:solidFill>
            <a:srgbClr val="424242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1"/>
            <c:bubble3D val="0"/>
            <c:spPr>
              <a:solidFill>
                <a:srgbClr val="D17F7D"/>
              </a:solidFill>
            </c:spPr>
          </c:dPt>
          <c:dPt>
            <c:idx val="2"/>
            <c:bubble3D val="0"/>
            <c:spPr>
              <a:solidFill>
                <a:schemeClr val="accent1">
                  <a:lumMod val="50000"/>
                </a:schemeClr>
              </a:solidFill>
            </c:spPr>
          </c:dPt>
          <c:dPt>
            <c:idx val="3"/>
            <c:bubble3D val="0"/>
            <c:spPr>
              <a:solidFill>
                <a:srgbClr val="93D050"/>
              </a:solidFill>
            </c:spPr>
          </c:dPt>
          <c:dLbls>
            <c:delete val="1"/>
          </c:dLbls>
          <c:cat>
            <c:strRef>
              <c:f>Plan2!$L$2:$L$5</c:f>
              <c:strCache>
                <c:ptCount val="4"/>
                <c:pt idx="0">
                  <c:v>Materiais Metroferroviários</c:v>
                </c:pt>
                <c:pt idx="1">
                  <c:v>Materiais Saúde</c:v>
                </c:pt>
                <c:pt idx="2">
                  <c:v>Outros Materiais</c:v>
                </c:pt>
                <c:pt idx="3">
                  <c:v>Serviços</c:v>
                </c:pt>
              </c:strCache>
            </c:strRef>
          </c:cat>
          <c:val>
            <c:numRef>
              <c:f>Plan2!$M$2:$M$5</c:f>
              <c:numCache>
                <c:formatCode>#,##0</c:formatCode>
                <c:ptCount val="4"/>
                <c:pt idx="0">
                  <c:v>10138</c:v>
                </c:pt>
                <c:pt idx="1">
                  <c:v>53925</c:v>
                </c:pt>
                <c:pt idx="2">
                  <c:v>94311</c:v>
                </c:pt>
                <c:pt idx="3">
                  <c:v>5450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scene3d>
          <a:camera prst="orthographicFront"/>
          <a:lightRig rig="threePt" dir="t"/>
        </a:scene3d>
        <a:sp3d>
          <a:bevelT h="6350"/>
        </a:sp3d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T w="139700" h="139700"/>
    </a:sp3d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886715247550577"/>
          <c:y val="0.14397267922841173"/>
          <c:w val="0.53050602370355882"/>
          <c:h val="0.80292813493196336"/>
        </c:manualLayout>
      </c:layout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FORNECEDORES CADASTRADOS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rgbClr val="7EC234"/>
              </a:solidFill>
            </c:spPr>
          </c:dPt>
          <c:cat>
            <c:strRef>
              <c:f>Plan1!$A$2:$A$6</c:f>
              <c:strCache>
                <c:ptCount val="5"/>
                <c:pt idx="0">
                  <c:v>OUTROS</c:v>
                </c:pt>
                <c:pt idx="1">
                  <c:v>ME</c:v>
                </c:pt>
                <c:pt idx="2">
                  <c:v>EPP</c:v>
                </c:pt>
                <c:pt idx="3">
                  <c:v>COOPERATIVA</c:v>
                </c:pt>
                <c:pt idx="4">
                  <c:v>COOP. COM DIREITO DE PREFERENCIA</c:v>
                </c:pt>
              </c:strCache>
            </c:strRef>
          </c:cat>
          <c:val>
            <c:numRef>
              <c:f>Plan1!$B$2:$B$6</c:f>
              <c:numCache>
                <c:formatCode>#,##0</c:formatCode>
                <c:ptCount val="5"/>
                <c:pt idx="0">
                  <c:v>51124</c:v>
                </c:pt>
                <c:pt idx="1">
                  <c:v>5199</c:v>
                </c:pt>
                <c:pt idx="2">
                  <c:v>4200</c:v>
                </c:pt>
                <c:pt idx="3" formatCode="General">
                  <c:v>133</c:v>
                </c:pt>
                <c:pt idx="4" formatCode="General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/>
              <a:t>Quantidade</a:t>
            </a:r>
            <a:r>
              <a:rPr lang="pt-BR" baseline="0"/>
              <a:t> Acumulada de Processos no SIS</a:t>
            </a:r>
            <a:endParaRPr lang="pt-BR"/>
          </a:p>
        </c:rich>
      </c:tx>
      <c:layout/>
      <c:overlay val="0"/>
    </c:title>
    <c:autoTitleDeleted val="0"/>
    <c:plotArea>
      <c:layout/>
      <c:areaChart>
        <c:grouping val="standard"/>
        <c:varyColors val="0"/>
        <c:ser>
          <c:idx val="0"/>
          <c:order val="0"/>
          <c:spPr>
            <a:solidFill>
              <a:schemeClr val="accent2">
                <a:lumMod val="75000"/>
                <a:alpha val="78000"/>
              </a:schemeClr>
            </a:solidFill>
          </c:spPr>
          <c:cat>
            <c:multiLvlStrRef>
              <c:f>Plan3!$A$2:$B$26</c:f>
              <c:multiLvlStrCache>
                <c:ptCount val="25"/>
                <c:lvl>
                  <c:pt idx="0">
                    <c:v>Set</c:v>
                  </c:pt>
                  <c:pt idx="1">
                    <c:v>Out</c:v>
                  </c:pt>
                  <c:pt idx="2">
                    <c:v>Nov</c:v>
                  </c:pt>
                  <c:pt idx="3">
                    <c:v>Dez</c:v>
                  </c:pt>
                  <c:pt idx="4">
                    <c:v>Jan</c:v>
                  </c:pt>
                  <c:pt idx="5">
                    <c:v>Fev</c:v>
                  </c:pt>
                  <c:pt idx="6">
                    <c:v>Mar</c:v>
                  </c:pt>
                  <c:pt idx="7">
                    <c:v>Abr</c:v>
                  </c:pt>
                  <c:pt idx="8">
                    <c:v>Mai</c:v>
                  </c:pt>
                  <c:pt idx="9">
                    <c:v>Jun</c:v>
                  </c:pt>
                  <c:pt idx="10">
                    <c:v>Jul</c:v>
                  </c:pt>
                  <c:pt idx="11">
                    <c:v>Ago</c:v>
                  </c:pt>
                  <c:pt idx="12">
                    <c:v>Set</c:v>
                  </c:pt>
                  <c:pt idx="13">
                    <c:v>Out</c:v>
                  </c:pt>
                  <c:pt idx="14">
                    <c:v>Nov</c:v>
                  </c:pt>
                  <c:pt idx="15">
                    <c:v>Dez</c:v>
                  </c:pt>
                  <c:pt idx="16">
                    <c:v>Jan</c:v>
                  </c:pt>
                  <c:pt idx="17">
                    <c:v>Fev</c:v>
                  </c:pt>
                  <c:pt idx="18">
                    <c:v>Mar</c:v>
                  </c:pt>
                  <c:pt idx="19">
                    <c:v>Abr</c:v>
                  </c:pt>
                  <c:pt idx="20">
                    <c:v>Mai</c:v>
                  </c:pt>
                  <c:pt idx="21">
                    <c:v>Jun</c:v>
                  </c:pt>
                  <c:pt idx="22">
                    <c:v>Jul</c:v>
                  </c:pt>
                  <c:pt idx="23">
                    <c:v>Ago</c:v>
                  </c:pt>
                  <c:pt idx="24">
                    <c:v>Set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16">
                    <c:v>2015</c:v>
                  </c:pt>
                </c:lvl>
              </c:multiLvlStrCache>
            </c:multiLvlStrRef>
          </c:cat>
          <c:val>
            <c:numRef>
              <c:f>Plan3!$D$2:$D$26</c:f>
              <c:numCache>
                <c:formatCode>General</c:formatCode>
                <c:ptCount val="25"/>
                <c:pt idx="0">
                  <c:v>3</c:v>
                </c:pt>
                <c:pt idx="1">
                  <c:v>7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14</c:v>
                </c:pt>
                <c:pt idx="6">
                  <c:v>22</c:v>
                </c:pt>
                <c:pt idx="7">
                  <c:v>27</c:v>
                </c:pt>
                <c:pt idx="8">
                  <c:v>31</c:v>
                </c:pt>
                <c:pt idx="9">
                  <c:v>37</c:v>
                </c:pt>
                <c:pt idx="10">
                  <c:v>42</c:v>
                </c:pt>
                <c:pt idx="11">
                  <c:v>49</c:v>
                </c:pt>
                <c:pt idx="12">
                  <c:v>58</c:v>
                </c:pt>
                <c:pt idx="13">
                  <c:v>69</c:v>
                </c:pt>
                <c:pt idx="14">
                  <c:v>70</c:v>
                </c:pt>
                <c:pt idx="15">
                  <c:v>70</c:v>
                </c:pt>
                <c:pt idx="16">
                  <c:v>83</c:v>
                </c:pt>
                <c:pt idx="17">
                  <c:v>89</c:v>
                </c:pt>
                <c:pt idx="18">
                  <c:v>98</c:v>
                </c:pt>
                <c:pt idx="19">
                  <c:v>105</c:v>
                </c:pt>
                <c:pt idx="20">
                  <c:v>112</c:v>
                </c:pt>
                <c:pt idx="21">
                  <c:v>127</c:v>
                </c:pt>
                <c:pt idx="22">
                  <c:v>147</c:v>
                </c:pt>
                <c:pt idx="23">
                  <c:v>172</c:v>
                </c:pt>
                <c:pt idx="24">
                  <c:v>201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716544"/>
        <c:axId val="102718080"/>
      </c:areaChart>
      <c:catAx>
        <c:axId val="10271654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102718080"/>
        <c:crosses val="autoZero"/>
        <c:auto val="1"/>
        <c:lblAlgn val="ctr"/>
        <c:lblOffset val="100"/>
        <c:noMultiLvlLbl val="0"/>
      </c:catAx>
      <c:valAx>
        <c:axId val="10271808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102716544"/>
        <c:crosses val="autoZero"/>
        <c:crossBetween val="midCat"/>
        <c:majorUnit val="20"/>
      </c:valAx>
      <c:spPr>
        <a:solidFill>
          <a:schemeClr val="bg1">
            <a:lumMod val="85000"/>
          </a:schemeClr>
        </a:solidFill>
      </c:spPr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/>
              <a:t>Valores acumulados</a:t>
            </a:r>
            <a:r>
              <a:rPr lang="pt-BR" baseline="0"/>
              <a:t> dos processos no SIS</a:t>
            </a:r>
            <a:endParaRPr lang="pt-BR"/>
          </a:p>
        </c:rich>
      </c:tx>
      <c:layout/>
      <c:overlay val="0"/>
    </c:title>
    <c:autoTitleDeleted val="0"/>
    <c:plotArea>
      <c:layout/>
      <c:areaChart>
        <c:grouping val="standard"/>
        <c:varyColors val="0"/>
        <c:ser>
          <c:idx val="0"/>
          <c:order val="0"/>
          <c:spPr>
            <a:solidFill>
              <a:schemeClr val="accent4">
                <a:lumMod val="75000"/>
                <a:alpha val="78000"/>
              </a:schemeClr>
            </a:solidFill>
          </c:spPr>
          <c:cat>
            <c:multiLvlStrRef>
              <c:f>valor!$A$2:$B$26</c:f>
              <c:multiLvlStrCache>
                <c:ptCount val="25"/>
                <c:lvl>
                  <c:pt idx="0">
                    <c:v>Set</c:v>
                  </c:pt>
                  <c:pt idx="1">
                    <c:v>Out</c:v>
                  </c:pt>
                  <c:pt idx="2">
                    <c:v>Nov</c:v>
                  </c:pt>
                  <c:pt idx="3">
                    <c:v>Dez</c:v>
                  </c:pt>
                  <c:pt idx="4">
                    <c:v>Jan</c:v>
                  </c:pt>
                  <c:pt idx="5">
                    <c:v>Fev</c:v>
                  </c:pt>
                  <c:pt idx="6">
                    <c:v>Mar</c:v>
                  </c:pt>
                  <c:pt idx="7">
                    <c:v>Abr</c:v>
                  </c:pt>
                  <c:pt idx="8">
                    <c:v>Mai</c:v>
                  </c:pt>
                  <c:pt idx="9">
                    <c:v>Jun</c:v>
                  </c:pt>
                  <c:pt idx="10">
                    <c:v>Jul</c:v>
                  </c:pt>
                  <c:pt idx="11">
                    <c:v>Ago</c:v>
                  </c:pt>
                  <c:pt idx="12">
                    <c:v>Set</c:v>
                  </c:pt>
                  <c:pt idx="13">
                    <c:v>Out</c:v>
                  </c:pt>
                  <c:pt idx="14">
                    <c:v>Nov</c:v>
                  </c:pt>
                  <c:pt idx="15">
                    <c:v>Dez</c:v>
                  </c:pt>
                  <c:pt idx="16">
                    <c:v>Jan</c:v>
                  </c:pt>
                  <c:pt idx="17">
                    <c:v>Fev</c:v>
                  </c:pt>
                  <c:pt idx="18">
                    <c:v>Mar</c:v>
                  </c:pt>
                  <c:pt idx="19">
                    <c:v>Abr</c:v>
                  </c:pt>
                  <c:pt idx="20">
                    <c:v>Mai</c:v>
                  </c:pt>
                  <c:pt idx="21">
                    <c:v>Jun</c:v>
                  </c:pt>
                  <c:pt idx="22">
                    <c:v>Jul</c:v>
                  </c:pt>
                  <c:pt idx="23">
                    <c:v>Ago</c:v>
                  </c:pt>
                  <c:pt idx="24">
                    <c:v>Set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16">
                    <c:v>2015</c:v>
                  </c:pt>
                </c:lvl>
              </c:multiLvlStrCache>
            </c:multiLvlStrRef>
          </c:cat>
          <c:val>
            <c:numRef>
              <c:f>valor!$D$2:$D$26</c:f>
              <c:numCache>
                <c:formatCode>_("R$"* #,##0.00_);_("R$"* \(#,##0.00\);_("R$"* "-"??_);_(@_)</c:formatCode>
                <c:ptCount val="25"/>
                <c:pt idx="0">
                  <c:v>8788</c:v>
                </c:pt>
                <c:pt idx="1">
                  <c:v>17803</c:v>
                </c:pt>
                <c:pt idx="2">
                  <c:v>19680</c:v>
                </c:pt>
                <c:pt idx="3">
                  <c:v>19680</c:v>
                </c:pt>
                <c:pt idx="4">
                  <c:v>19680</c:v>
                </c:pt>
                <c:pt idx="5">
                  <c:v>250946.32</c:v>
                </c:pt>
                <c:pt idx="6">
                  <c:v>453707.1</c:v>
                </c:pt>
                <c:pt idx="7">
                  <c:v>593157.42999999993</c:v>
                </c:pt>
                <c:pt idx="8">
                  <c:v>674363.49</c:v>
                </c:pt>
                <c:pt idx="9">
                  <c:v>767215.45</c:v>
                </c:pt>
                <c:pt idx="10">
                  <c:v>887128.28999999992</c:v>
                </c:pt>
                <c:pt idx="11">
                  <c:v>2735776.05</c:v>
                </c:pt>
                <c:pt idx="12">
                  <c:v>13445681.140000001</c:v>
                </c:pt>
                <c:pt idx="13">
                  <c:v>13966701.99</c:v>
                </c:pt>
                <c:pt idx="14">
                  <c:v>14011421.49</c:v>
                </c:pt>
                <c:pt idx="15">
                  <c:v>14011421.49</c:v>
                </c:pt>
                <c:pt idx="16">
                  <c:v>14326612.23</c:v>
                </c:pt>
                <c:pt idx="17">
                  <c:v>14831624.140000001</c:v>
                </c:pt>
                <c:pt idx="18">
                  <c:v>14996715.17</c:v>
                </c:pt>
                <c:pt idx="19">
                  <c:v>16540404.82</c:v>
                </c:pt>
                <c:pt idx="20">
                  <c:v>16720428.92</c:v>
                </c:pt>
                <c:pt idx="21">
                  <c:v>16983114.219999999</c:v>
                </c:pt>
                <c:pt idx="22">
                  <c:v>17286861.629999999</c:v>
                </c:pt>
                <c:pt idx="23">
                  <c:v>17907716.829999998</c:v>
                </c:pt>
                <c:pt idx="24">
                  <c:v>18389841.199999999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747520"/>
        <c:axId val="103093376"/>
      </c:areaChart>
      <c:catAx>
        <c:axId val="10274752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103093376"/>
        <c:crosses val="autoZero"/>
        <c:auto val="1"/>
        <c:lblAlgn val="ctr"/>
        <c:lblOffset val="100"/>
        <c:noMultiLvlLbl val="0"/>
      </c:catAx>
      <c:valAx>
        <c:axId val="103093376"/>
        <c:scaling>
          <c:orientation val="minMax"/>
        </c:scaling>
        <c:delete val="0"/>
        <c:axPos val="l"/>
        <c:majorGridlines/>
        <c:numFmt formatCode="_(&quot;R$&quot;* #,##0.00_);_(&quot;R$&quot;* \(#,##0.00\);_(&quot;R$&quot;* &quot;-&quot;??_);_(@_)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102747520"/>
        <c:crosses val="autoZero"/>
        <c:crossBetween val="midCat"/>
      </c:valAx>
      <c:spPr>
        <a:solidFill>
          <a:schemeClr val="bg1">
            <a:lumMod val="85000"/>
          </a:schemeClr>
        </a:solidFill>
      </c:spPr>
    </c:plotArea>
    <c:plotVisOnly val="1"/>
    <c:dispBlanksAs val="zero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  <c:invertIfNegative val="0"/>
          <c:val>
            <c:numRef>
              <c:f>'Exportar Planilha'!$K$15:$K$201</c:f>
              <c:numCache>
                <c:formatCode>General</c:formatCode>
                <c:ptCount val="187"/>
                <c:pt idx="0">
                  <c:v>50</c:v>
                </c:pt>
                <c:pt idx="1">
                  <c:v>69</c:v>
                </c:pt>
                <c:pt idx="2">
                  <c:v>13</c:v>
                </c:pt>
                <c:pt idx="3">
                  <c:v>46</c:v>
                </c:pt>
                <c:pt idx="4">
                  <c:v>37</c:v>
                </c:pt>
                <c:pt idx="5">
                  <c:v>46</c:v>
                </c:pt>
                <c:pt idx="6">
                  <c:v>46</c:v>
                </c:pt>
                <c:pt idx="7">
                  <c:v>42</c:v>
                </c:pt>
                <c:pt idx="8">
                  <c:v>49</c:v>
                </c:pt>
                <c:pt idx="9">
                  <c:v>40</c:v>
                </c:pt>
                <c:pt idx="10">
                  <c:v>41</c:v>
                </c:pt>
                <c:pt idx="11">
                  <c:v>12</c:v>
                </c:pt>
                <c:pt idx="12">
                  <c:v>57</c:v>
                </c:pt>
                <c:pt idx="13">
                  <c:v>40</c:v>
                </c:pt>
                <c:pt idx="14">
                  <c:v>43</c:v>
                </c:pt>
                <c:pt idx="15">
                  <c:v>26</c:v>
                </c:pt>
                <c:pt idx="16">
                  <c:v>50</c:v>
                </c:pt>
                <c:pt idx="17">
                  <c:v>31</c:v>
                </c:pt>
                <c:pt idx="18">
                  <c:v>37</c:v>
                </c:pt>
                <c:pt idx="19">
                  <c:v>37</c:v>
                </c:pt>
                <c:pt idx="20">
                  <c:v>3</c:v>
                </c:pt>
                <c:pt idx="21">
                  <c:v>15</c:v>
                </c:pt>
                <c:pt idx="22">
                  <c:v>45</c:v>
                </c:pt>
                <c:pt idx="23">
                  <c:v>39</c:v>
                </c:pt>
                <c:pt idx="24">
                  <c:v>42</c:v>
                </c:pt>
                <c:pt idx="25">
                  <c:v>41</c:v>
                </c:pt>
                <c:pt idx="26">
                  <c:v>51</c:v>
                </c:pt>
                <c:pt idx="27">
                  <c:v>50</c:v>
                </c:pt>
                <c:pt idx="28">
                  <c:v>61</c:v>
                </c:pt>
                <c:pt idx="29">
                  <c:v>42</c:v>
                </c:pt>
                <c:pt idx="30">
                  <c:v>48</c:v>
                </c:pt>
                <c:pt idx="31">
                  <c:v>46</c:v>
                </c:pt>
                <c:pt idx="32">
                  <c:v>35</c:v>
                </c:pt>
                <c:pt idx="33">
                  <c:v>37</c:v>
                </c:pt>
                <c:pt idx="34">
                  <c:v>29</c:v>
                </c:pt>
                <c:pt idx="35">
                  <c:v>48</c:v>
                </c:pt>
                <c:pt idx="36">
                  <c:v>48</c:v>
                </c:pt>
                <c:pt idx="37">
                  <c:v>43</c:v>
                </c:pt>
                <c:pt idx="38">
                  <c:v>34</c:v>
                </c:pt>
                <c:pt idx="39">
                  <c:v>22</c:v>
                </c:pt>
                <c:pt idx="40">
                  <c:v>52</c:v>
                </c:pt>
                <c:pt idx="41">
                  <c:v>35</c:v>
                </c:pt>
                <c:pt idx="42">
                  <c:v>39</c:v>
                </c:pt>
                <c:pt idx="43">
                  <c:v>34</c:v>
                </c:pt>
                <c:pt idx="44">
                  <c:v>25</c:v>
                </c:pt>
                <c:pt idx="45">
                  <c:v>42</c:v>
                </c:pt>
                <c:pt idx="46">
                  <c:v>24</c:v>
                </c:pt>
                <c:pt idx="47">
                  <c:v>51</c:v>
                </c:pt>
                <c:pt idx="48">
                  <c:v>42</c:v>
                </c:pt>
                <c:pt idx="49">
                  <c:v>36</c:v>
                </c:pt>
                <c:pt idx="50">
                  <c:v>18</c:v>
                </c:pt>
                <c:pt idx="51">
                  <c:v>35</c:v>
                </c:pt>
                <c:pt idx="52">
                  <c:v>48</c:v>
                </c:pt>
                <c:pt idx="53">
                  <c:v>42</c:v>
                </c:pt>
                <c:pt idx="54">
                  <c:v>28</c:v>
                </c:pt>
                <c:pt idx="55">
                  <c:v>35</c:v>
                </c:pt>
                <c:pt idx="56">
                  <c:v>36</c:v>
                </c:pt>
                <c:pt idx="57">
                  <c:v>51</c:v>
                </c:pt>
                <c:pt idx="58">
                  <c:v>29</c:v>
                </c:pt>
                <c:pt idx="59">
                  <c:v>21</c:v>
                </c:pt>
                <c:pt idx="60">
                  <c:v>27</c:v>
                </c:pt>
                <c:pt idx="61">
                  <c:v>10</c:v>
                </c:pt>
                <c:pt idx="62">
                  <c:v>30</c:v>
                </c:pt>
                <c:pt idx="63">
                  <c:v>51</c:v>
                </c:pt>
                <c:pt idx="64">
                  <c:v>15</c:v>
                </c:pt>
                <c:pt idx="65">
                  <c:v>25</c:v>
                </c:pt>
                <c:pt idx="66">
                  <c:v>147</c:v>
                </c:pt>
                <c:pt idx="67">
                  <c:v>94</c:v>
                </c:pt>
                <c:pt idx="68">
                  <c:v>36</c:v>
                </c:pt>
                <c:pt idx="69">
                  <c:v>40</c:v>
                </c:pt>
                <c:pt idx="70">
                  <c:v>39</c:v>
                </c:pt>
                <c:pt idx="71">
                  <c:v>42</c:v>
                </c:pt>
                <c:pt idx="72">
                  <c:v>36</c:v>
                </c:pt>
                <c:pt idx="73">
                  <c:v>29</c:v>
                </c:pt>
                <c:pt idx="74">
                  <c:v>33</c:v>
                </c:pt>
                <c:pt idx="75">
                  <c:v>46</c:v>
                </c:pt>
                <c:pt idx="76">
                  <c:v>12</c:v>
                </c:pt>
                <c:pt idx="77">
                  <c:v>35</c:v>
                </c:pt>
                <c:pt idx="78">
                  <c:v>35</c:v>
                </c:pt>
                <c:pt idx="79">
                  <c:v>31</c:v>
                </c:pt>
                <c:pt idx="80">
                  <c:v>31</c:v>
                </c:pt>
                <c:pt idx="81">
                  <c:v>23</c:v>
                </c:pt>
                <c:pt idx="82">
                  <c:v>24</c:v>
                </c:pt>
                <c:pt idx="83">
                  <c:v>23</c:v>
                </c:pt>
                <c:pt idx="84">
                  <c:v>104</c:v>
                </c:pt>
                <c:pt idx="85">
                  <c:v>79</c:v>
                </c:pt>
                <c:pt idx="86">
                  <c:v>37</c:v>
                </c:pt>
                <c:pt idx="87">
                  <c:v>33</c:v>
                </c:pt>
                <c:pt idx="88">
                  <c:v>35</c:v>
                </c:pt>
                <c:pt idx="89">
                  <c:v>38</c:v>
                </c:pt>
                <c:pt idx="90">
                  <c:v>101</c:v>
                </c:pt>
                <c:pt idx="91">
                  <c:v>38</c:v>
                </c:pt>
              </c:numCache>
            </c:numRef>
          </c:val>
        </c:ser>
        <c:ser>
          <c:idx val="1"/>
          <c:order val="1"/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  <c:invertIfNegative val="0"/>
          <c:val>
            <c:numRef>
              <c:f>'Exportar Planilha'!$L$15:$L$201</c:f>
              <c:numCache>
                <c:formatCode>General</c:formatCode>
                <c:ptCount val="187"/>
                <c:pt idx="92">
                  <c:v>2</c:v>
                </c:pt>
                <c:pt idx="93">
                  <c:v>28</c:v>
                </c:pt>
                <c:pt idx="94">
                  <c:v>20</c:v>
                </c:pt>
                <c:pt idx="95">
                  <c:v>16</c:v>
                </c:pt>
                <c:pt idx="96">
                  <c:v>41</c:v>
                </c:pt>
                <c:pt idx="97">
                  <c:v>9</c:v>
                </c:pt>
                <c:pt idx="98">
                  <c:v>8</c:v>
                </c:pt>
                <c:pt idx="99">
                  <c:v>2</c:v>
                </c:pt>
                <c:pt idx="100">
                  <c:v>16</c:v>
                </c:pt>
                <c:pt idx="101">
                  <c:v>7</c:v>
                </c:pt>
                <c:pt idx="102">
                  <c:v>13</c:v>
                </c:pt>
                <c:pt idx="103">
                  <c:v>18</c:v>
                </c:pt>
                <c:pt idx="104">
                  <c:v>13</c:v>
                </c:pt>
                <c:pt idx="105">
                  <c:v>11</c:v>
                </c:pt>
                <c:pt idx="106">
                  <c:v>11</c:v>
                </c:pt>
                <c:pt idx="107">
                  <c:v>11</c:v>
                </c:pt>
                <c:pt idx="108">
                  <c:v>7</c:v>
                </c:pt>
                <c:pt idx="109">
                  <c:v>12</c:v>
                </c:pt>
                <c:pt idx="110">
                  <c:v>20</c:v>
                </c:pt>
                <c:pt idx="111">
                  <c:v>7</c:v>
                </c:pt>
                <c:pt idx="112">
                  <c:v>22</c:v>
                </c:pt>
                <c:pt idx="113">
                  <c:v>22</c:v>
                </c:pt>
                <c:pt idx="114">
                  <c:v>21</c:v>
                </c:pt>
                <c:pt idx="115">
                  <c:v>15</c:v>
                </c:pt>
                <c:pt idx="116">
                  <c:v>15</c:v>
                </c:pt>
                <c:pt idx="117">
                  <c:v>6</c:v>
                </c:pt>
                <c:pt idx="118">
                  <c:v>22</c:v>
                </c:pt>
                <c:pt idx="119">
                  <c:v>22</c:v>
                </c:pt>
                <c:pt idx="120">
                  <c:v>11</c:v>
                </c:pt>
                <c:pt idx="121">
                  <c:v>14</c:v>
                </c:pt>
                <c:pt idx="122">
                  <c:v>33</c:v>
                </c:pt>
                <c:pt idx="123">
                  <c:v>19</c:v>
                </c:pt>
                <c:pt idx="124">
                  <c:v>10</c:v>
                </c:pt>
                <c:pt idx="125">
                  <c:v>8</c:v>
                </c:pt>
                <c:pt idx="126">
                  <c:v>8</c:v>
                </c:pt>
                <c:pt idx="127">
                  <c:v>17</c:v>
                </c:pt>
                <c:pt idx="128">
                  <c:v>7</c:v>
                </c:pt>
                <c:pt idx="129">
                  <c:v>7</c:v>
                </c:pt>
                <c:pt idx="130">
                  <c:v>7</c:v>
                </c:pt>
                <c:pt idx="131">
                  <c:v>14</c:v>
                </c:pt>
                <c:pt idx="132">
                  <c:v>7</c:v>
                </c:pt>
                <c:pt idx="133">
                  <c:v>26</c:v>
                </c:pt>
                <c:pt idx="134">
                  <c:v>21</c:v>
                </c:pt>
                <c:pt idx="135">
                  <c:v>20</c:v>
                </c:pt>
                <c:pt idx="136">
                  <c:v>20</c:v>
                </c:pt>
                <c:pt idx="137">
                  <c:v>5</c:v>
                </c:pt>
                <c:pt idx="138">
                  <c:v>17</c:v>
                </c:pt>
                <c:pt idx="139">
                  <c:v>20</c:v>
                </c:pt>
                <c:pt idx="140">
                  <c:v>4</c:v>
                </c:pt>
                <c:pt idx="141">
                  <c:v>14</c:v>
                </c:pt>
                <c:pt idx="142">
                  <c:v>12</c:v>
                </c:pt>
                <c:pt idx="143">
                  <c:v>18</c:v>
                </c:pt>
                <c:pt idx="144">
                  <c:v>6</c:v>
                </c:pt>
                <c:pt idx="145">
                  <c:v>5</c:v>
                </c:pt>
                <c:pt idx="146">
                  <c:v>9</c:v>
                </c:pt>
                <c:pt idx="147">
                  <c:v>9</c:v>
                </c:pt>
                <c:pt idx="148">
                  <c:v>8</c:v>
                </c:pt>
                <c:pt idx="149">
                  <c:v>8</c:v>
                </c:pt>
                <c:pt idx="150">
                  <c:v>7</c:v>
                </c:pt>
                <c:pt idx="151">
                  <c:v>7</c:v>
                </c:pt>
                <c:pt idx="152">
                  <c:v>32</c:v>
                </c:pt>
                <c:pt idx="153">
                  <c:v>15</c:v>
                </c:pt>
                <c:pt idx="154">
                  <c:v>29</c:v>
                </c:pt>
                <c:pt idx="155">
                  <c:v>15</c:v>
                </c:pt>
                <c:pt idx="156">
                  <c:v>13</c:v>
                </c:pt>
                <c:pt idx="157">
                  <c:v>21</c:v>
                </c:pt>
                <c:pt idx="158">
                  <c:v>22</c:v>
                </c:pt>
                <c:pt idx="159">
                  <c:v>10</c:v>
                </c:pt>
                <c:pt idx="160">
                  <c:v>14</c:v>
                </c:pt>
                <c:pt idx="161">
                  <c:v>10</c:v>
                </c:pt>
                <c:pt idx="162">
                  <c:v>17</c:v>
                </c:pt>
                <c:pt idx="163">
                  <c:v>14</c:v>
                </c:pt>
                <c:pt idx="164">
                  <c:v>12</c:v>
                </c:pt>
                <c:pt idx="165">
                  <c:v>10</c:v>
                </c:pt>
                <c:pt idx="166">
                  <c:v>30</c:v>
                </c:pt>
                <c:pt idx="167">
                  <c:v>5</c:v>
                </c:pt>
                <c:pt idx="168">
                  <c:v>32</c:v>
                </c:pt>
                <c:pt idx="169">
                  <c:v>27</c:v>
                </c:pt>
                <c:pt idx="170">
                  <c:v>15</c:v>
                </c:pt>
                <c:pt idx="171">
                  <c:v>21</c:v>
                </c:pt>
                <c:pt idx="172">
                  <c:v>20</c:v>
                </c:pt>
                <c:pt idx="173">
                  <c:v>13</c:v>
                </c:pt>
                <c:pt idx="174">
                  <c:v>12</c:v>
                </c:pt>
                <c:pt idx="175">
                  <c:v>21</c:v>
                </c:pt>
                <c:pt idx="176">
                  <c:v>16</c:v>
                </c:pt>
                <c:pt idx="177">
                  <c:v>15</c:v>
                </c:pt>
                <c:pt idx="178">
                  <c:v>13</c:v>
                </c:pt>
                <c:pt idx="179">
                  <c:v>11</c:v>
                </c:pt>
                <c:pt idx="180">
                  <c:v>8</c:v>
                </c:pt>
                <c:pt idx="181">
                  <c:v>7</c:v>
                </c:pt>
                <c:pt idx="182">
                  <c:v>2</c:v>
                </c:pt>
                <c:pt idx="183">
                  <c:v>13</c:v>
                </c:pt>
                <c:pt idx="184">
                  <c:v>12</c:v>
                </c:pt>
                <c:pt idx="185">
                  <c:v>10</c:v>
                </c:pt>
                <c:pt idx="186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03135872"/>
        <c:axId val="103137664"/>
      </c:barChart>
      <c:catAx>
        <c:axId val="103135872"/>
        <c:scaling>
          <c:orientation val="minMax"/>
        </c:scaling>
        <c:delete val="1"/>
        <c:axPos val="b"/>
        <c:majorTickMark val="out"/>
        <c:minorTickMark val="none"/>
        <c:tickLblPos val="nextTo"/>
        <c:crossAx val="103137664"/>
        <c:crosses val="autoZero"/>
        <c:auto val="1"/>
        <c:lblAlgn val="ctr"/>
        <c:lblOffset val="100"/>
        <c:noMultiLvlLbl val="0"/>
      </c:catAx>
      <c:valAx>
        <c:axId val="103137664"/>
        <c:scaling>
          <c:orientation val="minMax"/>
          <c:max val="2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31358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0.5137</cdr:x>
      <cdr:y>0.20414</cdr:y>
    </cdr:from>
    <cdr:to>
      <cdr:x>0.9863</cdr:x>
      <cdr:y>0.29241</cdr:y>
    </cdr:to>
    <cdr:sp macro="" textlink="">
      <cdr:nvSpPr>
        <cdr:cNvPr id="2" name="Chave direita 1"/>
        <cdr:cNvSpPr/>
      </cdr:nvSpPr>
      <cdr:spPr>
        <a:xfrm xmlns:a="http://schemas.openxmlformats.org/drawingml/2006/main" rot="16200000">
          <a:off x="5584035" y="-950120"/>
          <a:ext cx="304802" cy="3614739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>
              <a:lumMod val="65000"/>
              <a:lumOff val="35000"/>
            </a:schemeClr>
          </a:solidFill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0.05895</cdr:x>
      <cdr:y>0.20506</cdr:y>
    </cdr:from>
    <cdr:to>
      <cdr:x>0.50934</cdr:x>
      <cdr:y>0.28966</cdr:y>
    </cdr:to>
    <cdr:sp macro="" textlink="">
      <cdr:nvSpPr>
        <cdr:cNvPr id="3" name="Chave direita 2"/>
        <cdr:cNvSpPr/>
      </cdr:nvSpPr>
      <cdr:spPr>
        <a:xfrm xmlns:a="http://schemas.openxmlformats.org/drawingml/2006/main" rot="16200000">
          <a:off x="2027239" y="-868363"/>
          <a:ext cx="292100" cy="3444876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>
              <a:lumMod val="65000"/>
              <a:lumOff val="35000"/>
            </a:schemeClr>
          </a:solidFill>
        </a:ln>
      </cdr:spPr>
      <cdr:style>
        <a:lnRef xmlns:a="http://schemas.openxmlformats.org/drawingml/2006/main" idx="2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0.11294</cdr:x>
      <cdr:y>0.0331</cdr:y>
    </cdr:from>
    <cdr:to>
      <cdr:x>0.4579</cdr:x>
      <cdr:y>0.23724</cdr:y>
    </cdr:to>
    <cdr:sp macro="" textlink="">
      <cdr:nvSpPr>
        <cdr:cNvPr id="4" name="CaixaDeTexto 3"/>
        <cdr:cNvSpPr txBox="1"/>
      </cdr:nvSpPr>
      <cdr:spPr>
        <a:xfrm xmlns:a="http://schemas.openxmlformats.org/drawingml/2006/main">
          <a:off x="917306" y="133905"/>
          <a:ext cx="2801762" cy="8257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pPr algn="ctr"/>
          <a:r>
            <a:rPr lang="pt-BR" sz="1100" b="1" dirty="0">
              <a:solidFill>
                <a:schemeClr val="tx2">
                  <a:lumMod val="50000"/>
                </a:schemeClr>
              </a:solidFill>
              <a:latin typeface="+mj-lt"/>
            </a:rPr>
            <a:t>janeiro de</a:t>
          </a:r>
          <a:r>
            <a:rPr lang="pt-BR" sz="1100" b="1" baseline="0" dirty="0">
              <a:solidFill>
                <a:schemeClr val="tx2">
                  <a:lumMod val="50000"/>
                </a:schemeClr>
              </a:solidFill>
              <a:latin typeface="+mj-lt"/>
            </a:rPr>
            <a:t> 2013 a dezembro de 2013</a:t>
          </a:r>
        </a:p>
        <a:p xmlns:a="http://schemas.openxmlformats.org/drawingml/2006/main">
          <a:pPr algn="ctr"/>
          <a:r>
            <a:rPr lang="pt-BR" sz="1100" b="1" baseline="0" dirty="0">
              <a:solidFill>
                <a:schemeClr val="tx2">
                  <a:lumMod val="50000"/>
                </a:schemeClr>
              </a:solidFill>
              <a:latin typeface="+mj-lt"/>
            </a:rPr>
            <a:t>média: 40,1 dias</a:t>
          </a:r>
          <a:endParaRPr lang="pt-BR" sz="1100" b="1" dirty="0">
            <a:solidFill>
              <a:schemeClr val="tx2">
                <a:lumMod val="50000"/>
              </a:schemeClr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0.58074</cdr:x>
      <cdr:y>0.02851</cdr:y>
    </cdr:from>
    <cdr:to>
      <cdr:x>0.9257</cdr:x>
      <cdr:y>0.23264</cdr:y>
    </cdr:to>
    <cdr:sp macro="" textlink="">
      <cdr:nvSpPr>
        <cdr:cNvPr id="5" name="CaixaDeTexto 1"/>
        <cdr:cNvSpPr txBox="1"/>
      </cdr:nvSpPr>
      <cdr:spPr>
        <a:xfrm xmlns:a="http://schemas.openxmlformats.org/drawingml/2006/main">
          <a:off x="4441825" y="98425"/>
          <a:ext cx="2638425" cy="704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1100" b="1">
              <a:solidFill>
                <a:schemeClr val="tx2">
                  <a:lumMod val="50000"/>
                </a:schemeClr>
              </a:solidFill>
              <a:latin typeface="+mj-lt"/>
            </a:rPr>
            <a:t>janeiro de</a:t>
          </a:r>
          <a:r>
            <a:rPr lang="pt-BR" sz="1100" b="1" baseline="0">
              <a:solidFill>
                <a:schemeClr val="tx2">
                  <a:lumMod val="50000"/>
                </a:schemeClr>
              </a:solidFill>
              <a:latin typeface="+mj-lt"/>
            </a:rPr>
            <a:t> 2014 a junho de 2015</a:t>
          </a:r>
        </a:p>
        <a:p xmlns:a="http://schemas.openxmlformats.org/drawingml/2006/main">
          <a:pPr algn="ctr"/>
          <a:r>
            <a:rPr lang="pt-BR" sz="1100" b="1" baseline="0">
              <a:solidFill>
                <a:schemeClr val="tx2">
                  <a:lumMod val="50000"/>
                </a:schemeClr>
              </a:solidFill>
              <a:latin typeface="+mj-lt"/>
            </a:rPr>
            <a:t>média: 14,3 dias</a:t>
          </a:r>
          <a:endParaRPr lang="pt-BR" sz="1100" b="1">
            <a:solidFill>
              <a:schemeClr val="tx2">
                <a:lumMod val="50000"/>
              </a:schemeClr>
            </a:solidFill>
            <a:latin typeface="+mj-lt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22F76-9A78-4EA3-8C6C-63E8A281BB33}" type="datetimeFigureOut">
              <a:rPr lang="pt-BR" smtClean="0"/>
              <a:t>01/12/2015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6C3FC8-ED85-40A5-A4AA-7BBAA5213E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3770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C3FC8-ED85-40A5-A4AA-7BBAA5213EB9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4456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F3F7-7CC4-4A31-8896-63F66F6FF8FB}" type="datetimeFigureOut">
              <a:rPr lang="pt-BR" smtClean="0"/>
              <a:t>01/12/2015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ED20D-7B66-470E-A7EE-82B7BE8D8A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2186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F3F7-7CC4-4A31-8896-63F66F6FF8FB}" type="datetimeFigureOut">
              <a:rPr lang="pt-BR" smtClean="0"/>
              <a:t>01/12/2015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ED20D-7B66-470E-A7EE-82B7BE8D8A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9479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F3F7-7CC4-4A31-8896-63F66F6FF8FB}" type="datetimeFigureOut">
              <a:rPr lang="pt-BR" smtClean="0"/>
              <a:t>01/12/2015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ED20D-7B66-470E-A7EE-82B7BE8D8A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8117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B3D08-2148-4C99-9885-7A129F48C747}" type="datetimeFigureOut">
              <a:rPr lang="en-US" altLang="pt-BR"/>
              <a:pPr>
                <a:defRPr/>
              </a:pPr>
              <a:t>12/1/2015</a:t>
            </a:fld>
            <a:endParaRPr lang="en-US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72DE0-7696-4658-9B8A-05D6ABEEBE41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576410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8F015-6E24-4FE3-AEA6-0416D2B6176D}" type="datetimeFigureOut">
              <a:rPr lang="en-US" altLang="pt-BR"/>
              <a:pPr>
                <a:defRPr/>
              </a:pPr>
              <a:t>12/1/2015</a:t>
            </a:fld>
            <a:endParaRPr lang="en-US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24271-1339-4441-B093-934A5C018064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969507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EF00E-5934-4EC6-B1A1-F59CB4779664}" type="datetimeFigureOut">
              <a:rPr lang="en-US" altLang="pt-BR"/>
              <a:pPr>
                <a:defRPr/>
              </a:pPr>
              <a:t>12/1/2015</a:t>
            </a:fld>
            <a:endParaRPr lang="en-US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DD9F7-93D6-4082-A7AE-C9814D5F353E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032653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73856-380B-4B04-8D07-2A8C0A0C3256}" type="datetimeFigureOut">
              <a:rPr lang="en-US" altLang="pt-BR"/>
              <a:pPr>
                <a:defRPr/>
              </a:pPr>
              <a:t>12/1/2015</a:t>
            </a:fld>
            <a:endParaRPr lang="en-US" alt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5476F-4E0B-47F3-8B5F-ED62C04A87FD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496361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E0542-9321-4BCB-A069-B7F1514E5954}" type="datetimeFigureOut">
              <a:rPr lang="en-US" altLang="pt-BR"/>
              <a:pPr>
                <a:defRPr/>
              </a:pPr>
              <a:t>12/1/2015</a:t>
            </a:fld>
            <a:endParaRPr lang="en-US" alt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B9768-C18C-40C3-8663-AADEA08FB6BE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618160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CA979-E426-481A-9094-EBF917478091}" type="datetimeFigureOut">
              <a:rPr lang="en-US" altLang="pt-BR"/>
              <a:pPr>
                <a:defRPr/>
              </a:pPr>
              <a:t>12/1/2015</a:t>
            </a:fld>
            <a:endParaRPr lang="en-US" alt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87680-9F53-4BCF-926E-74C5EC0A46FD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7719090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DFE29-E06B-4ED3-A8B7-C3E836DB5D55}" type="datetimeFigureOut">
              <a:rPr lang="en-US" altLang="pt-BR"/>
              <a:pPr>
                <a:defRPr/>
              </a:pPr>
              <a:t>12/1/2015</a:t>
            </a:fld>
            <a:endParaRPr lang="en-US" alt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28A1A-BD71-4419-81EE-F4AC998FA55A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5924905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4EA7-1987-4F0B-B7AB-64AAE90768FB}" type="datetimeFigureOut">
              <a:rPr lang="en-US" altLang="pt-BR"/>
              <a:pPr>
                <a:defRPr/>
              </a:pPr>
              <a:t>12/1/2015</a:t>
            </a:fld>
            <a:endParaRPr lang="en-US" alt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9963C-D1F2-40E6-8D9B-D731240E8846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864320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F3F7-7CC4-4A31-8896-63F66F6FF8FB}" type="datetimeFigureOut">
              <a:rPr lang="pt-BR" smtClean="0"/>
              <a:t>01/12/2015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ED20D-7B66-470E-A7EE-82B7BE8D8A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58721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DFE53-D952-4C5F-BC80-2FB29F1506F9}" type="datetimeFigureOut">
              <a:rPr lang="en-US" altLang="pt-BR"/>
              <a:pPr>
                <a:defRPr/>
              </a:pPr>
              <a:t>12/1/2015</a:t>
            </a:fld>
            <a:endParaRPr lang="en-US" alt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A5595-698E-410E-A77E-5783821F530B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5376508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16720-D491-439C-B1CF-DB87CC7282B5}" type="datetimeFigureOut">
              <a:rPr lang="en-US" altLang="pt-BR"/>
              <a:pPr>
                <a:defRPr/>
              </a:pPr>
              <a:t>12/1/2015</a:t>
            </a:fld>
            <a:endParaRPr lang="en-US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93B1F-5909-4370-893F-89FE80E5F07C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123014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5892E-FBF3-430F-AA06-878B7866444B}" type="datetimeFigureOut">
              <a:rPr lang="en-US" altLang="pt-BR"/>
              <a:pPr>
                <a:defRPr/>
              </a:pPr>
              <a:t>12/1/2015</a:t>
            </a:fld>
            <a:endParaRPr lang="en-US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41E1F-0A4C-4CA2-AC51-23566F3E6144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771344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F3F7-7CC4-4A31-8896-63F66F6FF8FB}" type="datetimeFigureOut">
              <a:rPr lang="pt-BR" smtClean="0"/>
              <a:t>01/12/2015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ED20D-7B66-470E-A7EE-82B7BE8D8A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1921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F3F7-7CC4-4A31-8896-63F66F6FF8FB}" type="datetimeFigureOut">
              <a:rPr lang="pt-BR" smtClean="0"/>
              <a:t>01/12/2015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ED20D-7B66-470E-A7EE-82B7BE8D8A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2104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F3F7-7CC4-4A31-8896-63F66F6FF8FB}" type="datetimeFigureOut">
              <a:rPr lang="pt-BR" smtClean="0"/>
              <a:t>01/12/2015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ED20D-7B66-470E-A7EE-82B7BE8D8A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9225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F3F7-7CC4-4A31-8896-63F66F6FF8FB}" type="datetimeFigureOut">
              <a:rPr lang="pt-BR" smtClean="0"/>
              <a:t>01/12/2015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ED20D-7B66-470E-A7EE-82B7BE8D8A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9880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F3F7-7CC4-4A31-8896-63F66F6FF8FB}" type="datetimeFigureOut">
              <a:rPr lang="pt-BR" smtClean="0"/>
              <a:t>01/12/2015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ED20D-7B66-470E-A7EE-82B7BE8D8A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0544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F3F7-7CC4-4A31-8896-63F66F6FF8FB}" type="datetimeFigureOut">
              <a:rPr lang="pt-BR" smtClean="0"/>
              <a:t>01/12/2015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ED20D-7B66-470E-A7EE-82B7BE8D8A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1593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F3F7-7CC4-4A31-8896-63F66F6FF8FB}" type="datetimeFigureOut">
              <a:rPr lang="pt-BR" smtClean="0"/>
              <a:t>01/12/2015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ED20D-7B66-470E-A7EE-82B7BE8D8A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9980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DF3F7-7CC4-4A31-8896-63F66F6FF8FB}" type="datetimeFigureOut">
              <a:rPr lang="pt-BR" smtClean="0"/>
              <a:t>01/12/2015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ED20D-7B66-470E-A7EE-82B7BE8D8A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474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Click to edit Master title style</a:t>
            </a:r>
            <a:endParaRPr lang="en-US" altLang="pt-B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Click to edit Master text styles</a:t>
            </a:r>
          </a:p>
          <a:p>
            <a:pPr lvl="1"/>
            <a:r>
              <a:rPr lang="pt-BR" altLang="pt-BR" smtClean="0"/>
              <a:t>Second level</a:t>
            </a:r>
          </a:p>
          <a:p>
            <a:pPr lvl="2"/>
            <a:r>
              <a:rPr lang="pt-BR" altLang="pt-BR" smtClean="0"/>
              <a:t>Third level</a:t>
            </a:r>
          </a:p>
          <a:p>
            <a:pPr lvl="3"/>
            <a:r>
              <a:rPr lang="pt-BR" altLang="pt-BR" smtClean="0"/>
              <a:t>Fourth level</a:t>
            </a:r>
          </a:p>
          <a:p>
            <a:pPr lvl="4"/>
            <a:r>
              <a:rPr lang="pt-BR" altLang="pt-BR" smtClean="0"/>
              <a:t>Fifth level</a:t>
            </a:r>
            <a:endParaRPr lang="en-US" altLang="pt-B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550131F-8BC4-44CA-8791-6DACDE038F96}" type="datetimeFigureOut">
              <a:rPr lang="en-US" altLang="pt-BR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12/1/2015</a:t>
            </a:fld>
            <a:endParaRPr lang="en-US" altLang="pt-BR"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5BB8997-530C-40BE-9351-CC4B79FA0F05}" type="slidenum">
              <a:rPr lang="en-US" altLang="pt-BR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altLang="pt-BR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8302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9.xml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>
          <a:xfrm>
            <a:off x="4549775" y="3900488"/>
            <a:ext cx="4594225" cy="739775"/>
          </a:xfrm>
          <a:prstGeom prst="rect">
            <a:avLst/>
          </a:prstGeom>
        </p:spPr>
        <p:txBody>
          <a:bodyPr anchor="ctr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000" dirty="0">
              <a:solidFill>
                <a:prstClr val="white"/>
              </a:solidFill>
              <a:ea typeface="+mj-ea"/>
              <a:cs typeface="+mj-cs"/>
            </a:endParaRPr>
          </a:p>
        </p:txBody>
      </p:sp>
      <p:pic>
        <p:nvPicPr>
          <p:cNvPr id="6" name="Picture 2" descr="C:\Users\mpalazzo\AppData\Local\Microsoft\Windows\Temporary Internet Files\Content.Outlook\M45JOTHD\Logo SGL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200" y="3301556"/>
            <a:ext cx="3492254" cy="193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 bwMode="auto">
          <a:xfrm>
            <a:off x="4408716" y="2445888"/>
            <a:ext cx="4572681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Integrado de Suprimentos - SIS</a:t>
            </a:r>
          </a:p>
        </p:txBody>
      </p:sp>
    </p:spTree>
    <p:extLst>
      <p:ext uri="{BB962C8B-B14F-4D97-AF65-F5344CB8AC3E}">
        <p14:creationId xmlns:p14="http://schemas.microsoft.com/office/powerpoint/2010/main" val="173277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/>
          <p:cNvSpPr txBox="1">
            <a:spLocks/>
          </p:cNvSpPr>
          <p:nvPr/>
        </p:nvSpPr>
        <p:spPr>
          <a:xfrm>
            <a:off x="611560" y="1484784"/>
            <a:ext cx="7918450" cy="10810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000" b="1" dirty="0" smtClean="0">
                <a:latin typeface="+mn-lt"/>
              </a:rPr>
              <a:t>Objetivo:</a:t>
            </a:r>
            <a:r>
              <a:rPr lang="pt-BR" sz="2000" dirty="0" smtClean="0">
                <a:latin typeface="+mn-lt"/>
              </a:rPr>
              <a:t> negociação de preço de bens e serviços adquiridos pela Administração Pública, por meio de procedimentos eletrônicos</a:t>
            </a:r>
            <a:endParaRPr lang="pt-BR" sz="2000" dirty="0">
              <a:latin typeface="+mn-lt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11560" y="1124744"/>
            <a:ext cx="7848873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Bolsa </a:t>
            </a:r>
            <a:r>
              <a:rPr lang="pt-BR" sz="2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Eletrônica de </a:t>
            </a:r>
            <a:r>
              <a:rPr lang="pt-BR" sz="2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Compras – Sistema BEC/SP</a:t>
            </a:r>
            <a:endParaRPr lang="pt-BR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ítulo 2"/>
          <p:cNvSpPr txBox="1">
            <a:spLocks/>
          </p:cNvSpPr>
          <p:nvPr/>
        </p:nvSpPr>
        <p:spPr>
          <a:xfrm>
            <a:off x="614129" y="2420888"/>
            <a:ext cx="7918312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000" b="1" dirty="0" smtClean="0">
                <a:latin typeface="+mn-lt"/>
              </a:rPr>
              <a:t>Resultados:</a:t>
            </a:r>
            <a:r>
              <a:rPr lang="pt-BR" sz="2000" dirty="0" smtClean="0">
                <a:latin typeface="+mn-lt"/>
              </a:rPr>
              <a:t> economia, transparência, aumento da competitividade e agilidade</a:t>
            </a:r>
          </a:p>
          <a:p>
            <a:pPr algn="just"/>
            <a:endParaRPr lang="pt-BR" sz="2000" dirty="0">
              <a:latin typeface="+mn-lt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000" b="1" dirty="0" smtClean="0">
                <a:latin typeface="+mn-lt"/>
              </a:rPr>
              <a:t>Implantação: </a:t>
            </a:r>
            <a:r>
              <a:rPr lang="pt-BR" sz="2000" dirty="0" smtClean="0">
                <a:latin typeface="+mn-lt"/>
              </a:rPr>
              <a:t>setembro de 2000</a:t>
            </a:r>
            <a:endParaRPr lang="pt-BR" sz="2000" dirty="0">
              <a:latin typeface="+mn-l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14129" y="4252584"/>
            <a:ext cx="7918312" cy="1264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b="1" dirty="0" smtClean="0">
                <a:solidFill>
                  <a:schemeClr val="tx1"/>
                </a:solidFill>
              </a:rPr>
              <a:t>Procedimentos/modalidade para aquisição:</a:t>
            </a:r>
          </a:p>
          <a:p>
            <a:pPr marL="742950" lvl="1" indent="-200025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1"/>
                </a:solidFill>
              </a:rPr>
              <a:t>Dispensa de Licitação pelo valor – R$ 8.000,00</a:t>
            </a:r>
          </a:p>
          <a:p>
            <a:pPr marL="742950" lvl="1" indent="-200025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1"/>
                </a:solidFill>
              </a:rPr>
              <a:t>Convite – R$ 80.000,00</a:t>
            </a:r>
          </a:p>
          <a:p>
            <a:pPr marL="742950" lvl="1" indent="-200025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1"/>
                </a:solidFill>
              </a:rPr>
              <a:t>Pregão – sem limite de valor </a:t>
            </a:r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97" y="548680"/>
            <a:ext cx="863159" cy="38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1094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925711" y="1004913"/>
            <a:ext cx="7678737" cy="623887"/>
          </a:xfrm>
        </p:spPr>
        <p:txBody>
          <a:bodyPr/>
          <a:lstStyle/>
          <a:p>
            <a:pPr algn="l" eaLnBrk="1" hangingPunct="1"/>
            <a:r>
              <a:rPr lang="en-US" altLang="pt-BR" sz="2000" b="1" dirty="0" err="1" smtClean="0">
                <a:latin typeface="Verdana" pitchFamily="34" charset="0"/>
              </a:rPr>
              <a:t>Implantação</a:t>
            </a:r>
            <a:r>
              <a:rPr lang="en-US" altLang="pt-BR" sz="2000" b="1" dirty="0" smtClean="0">
                <a:latin typeface="Verdana" pitchFamily="34" charset="0"/>
              </a:rPr>
              <a:t> do </a:t>
            </a:r>
            <a:r>
              <a:rPr lang="en-US" altLang="pt-BR" sz="2000" b="1" dirty="0" err="1" smtClean="0">
                <a:latin typeface="Verdana" pitchFamily="34" charset="0"/>
              </a:rPr>
              <a:t>Sistema</a:t>
            </a:r>
            <a:r>
              <a:rPr lang="en-US" altLang="pt-BR" sz="2000" b="1" dirty="0" smtClean="0">
                <a:latin typeface="Verdana" pitchFamily="34" charset="0"/>
              </a:rPr>
              <a:t> SIS</a:t>
            </a:r>
          </a:p>
        </p:txBody>
      </p:sp>
      <p:sp>
        <p:nvSpPr>
          <p:cNvPr id="3076" name="Title 1"/>
          <p:cNvSpPr txBox="1">
            <a:spLocks/>
          </p:cNvSpPr>
          <p:nvPr/>
        </p:nvSpPr>
        <p:spPr bwMode="auto">
          <a:xfrm>
            <a:off x="5151438" y="6584950"/>
            <a:ext cx="37179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pt-BR" sz="1200">
                <a:solidFill>
                  <a:srgbClr val="FFFFFF"/>
                </a:solidFill>
                <a:latin typeface="Verdana" pitchFamily="34" charset="0"/>
              </a:rPr>
              <a:t>Sistema Integrado de Suprimentos - SIS</a:t>
            </a:r>
          </a:p>
        </p:txBody>
      </p:sp>
      <p:sp>
        <p:nvSpPr>
          <p:cNvPr id="3077" name="CaixaDeTexto 1"/>
          <p:cNvSpPr txBox="1">
            <a:spLocks noChangeArrowheads="1"/>
          </p:cNvSpPr>
          <p:nvPr/>
        </p:nvSpPr>
        <p:spPr bwMode="auto">
          <a:xfrm>
            <a:off x="1349823" y="1993445"/>
            <a:ext cx="676002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 eaLnBrk="1" hangingPunct="1">
              <a:spcBef>
                <a:spcPts val="600"/>
              </a:spcBef>
              <a:buFont typeface="Wingdings" pitchFamily="2" charset="2"/>
              <a:buChar char="ü"/>
            </a:pPr>
            <a:r>
              <a:rPr lang="pt-BR" altLang="pt-BR" sz="2000" dirty="0" smtClean="0"/>
              <a:t>O </a:t>
            </a:r>
            <a:r>
              <a:rPr lang="pt-BR" altLang="pt-BR" sz="2000" b="1" dirty="0" smtClean="0"/>
              <a:t>custo de desenvolvimento </a:t>
            </a:r>
            <a:r>
              <a:rPr lang="pt-BR" altLang="pt-BR" sz="2000" dirty="0" smtClean="0"/>
              <a:t>do sistema foi de R$789.760,71.</a:t>
            </a:r>
          </a:p>
          <a:p>
            <a:pPr algn="just" eaLnBrk="1" hangingPunct="1">
              <a:spcBef>
                <a:spcPts val="600"/>
              </a:spcBef>
              <a:buFont typeface="Wingdings" pitchFamily="2" charset="2"/>
              <a:buChar char="ü"/>
            </a:pPr>
            <a:endParaRPr lang="pt-BR" altLang="pt-BR" sz="2000" dirty="0" smtClean="0"/>
          </a:p>
          <a:p>
            <a:pPr algn="just" eaLnBrk="1" hangingPunct="1">
              <a:spcBef>
                <a:spcPts val="600"/>
              </a:spcBef>
              <a:buFont typeface="Wingdings" pitchFamily="2" charset="2"/>
              <a:buChar char="ü"/>
            </a:pPr>
            <a:r>
              <a:rPr lang="pt-BR" altLang="pt-BR" sz="2000" dirty="0" smtClean="0"/>
              <a:t>O SIS encontra-se </a:t>
            </a:r>
            <a:r>
              <a:rPr lang="pt-BR" altLang="pt-BR" sz="2000" b="1" dirty="0" smtClean="0"/>
              <a:t>hospedado no sistema BEC</a:t>
            </a:r>
            <a:r>
              <a:rPr lang="pt-BR" altLang="pt-BR" sz="2000" dirty="0" smtClean="0"/>
              <a:t>, o que implica baixos custos marginais de operação. </a:t>
            </a:r>
          </a:p>
          <a:p>
            <a:pPr algn="just" eaLnBrk="1" hangingPunct="1">
              <a:spcBef>
                <a:spcPts val="600"/>
              </a:spcBef>
              <a:buFont typeface="Wingdings" pitchFamily="2" charset="2"/>
              <a:buChar char="ü"/>
            </a:pPr>
            <a:endParaRPr lang="pt-BR" altLang="pt-BR" sz="2000" dirty="0"/>
          </a:p>
          <a:p>
            <a:pPr algn="just" eaLnBrk="1" hangingPunct="1">
              <a:spcBef>
                <a:spcPts val="600"/>
              </a:spcBef>
              <a:buFont typeface="Wingdings" pitchFamily="2" charset="2"/>
              <a:buChar char="ü"/>
            </a:pPr>
            <a:r>
              <a:rPr lang="pt-BR" altLang="pt-BR" sz="2000" dirty="0" smtClean="0"/>
              <a:t>Facilmente incorporado na rotina dos servidores devido a sua usabilidade. </a:t>
            </a:r>
          </a:p>
        </p:txBody>
      </p:sp>
    </p:spTree>
    <p:extLst>
      <p:ext uri="{BB962C8B-B14F-4D97-AF65-F5344CB8AC3E}">
        <p14:creationId xmlns:p14="http://schemas.microsoft.com/office/powerpoint/2010/main" val="92764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itle 1"/>
          <p:cNvSpPr txBox="1">
            <a:spLocks/>
          </p:cNvSpPr>
          <p:nvPr/>
        </p:nvSpPr>
        <p:spPr bwMode="auto">
          <a:xfrm>
            <a:off x="5151438" y="6584950"/>
            <a:ext cx="37179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pt-BR" sz="1200">
                <a:solidFill>
                  <a:srgbClr val="FFFFFF"/>
                </a:solidFill>
                <a:latin typeface="Verdana" pitchFamily="34" charset="0"/>
              </a:rPr>
              <a:t>Sistema Integrado de Suprimentos - SIS</a:t>
            </a:r>
          </a:p>
        </p:txBody>
      </p:sp>
      <p:sp>
        <p:nvSpPr>
          <p:cNvPr id="3077" name="CaixaDeTexto 1"/>
          <p:cNvSpPr txBox="1">
            <a:spLocks noChangeArrowheads="1"/>
          </p:cNvSpPr>
          <p:nvPr/>
        </p:nvSpPr>
        <p:spPr bwMode="auto">
          <a:xfrm>
            <a:off x="846138" y="1628800"/>
            <a:ext cx="7224372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 eaLnBrk="1" hangingPunct="1">
              <a:spcBef>
                <a:spcPts val="1200"/>
              </a:spcBef>
              <a:buFont typeface="Wingdings" pitchFamily="2" charset="2"/>
              <a:buChar char="ü"/>
            </a:pPr>
            <a:r>
              <a:rPr lang="pt-BR" altLang="pt-BR" sz="2000" dirty="0"/>
              <a:t>Maior </a:t>
            </a:r>
            <a:r>
              <a:rPr lang="pt-BR" altLang="pt-BR" sz="2000" dirty="0" smtClean="0"/>
              <a:t>celeridade </a:t>
            </a:r>
            <a:r>
              <a:rPr lang="pt-BR" altLang="pt-BR" sz="2000" dirty="0"/>
              <a:t>no trâmite dos </a:t>
            </a:r>
            <a:r>
              <a:rPr lang="pt-BR" altLang="pt-BR" sz="2000" dirty="0" smtClean="0"/>
              <a:t>processos (</a:t>
            </a:r>
            <a:r>
              <a:rPr lang="pt-BR" altLang="pt-BR" sz="2000" b="1" dirty="0" smtClean="0"/>
              <a:t>agilidade</a:t>
            </a:r>
            <a:r>
              <a:rPr lang="pt-BR" altLang="pt-BR" sz="2000" dirty="0" smtClean="0"/>
              <a:t>)</a:t>
            </a:r>
            <a:endParaRPr lang="pt-BR" altLang="pt-BR" sz="2000" dirty="0"/>
          </a:p>
          <a:p>
            <a:pPr algn="just" eaLnBrk="1" hangingPunct="1">
              <a:spcBef>
                <a:spcPts val="1200"/>
              </a:spcBef>
              <a:buFont typeface="Wingdings" pitchFamily="2" charset="2"/>
              <a:buChar char="ü"/>
            </a:pPr>
            <a:r>
              <a:rPr lang="pt-BR" altLang="pt-BR" sz="2000" dirty="0" smtClean="0"/>
              <a:t>Minimização dos </a:t>
            </a:r>
            <a:r>
              <a:rPr lang="pt-BR" altLang="pt-BR" sz="2000" dirty="0"/>
              <a:t>custos de deslocamento dos processos de compras provenientes das </a:t>
            </a:r>
            <a:r>
              <a:rPr lang="pt-BR" altLang="pt-BR" sz="2000" dirty="0" smtClean="0"/>
              <a:t>regionais (</a:t>
            </a:r>
            <a:r>
              <a:rPr lang="pt-BR" altLang="pt-BR" sz="2000" b="1" dirty="0" smtClean="0"/>
              <a:t>racionalização do gasto</a:t>
            </a:r>
            <a:r>
              <a:rPr lang="pt-BR" altLang="pt-BR" sz="2000" dirty="0" smtClean="0"/>
              <a:t>)</a:t>
            </a:r>
            <a:endParaRPr lang="pt-BR" altLang="pt-BR" sz="2000" dirty="0"/>
          </a:p>
          <a:p>
            <a:pPr algn="just" eaLnBrk="1" hangingPunct="1">
              <a:spcBef>
                <a:spcPts val="1200"/>
              </a:spcBef>
              <a:buFont typeface="Wingdings" pitchFamily="2" charset="2"/>
              <a:buChar char="ü"/>
            </a:pPr>
            <a:r>
              <a:rPr lang="pt-BR" altLang="pt-BR" sz="2000" dirty="0"/>
              <a:t>Segurança com uso da assinatura digital dos </a:t>
            </a:r>
            <a:r>
              <a:rPr lang="pt-BR" altLang="pt-BR" sz="2000" dirty="0" smtClean="0"/>
              <a:t>documentos (</a:t>
            </a:r>
            <a:r>
              <a:rPr lang="pt-BR" altLang="pt-BR" sz="2000" b="1" dirty="0" smtClean="0"/>
              <a:t>gestão de risco</a:t>
            </a:r>
            <a:r>
              <a:rPr lang="pt-BR" altLang="pt-BR" sz="2000" dirty="0" smtClean="0"/>
              <a:t>) </a:t>
            </a:r>
          </a:p>
          <a:p>
            <a:pPr algn="just" eaLnBrk="1" hangingPunct="1">
              <a:spcBef>
                <a:spcPts val="1200"/>
              </a:spcBef>
              <a:buFont typeface="Wingdings" pitchFamily="2" charset="2"/>
              <a:buChar char="ü"/>
            </a:pPr>
            <a:r>
              <a:rPr lang="pt-BR" altLang="pt-BR" sz="2000" dirty="0"/>
              <a:t>M</a:t>
            </a:r>
            <a:r>
              <a:rPr lang="pt-BR" altLang="pt-BR" sz="2000" dirty="0" smtClean="0"/>
              <a:t>onitoramento de cada etapa </a:t>
            </a:r>
            <a:r>
              <a:rPr lang="pt-BR" altLang="pt-BR" sz="2000" b="1" dirty="0" smtClean="0"/>
              <a:t>(controle e aprimoramento de processos)</a:t>
            </a:r>
          </a:p>
          <a:p>
            <a:pPr algn="just" eaLnBrk="1" hangingPunct="1">
              <a:spcBef>
                <a:spcPts val="1200"/>
              </a:spcBef>
              <a:buFont typeface="Wingdings" pitchFamily="2" charset="2"/>
              <a:buChar char="ü"/>
            </a:pPr>
            <a:r>
              <a:rPr lang="pt-BR" altLang="pt-BR" sz="2000" dirty="0"/>
              <a:t>Não há necessidade de conhecimento prévio sobre o tramite </a:t>
            </a:r>
            <a:r>
              <a:rPr lang="pt-BR" altLang="pt-BR" sz="2000" b="1" dirty="0" smtClean="0"/>
              <a:t>(desenho de fluxogramas e prazos)</a:t>
            </a:r>
            <a:endParaRPr lang="pt-BR" altLang="pt-BR" sz="20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46138" y="836712"/>
            <a:ext cx="7678737" cy="623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altLang="pt-BR" sz="2000" b="1" dirty="0" smtClean="0">
                <a:latin typeface="Verdana" pitchFamily="34" charset="0"/>
              </a:rPr>
              <a:t>Benefícios</a:t>
            </a:r>
          </a:p>
        </p:txBody>
      </p:sp>
    </p:spTree>
    <p:extLst>
      <p:ext uri="{BB962C8B-B14F-4D97-AF65-F5344CB8AC3E}">
        <p14:creationId xmlns:p14="http://schemas.microsoft.com/office/powerpoint/2010/main" val="424804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itle 1"/>
          <p:cNvSpPr txBox="1">
            <a:spLocks/>
          </p:cNvSpPr>
          <p:nvPr/>
        </p:nvSpPr>
        <p:spPr bwMode="auto">
          <a:xfrm>
            <a:off x="5151438" y="6584950"/>
            <a:ext cx="37179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pt-BR" sz="1200">
                <a:solidFill>
                  <a:srgbClr val="FFFFFF"/>
                </a:solidFill>
                <a:latin typeface="Verdana" pitchFamily="34" charset="0"/>
              </a:rPr>
              <a:t>Sistema Integrado de Suprimentos - SIS</a:t>
            </a:r>
          </a:p>
        </p:txBody>
      </p:sp>
      <p:sp>
        <p:nvSpPr>
          <p:cNvPr id="3077" name="CaixaDeTexto 1"/>
          <p:cNvSpPr txBox="1">
            <a:spLocks noChangeArrowheads="1"/>
          </p:cNvSpPr>
          <p:nvPr/>
        </p:nvSpPr>
        <p:spPr bwMode="auto">
          <a:xfrm>
            <a:off x="846138" y="1628800"/>
            <a:ext cx="7224372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 eaLnBrk="1" hangingPunct="1">
              <a:spcBef>
                <a:spcPts val="1200"/>
              </a:spcBef>
              <a:buFont typeface="Wingdings" pitchFamily="2" charset="2"/>
              <a:buChar char="ü"/>
            </a:pPr>
            <a:r>
              <a:rPr lang="pt-BR" altLang="pt-BR" sz="2000" dirty="0" smtClean="0"/>
              <a:t>Acesso </a:t>
            </a:r>
            <a:r>
              <a:rPr lang="pt-BR" altLang="pt-BR" sz="2000" dirty="0"/>
              <a:t>aos processos de compras dentro da organização para servir de parâmetro para as futuras </a:t>
            </a:r>
            <a:r>
              <a:rPr lang="pt-BR" altLang="pt-BR" sz="2000" dirty="0" smtClean="0"/>
              <a:t>aquisições/contratações (</a:t>
            </a:r>
            <a:r>
              <a:rPr lang="pt-BR" altLang="pt-BR" sz="2000" b="1" dirty="0" smtClean="0"/>
              <a:t>gestão do conhecimento</a:t>
            </a:r>
            <a:r>
              <a:rPr lang="pt-BR" altLang="pt-BR" sz="2000" dirty="0" smtClean="0"/>
              <a:t>)</a:t>
            </a:r>
            <a:endParaRPr lang="pt-BR" altLang="pt-BR" sz="2000" dirty="0"/>
          </a:p>
          <a:p>
            <a:pPr algn="just" eaLnBrk="1" hangingPunct="1">
              <a:spcBef>
                <a:spcPts val="1200"/>
              </a:spcBef>
              <a:buFont typeface="Wingdings" pitchFamily="2" charset="2"/>
              <a:buChar char="ü"/>
            </a:pPr>
            <a:r>
              <a:rPr lang="pt-BR" altLang="pt-BR" sz="2000" dirty="0"/>
              <a:t>Possibilidade de integração com outros sistemas que suportam as compras do Estado de São </a:t>
            </a:r>
            <a:r>
              <a:rPr lang="pt-BR" altLang="pt-BR" sz="2000" dirty="0" smtClean="0"/>
              <a:t>Paulo (</a:t>
            </a:r>
            <a:r>
              <a:rPr lang="pt-BR" altLang="pt-BR" sz="2000" b="1" dirty="0" smtClean="0"/>
              <a:t>otimização de recursos – integração </a:t>
            </a:r>
            <a:r>
              <a:rPr lang="pt-BR" altLang="pt-BR" sz="2000" b="1" i="1" dirty="0" smtClean="0"/>
              <a:t>web </a:t>
            </a:r>
            <a:r>
              <a:rPr lang="pt-BR" altLang="pt-BR" sz="2000" b="1" i="1" dirty="0" err="1" smtClean="0"/>
              <a:t>service</a:t>
            </a:r>
            <a:r>
              <a:rPr lang="pt-BR" altLang="pt-BR" sz="2000" dirty="0" smtClean="0"/>
              <a:t>)</a:t>
            </a:r>
          </a:p>
          <a:p>
            <a:pPr algn="just" eaLnBrk="1" hangingPunct="1">
              <a:spcBef>
                <a:spcPts val="1200"/>
              </a:spcBef>
              <a:buFont typeface="Wingdings" pitchFamily="2" charset="2"/>
              <a:buChar char="ü"/>
            </a:pPr>
            <a:r>
              <a:rPr lang="pt-BR" altLang="pt-BR" sz="2000" dirty="0" smtClean="0"/>
              <a:t>Diminuição do tempo em casos de correção de erros no processo </a:t>
            </a:r>
            <a:r>
              <a:rPr lang="pt-BR" altLang="pt-BR" sz="2000" b="1" dirty="0" smtClean="0"/>
              <a:t>(melhoria de gestão de processos)</a:t>
            </a:r>
          </a:p>
          <a:p>
            <a:pPr algn="just" eaLnBrk="1" hangingPunct="1">
              <a:spcBef>
                <a:spcPts val="1200"/>
              </a:spcBef>
              <a:buFont typeface="Wingdings" pitchFamily="2" charset="2"/>
              <a:buChar char="ü"/>
            </a:pPr>
            <a:r>
              <a:rPr lang="pt-BR" altLang="pt-BR" sz="2000" dirty="0" smtClean="0"/>
              <a:t>Fácil </a:t>
            </a:r>
            <a:r>
              <a:rPr lang="pt-BR" altLang="pt-BR" sz="2000" dirty="0"/>
              <a:t>identificação de possíveis alterações em documentos e seus autores </a:t>
            </a:r>
            <a:r>
              <a:rPr lang="pt-BR" altLang="pt-BR" sz="2000" b="1" dirty="0"/>
              <a:t>(segurança de </a:t>
            </a:r>
            <a:r>
              <a:rPr lang="pt-BR" altLang="pt-BR" sz="2000" b="1" dirty="0" smtClean="0"/>
              <a:t>arquivos).</a:t>
            </a:r>
            <a:endParaRPr lang="pt-BR" altLang="pt-BR" sz="2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46138" y="836712"/>
            <a:ext cx="7678737" cy="623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altLang="pt-BR" sz="2000" b="1" dirty="0" smtClean="0">
                <a:latin typeface="Verdana" pitchFamily="34" charset="0"/>
              </a:rPr>
              <a:t>Benefícios</a:t>
            </a:r>
          </a:p>
        </p:txBody>
      </p:sp>
    </p:spTree>
    <p:extLst>
      <p:ext uri="{BB962C8B-B14F-4D97-AF65-F5344CB8AC3E}">
        <p14:creationId xmlns:p14="http://schemas.microsoft.com/office/powerpoint/2010/main" val="235709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itle 1"/>
          <p:cNvSpPr txBox="1">
            <a:spLocks/>
          </p:cNvSpPr>
          <p:nvPr/>
        </p:nvSpPr>
        <p:spPr bwMode="auto">
          <a:xfrm>
            <a:off x="5151438" y="6584950"/>
            <a:ext cx="37179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pt-BR" sz="1200">
                <a:solidFill>
                  <a:srgbClr val="FFFFFF"/>
                </a:solidFill>
                <a:latin typeface="Verdana" pitchFamily="34" charset="0"/>
              </a:rPr>
              <a:t>Sistema Integrado de Suprimentos - SIS</a:t>
            </a:r>
          </a:p>
        </p:txBody>
      </p:sp>
      <p:sp>
        <p:nvSpPr>
          <p:cNvPr id="3077" name="CaixaDeTexto 1"/>
          <p:cNvSpPr txBox="1">
            <a:spLocks noChangeArrowheads="1"/>
          </p:cNvSpPr>
          <p:nvPr/>
        </p:nvSpPr>
        <p:spPr bwMode="auto">
          <a:xfrm>
            <a:off x="846138" y="2105561"/>
            <a:ext cx="722437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 eaLnBrk="1" hangingPunct="1">
              <a:spcBef>
                <a:spcPts val="1200"/>
              </a:spcBef>
              <a:buFont typeface="Wingdings" pitchFamily="2" charset="2"/>
              <a:buChar char="ü"/>
            </a:pPr>
            <a:r>
              <a:rPr lang="pt-BR" altLang="pt-BR" sz="2000" dirty="0" smtClean="0"/>
              <a:t>Em se tratando de </a:t>
            </a:r>
            <a:r>
              <a:rPr lang="pt-BR" altLang="pt-BR" sz="2000" b="1" dirty="0" smtClean="0"/>
              <a:t>sustentabilidade ambiental</a:t>
            </a:r>
            <a:r>
              <a:rPr lang="pt-BR" altLang="pt-BR" sz="2000" dirty="0" smtClean="0"/>
              <a:t>, a futura eliminação do meio físico proporcionará economia significativa de papel, prática</a:t>
            </a:r>
            <a:r>
              <a:rPr lang="pt-BR" altLang="pt-BR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pt-BR" altLang="pt-BR" sz="2000" dirty="0" smtClean="0"/>
              <a:t>condizente com uma gestão dinâmica e sustentável, adequada ao século XXI. </a:t>
            </a:r>
            <a:endParaRPr lang="pt-BR" altLang="pt-BR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46138" y="836712"/>
            <a:ext cx="7678737" cy="623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altLang="pt-BR" sz="2000" b="1" dirty="0" smtClean="0">
                <a:latin typeface="Verdana" pitchFamily="34" charset="0"/>
              </a:rPr>
              <a:t>Visão Sustentável</a:t>
            </a:r>
          </a:p>
        </p:txBody>
      </p:sp>
    </p:spTree>
    <p:extLst>
      <p:ext uri="{BB962C8B-B14F-4D97-AF65-F5344CB8AC3E}">
        <p14:creationId xmlns:p14="http://schemas.microsoft.com/office/powerpoint/2010/main" val="29031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itle 1"/>
          <p:cNvSpPr txBox="1">
            <a:spLocks/>
          </p:cNvSpPr>
          <p:nvPr/>
        </p:nvSpPr>
        <p:spPr bwMode="auto">
          <a:xfrm>
            <a:off x="5151438" y="6584950"/>
            <a:ext cx="37179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pt-BR" sz="1200">
                <a:solidFill>
                  <a:srgbClr val="FFFFFF"/>
                </a:solidFill>
                <a:latin typeface="Verdana" pitchFamily="34" charset="0"/>
              </a:rPr>
              <a:t>Sistema Integrado de Suprimentos - SIS</a:t>
            </a:r>
          </a:p>
        </p:txBody>
      </p:sp>
      <p:sp>
        <p:nvSpPr>
          <p:cNvPr id="3077" name="CaixaDeTexto 1"/>
          <p:cNvSpPr txBox="1">
            <a:spLocks noChangeArrowheads="1"/>
          </p:cNvSpPr>
          <p:nvPr/>
        </p:nvSpPr>
        <p:spPr bwMode="auto">
          <a:xfrm>
            <a:off x="846138" y="1772816"/>
            <a:ext cx="7224372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 eaLnBrk="1" hangingPunct="1"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2000" dirty="0" smtClean="0"/>
              <a:t>O SIS foi </a:t>
            </a:r>
            <a:r>
              <a:rPr lang="pt-BR" sz="2000" dirty="0"/>
              <a:t>selecionado, dentre 244 trabalhos inscritos, como finalista do Prêmio Mario Covas e agraciado com menção honrosa na categoria processos </a:t>
            </a:r>
            <a:r>
              <a:rPr lang="pt-BR" sz="2000" dirty="0" smtClean="0"/>
              <a:t>organizacionais.  </a:t>
            </a:r>
          </a:p>
          <a:p>
            <a:pPr algn="just" eaLnBrk="1" hangingPunct="1"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2000" dirty="0"/>
              <a:t>O Prêmio Mario Covas tem o objetivo de reconhecer ações inovadoras que introduzam ou aprimorem uma prática de modo a gerar melhorias nos processos organizacionais, ou na prestação de serviços públicos, ou, ainda, em uma política pública, premiando as iniciativas que sejam passiveis de difusão e que gerem consequências efetivas ao servidor público e à sociedade.</a:t>
            </a:r>
            <a:endParaRPr lang="pt-BR" altLang="pt-BR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46138" y="836712"/>
            <a:ext cx="7678737" cy="623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altLang="pt-BR" sz="2000" b="1" dirty="0" smtClean="0">
                <a:latin typeface="Verdana" pitchFamily="34" charset="0"/>
              </a:rPr>
              <a:t>Prêmio Mario Covas</a:t>
            </a:r>
          </a:p>
        </p:txBody>
      </p:sp>
    </p:spTree>
    <p:extLst>
      <p:ext uri="{BB962C8B-B14F-4D97-AF65-F5344CB8AC3E}">
        <p14:creationId xmlns:p14="http://schemas.microsoft.com/office/powerpoint/2010/main" val="6554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388" y="1186535"/>
            <a:ext cx="6447070" cy="490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11560" y="644873"/>
            <a:ext cx="7678737" cy="623887"/>
          </a:xfrm>
        </p:spPr>
        <p:txBody>
          <a:bodyPr/>
          <a:lstStyle/>
          <a:p>
            <a:pPr algn="l" eaLnBrk="1" hangingPunct="1"/>
            <a:r>
              <a:rPr lang="pt-BR" altLang="pt-BR" sz="2000" b="1" dirty="0" smtClean="0">
                <a:latin typeface="Verdana" pitchFamily="34" charset="0"/>
              </a:rPr>
              <a:t>O Sistema</a:t>
            </a:r>
          </a:p>
        </p:txBody>
      </p:sp>
      <p:sp>
        <p:nvSpPr>
          <p:cNvPr id="3076" name="Title 1"/>
          <p:cNvSpPr txBox="1">
            <a:spLocks/>
          </p:cNvSpPr>
          <p:nvPr/>
        </p:nvSpPr>
        <p:spPr bwMode="auto">
          <a:xfrm>
            <a:off x="5151438" y="6584950"/>
            <a:ext cx="37179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pt-BR" sz="1200">
                <a:solidFill>
                  <a:srgbClr val="FFFFFF"/>
                </a:solidFill>
                <a:latin typeface="Verdana" pitchFamily="34" charset="0"/>
              </a:rPr>
              <a:t>Sistema Integrado de Suprimentos - SIS</a:t>
            </a:r>
          </a:p>
        </p:txBody>
      </p:sp>
      <p:sp>
        <p:nvSpPr>
          <p:cNvPr id="2" name="Retângulo 1">
            <a:hlinkClick r:id="rId3" action="ppaction://hlinksldjump"/>
          </p:cNvPr>
          <p:cNvSpPr/>
          <p:nvPr/>
        </p:nvSpPr>
        <p:spPr>
          <a:xfrm>
            <a:off x="1222795" y="4835631"/>
            <a:ext cx="2079171" cy="1447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hlinkClick r:id="rId4" action="ppaction://hlinksldjump"/>
          </p:cNvPr>
          <p:cNvSpPr/>
          <p:nvPr/>
        </p:nvSpPr>
        <p:spPr>
          <a:xfrm>
            <a:off x="3550539" y="4835631"/>
            <a:ext cx="2079171" cy="1447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hlinkClick r:id="rId5" action="ppaction://hlinksldjump"/>
          </p:cNvPr>
          <p:cNvSpPr/>
          <p:nvPr/>
        </p:nvSpPr>
        <p:spPr>
          <a:xfrm>
            <a:off x="5878285" y="4835631"/>
            <a:ext cx="2079171" cy="1447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699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11560" y="644873"/>
            <a:ext cx="7678737" cy="623887"/>
          </a:xfrm>
        </p:spPr>
        <p:txBody>
          <a:bodyPr/>
          <a:lstStyle/>
          <a:p>
            <a:pPr algn="l" eaLnBrk="1" hangingPunct="1"/>
            <a:r>
              <a:rPr lang="pt-BR" altLang="pt-BR" sz="2000" b="1" dirty="0" smtClean="0">
                <a:latin typeface="Verdana" pitchFamily="34" charset="0"/>
              </a:rPr>
              <a:t>O Sistema</a:t>
            </a:r>
          </a:p>
        </p:txBody>
      </p:sp>
      <p:sp>
        <p:nvSpPr>
          <p:cNvPr id="3076" name="Title 1"/>
          <p:cNvSpPr txBox="1">
            <a:spLocks/>
          </p:cNvSpPr>
          <p:nvPr/>
        </p:nvSpPr>
        <p:spPr bwMode="auto">
          <a:xfrm>
            <a:off x="5151438" y="6584950"/>
            <a:ext cx="37179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pt-BR" sz="1200">
                <a:solidFill>
                  <a:srgbClr val="FFFFFF"/>
                </a:solidFill>
                <a:latin typeface="Verdana" pitchFamily="34" charset="0"/>
              </a:rPr>
              <a:t>Sistema Integrado de Suprimentos - SIS</a:t>
            </a:r>
          </a:p>
        </p:txBody>
      </p:sp>
      <p:sp>
        <p:nvSpPr>
          <p:cNvPr id="2" name="Retângulo 1">
            <a:hlinkClick r:id="rId2" action="ppaction://hlinksldjump"/>
          </p:cNvPr>
          <p:cNvSpPr/>
          <p:nvPr/>
        </p:nvSpPr>
        <p:spPr>
          <a:xfrm>
            <a:off x="1222795" y="4835631"/>
            <a:ext cx="2079171" cy="1447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hlinkClick r:id="rId3" action="ppaction://hlinksldjump"/>
          </p:cNvPr>
          <p:cNvSpPr/>
          <p:nvPr/>
        </p:nvSpPr>
        <p:spPr>
          <a:xfrm>
            <a:off x="3550539" y="4835631"/>
            <a:ext cx="2079171" cy="1447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hlinkClick r:id="rId4" action="ppaction://hlinksldjump"/>
          </p:cNvPr>
          <p:cNvSpPr/>
          <p:nvPr/>
        </p:nvSpPr>
        <p:spPr>
          <a:xfrm>
            <a:off x="5878285" y="4835631"/>
            <a:ext cx="2079171" cy="1447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18" y="1319875"/>
            <a:ext cx="8594477" cy="4125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385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83568" y="644873"/>
            <a:ext cx="7678737" cy="623887"/>
          </a:xfrm>
        </p:spPr>
        <p:txBody>
          <a:bodyPr/>
          <a:lstStyle/>
          <a:p>
            <a:pPr algn="l" eaLnBrk="1" hangingPunct="1"/>
            <a:r>
              <a:rPr lang="pt-BR" altLang="pt-BR" sz="2000" b="1" dirty="0" smtClean="0">
                <a:latin typeface="Verdana" pitchFamily="34" charset="0"/>
              </a:rPr>
              <a:t>O Sistema</a:t>
            </a:r>
          </a:p>
        </p:txBody>
      </p:sp>
      <p:sp>
        <p:nvSpPr>
          <p:cNvPr id="3076" name="Title 1"/>
          <p:cNvSpPr txBox="1">
            <a:spLocks/>
          </p:cNvSpPr>
          <p:nvPr/>
        </p:nvSpPr>
        <p:spPr bwMode="auto">
          <a:xfrm>
            <a:off x="5151438" y="6584950"/>
            <a:ext cx="37179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pt-BR" sz="1200">
                <a:solidFill>
                  <a:srgbClr val="FFFFFF"/>
                </a:solidFill>
                <a:latin typeface="Verdana" pitchFamily="34" charset="0"/>
              </a:rPr>
              <a:t>Sistema Integrado de Suprimentos - SIS</a:t>
            </a:r>
          </a:p>
        </p:txBody>
      </p:sp>
      <p:sp>
        <p:nvSpPr>
          <p:cNvPr id="2" name="Retângulo 1">
            <a:hlinkClick r:id="rId2" action="ppaction://hlinksldjump"/>
          </p:cNvPr>
          <p:cNvSpPr/>
          <p:nvPr/>
        </p:nvSpPr>
        <p:spPr>
          <a:xfrm>
            <a:off x="1222795" y="4835631"/>
            <a:ext cx="2079171" cy="1447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hlinkClick r:id="rId3" action="ppaction://hlinksldjump"/>
          </p:cNvPr>
          <p:cNvSpPr/>
          <p:nvPr/>
        </p:nvSpPr>
        <p:spPr>
          <a:xfrm>
            <a:off x="3550539" y="4835631"/>
            <a:ext cx="2079171" cy="1447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hlinkClick r:id="rId4" action="ppaction://hlinksldjump"/>
          </p:cNvPr>
          <p:cNvSpPr/>
          <p:nvPr/>
        </p:nvSpPr>
        <p:spPr>
          <a:xfrm>
            <a:off x="5878285" y="4835631"/>
            <a:ext cx="2079171" cy="1447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102" y="1223612"/>
            <a:ext cx="7679209" cy="4437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505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83568" y="644873"/>
            <a:ext cx="7678737" cy="623887"/>
          </a:xfrm>
        </p:spPr>
        <p:txBody>
          <a:bodyPr/>
          <a:lstStyle/>
          <a:p>
            <a:pPr algn="l" eaLnBrk="1" hangingPunct="1"/>
            <a:r>
              <a:rPr lang="pt-BR" altLang="pt-BR" sz="2000" b="1" dirty="0" smtClean="0">
                <a:latin typeface="Verdana" pitchFamily="34" charset="0"/>
              </a:rPr>
              <a:t>O Sistema</a:t>
            </a:r>
          </a:p>
        </p:txBody>
      </p:sp>
      <p:sp>
        <p:nvSpPr>
          <p:cNvPr id="3076" name="Title 1"/>
          <p:cNvSpPr txBox="1">
            <a:spLocks/>
          </p:cNvSpPr>
          <p:nvPr/>
        </p:nvSpPr>
        <p:spPr bwMode="auto">
          <a:xfrm>
            <a:off x="5151438" y="6584950"/>
            <a:ext cx="37179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pt-BR" sz="1200">
                <a:solidFill>
                  <a:srgbClr val="FFFFFF"/>
                </a:solidFill>
                <a:latin typeface="Verdana" pitchFamily="34" charset="0"/>
              </a:rPr>
              <a:t>Sistema Integrado de Suprimentos - SIS</a:t>
            </a:r>
          </a:p>
        </p:txBody>
      </p:sp>
      <p:sp>
        <p:nvSpPr>
          <p:cNvPr id="2" name="Retângulo 1">
            <a:hlinkClick r:id="rId2" action="ppaction://hlinksldjump"/>
          </p:cNvPr>
          <p:cNvSpPr/>
          <p:nvPr/>
        </p:nvSpPr>
        <p:spPr>
          <a:xfrm>
            <a:off x="1222795" y="4835631"/>
            <a:ext cx="2079171" cy="1447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hlinkClick r:id="rId3" action="ppaction://hlinksldjump"/>
          </p:cNvPr>
          <p:cNvSpPr/>
          <p:nvPr/>
        </p:nvSpPr>
        <p:spPr>
          <a:xfrm>
            <a:off x="3550539" y="4835631"/>
            <a:ext cx="2079171" cy="1447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hlinkClick r:id="rId4" action="ppaction://hlinksldjump"/>
          </p:cNvPr>
          <p:cNvSpPr/>
          <p:nvPr/>
        </p:nvSpPr>
        <p:spPr>
          <a:xfrm>
            <a:off x="5878285" y="4835631"/>
            <a:ext cx="2079171" cy="1447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25758"/>
            <a:ext cx="8753438" cy="403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604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32993"/>
            <a:ext cx="6737019" cy="5101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161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ctrTitle"/>
          </p:nvPr>
        </p:nvSpPr>
        <p:spPr>
          <a:xfrm>
            <a:off x="827584" y="764704"/>
            <a:ext cx="7678737" cy="623887"/>
          </a:xfrm>
        </p:spPr>
        <p:txBody>
          <a:bodyPr/>
          <a:lstStyle/>
          <a:p>
            <a:pPr algn="l" eaLnBrk="1" hangingPunct="1"/>
            <a:r>
              <a:rPr lang="en-US" altLang="pt-BR" sz="2000" b="1" dirty="0" err="1" smtClean="0">
                <a:latin typeface="Verdana" pitchFamily="34" charset="0"/>
              </a:rPr>
              <a:t>Processos</a:t>
            </a:r>
            <a:r>
              <a:rPr lang="en-US" altLang="pt-BR" sz="2000" b="1" dirty="0" smtClean="0">
                <a:latin typeface="Verdana" pitchFamily="34" charset="0"/>
              </a:rPr>
              <a:t> de </a:t>
            </a:r>
            <a:r>
              <a:rPr lang="en-US" altLang="pt-BR" sz="2000" b="1" dirty="0" err="1" smtClean="0">
                <a:latin typeface="Verdana" pitchFamily="34" charset="0"/>
              </a:rPr>
              <a:t>compras</a:t>
            </a:r>
            <a:r>
              <a:rPr lang="en-US" altLang="pt-BR" sz="2000" b="1" dirty="0" smtClean="0">
                <a:latin typeface="Verdana" pitchFamily="34" charset="0"/>
              </a:rPr>
              <a:t> via SIS</a:t>
            </a:r>
            <a:endParaRPr lang="en-US" altLang="pt-BR" sz="2000" b="1" i="1" dirty="0" smtClean="0">
              <a:latin typeface="Verdana" pitchFamily="34" charset="0"/>
            </a:endParaRPr>
          </a:p>
        </p:txBody>
      </p:sp>
      <p:sp>
        <p:nvSpPr>
          <p:cNvPr id="7172" name="Title 1"/>
          <p:cNvSpPr txBox="1">
            <a:spLocks/>
          </p:cNvSpPr>
          <p:nvPr/>
        </p:nvSpPr>
        <p:spPr bwMode="auto">
          <a:xfrm>
            <a:off x="5405438" y="6594475"/>
            <a:ext cx="37179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pt-BR" sz="1200">
                <a:solidFill>
                  <a:srgbClr val="FFFFFF"/>
                </a:solidFill>
                <a:latin typeface="Verdana" pitchFamily="34" charset="0"/>
              </a:rPr>
              <a:t>Sistema Integrado de Suprimentos - SIS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6610547"/>
              </p:ext>
            </p:extLst>
          </p:nvPr>
        </p:nvGraphicFramePr>
        <p:xfrm>
          <a:off x="795339" y="1360714"/>
          <a:ext cx="7597548" cy="4430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422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678737" cy="623887"/>
          </a:xfrm>
        </p:spPr>
        <p:txBody>
          <a:bodyPr/>
          <a:lstStyle/>
          <a:p>
            <a:pPr algn="l" eaLnBrk="1" hangingPunct="1"/>
            <a:r>
              <a:rPr lang="en-US" altLang="pt-BR" sz="2000" b="1" dirty="0" err="1" smtClean="0">
                <a:latin typeface="Verdana" pitchFamily="34" charset="0"/>
              </a:rPr>
              <a:t>Processos</a:t>
            </a:r>
            <a:r>
              <a:rPr lang="en-US" altLang="pt-BR" sz="2000" b="1" dirty="0" smtClean="0">
                <a:latin typeface="Verdana" pitchFamily="34" charset="0"/>
              </a:rPr>
              <a:t> de </a:t>
            </a:r>
            <a:r>
              <a:rPr lang="en-US" altLang="pt-BR" sz="2000" b="1" dirty="0" err="1" smtClean="0">
                <a:latin typeface="Verdana" pitchFamily="34" charset="0"/>
              </a:rPr>
              <a:t>compras</a:t>
            </a:r>
            <a:r>
              <a:rPr lang="en-US" altLang="pt-BR" sz="2000" b="1" dirty="0" smtClean="0">
                <a:latin typeface="Verdana" pitchFamily="34" charset="0"/>
              </a:rPr>
              <a:t> via SIS</a:t>
            </a:r>
            <a:endParaRPr lang="en-US" altLang="pt-BR" sz="2000" b="1" i="1" dirty="0" smtClean="0">
              <a:latin typeface="Verdana" pitchFamily="34" charset="0"/>
            </a:endParaRPr>
          </a:p>
        </p:txBody>
      </p:sp>
      <p:sp>
        <p:nvSpPr>
          <p:cNvPr id="6148" name="Title 1"/>
          <p:cNvSpPr txBox="1">
            <a:spLocks/>
          </p:cNvSpPr>
          <p:nvPr/>
        </p:nvSpPr>
        <p:spPr bwMode="auto">
          <a:xfrm>
            <a:off x="5405438" y="6594475"/>
            <a:ext cx="37179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pt-BR" sz="1200">
                <a:solidFill>
                  <a:srgbClr val="FFFFFF"/>
                </a:solidFill>
                <a:latin typeface="Verdana" pitchFamily="34" charset="0"/>
              </a:rPr>
              <a:t>Sistema Integrado de Suprimentos - SIS</a:t>
            </a: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1633523"/>
              </p:ext>
            </p:extLst>
          </p:nvPr>
        </p:nvGraphicFramePr>
        <p:xfrm>
          <a:off x="846137" y="1359013"/>
          <a:ext cx="7678737" cy="4780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994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 txBox="1">
            <a:spLocks/>
          </p:cNvSpPr>
          <p:nvPr/>
        </p:nvSpPr>
        <p:spPr bwMode="auto">
          <a:xfrm>
            <a:off x="5405438" y="6594475"/>
            <a:ext cx="37179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pt-BR" sz="1200">
                <a:solidFill>
                  <a:srgbClr val="FFFFFF"/>
                </a:solidFill>
                <a:latin typeface="Verdana" pitchFamily="34" charset="0"/>
              </a:rPr>
              <a:t>Sistema Integrado de Suprimentos - SIS</a:t>
            </a:r>
          </a:p>
        </p:txBody>
      </p:sp>
      <p:sp>
        <p:nvSpPr>
          <p:cNvPr id="9221" name="Title 1"/>
          <p:cNvSpPr>
            <a:spLocks noGrp="1"/>
          </p:cNvSpPr>
          <p:nvPr>
            <p:ph type="ctrTitle"/>
          </p:nvPr>
        </p:nvSpPr>
        <p:spPr>
          <a:xfrm>
            <a:off x="971600" y="980728"/>
            <a:ext cx="7678737" cy="623887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pt-BR" sz="2000" b="1" dirty="0" smtClean="0">
                <a:latin typeface="Verdana" pitchFamily="34" charset="0"/>
              </a:rPr>
              <a:t>                     </a:t>
            </a:r>
            <a:r>
              <a:rPr lang="pt-BR" altLang="pt-BR" sz="2000" b="1" dirty="0" smtClean="0">
                <a:latin typeface="Verdana" pitchFamily="34" charset="0"/>
              </a:rPr>
              <a:t>Vantagem Comparativa</a:t>
            </a:r>
            <a:br>
              <a:rPr lang="pt-BR" altLang="pt-BR" sz="2000" b="1" dirty="0" smtClean="0">
                <a:latin typeface="Verdana" pitchFamily="34" charset="0"/>
              </a:rPr>
            </a:br>
            <a:r>
              <a:rPr lang="pt-BR" altLang="pt-BR" sz="2000" b="1" dirty="0" smtClean="0">
                <a:latin typeface="Verdana" pitchFamily="34" charset="0"/>
              </a:rPr>
              <a:t>                  </a:t>
            </a:r>
            <a:r>
              <a:rPr lang="en-US" altLang="pt-BR" sz="2000" b="1" dirty="0" err="1" smtClean="0">
                <a:solidFill>
                  <a:srgbClr val="C00000"/>
                </a:solidFill>
                <a:latin typeface="Verdana" pitchFamily="34" charset="0"/>
              </a:rPr>
              <a:t>Tradicional</a:t>
            </a:r>
            <a:r>
              <a:rPr lang="en-US" altLang="pt-BR" sz="2000" b="1" dirty="0" smtClean="0">
                <a:solidFill>
                  <a:srgbClr val="C00000"/>
                </a:solidFill>
                <a:latin typeface="Verdana" pitchFamily="34" charset="0"/>
              </a:rPr>
              <a:t>     </a:t>
            </a:r>
            <a:r>
              <a:rPr lang="en-US" alt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</a:rPr>
              <a:t>SIS - </a:t>
            </a:r>
            <a:r>
              <a:rPr lang="en-US" altLang="pt-BR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</a:rPr>
              <a:t>inovação</a:t>
            </a:r>
            <a:r>
              <a:rPr lang="en-US" alt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</a:rPr>
              <a:t> </a:t>
            </a:r>
            <a:endParaRPr lang="en-US" altLang="pt-BR" sz="2000" b="1" i="1" dirty="0" smtClean="0">
              <a:solidFill>
                <a:schemeClr val="tx2">
                  <a:lumMod val="60000"/>
                  <a:lumOff val="40000"/>
                </a:schemeClr>
              </a:solidFill>
              <a:latin typeface="Verdana" pitchFamily="34" charset="0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4320544"/>
              </p:ext>
            </p:extLst>
          </p:nvPr>
        </p:nvGraphicFramePr>
        <p:xfrm>
          <a:off x="586581" y="1495765"/>
          <a:ext cx="8121990" cy="4045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67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>
          <a:xfrm>
            <a:off x="4549775" y="3900488"/>
            <a:ext cx="4594225" cy="739775"/>
          </a:xfrm>
          <a:prstGeom prst="rect">
            <a:avLst/>
          </a:prstGeom>
        </p:spPr>
        <p:txBody>
          <a:bodyPr anchor="ctr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000" dirty="0">
              <a:solidFill>
                <a:prstClr val="white"/>
              </a:solidFill>
              <a:ea typeface="+mj-ea"/>
              <a:cs typeface="+mj-cs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4408716" y="2564904"/>
            <a:ext cx="4572681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Maria de Fátima Alves Ferreira </a:t>
            </a:r>
          </a:p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mfferreira@fazenda.sp.gov.br</a:t>
            </a:r>
          </a:p>
        </p:txBody>
      </p:sp>
    </p:spTree>
    <p:extLst>
      <p:ext uri="{BB962C8B-B14F-4D97-AF65-F5344CB8AC3E}">
        <p14:creationId xmlns:p14="http://schemas.microsoft.com/office/powerpoint/2010/main" val="187463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25711" y="860897"/>
            <a:ext cx="7678737" cy="62388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pt-BR" sz="2000" b="1" dirty="0" smtClean="0">
                <a:latin typeface="Verdana" pitchFamily="34" charset="0"/>
              </a:rPr>
              <a:t>A BEC/SP </a:t>
            </a:r>
            <a:r>
              <a:rPr lang="en-US" altLang="pt-BR" sz="2000" b="1" dirty="0" err="1" smtClean="0">
                <a:latin typeface="Verdana" pitchFamily="34" charset="0"/>
              </a:rPr>
              <a:t>em</a:t>
            </a:r>
            <a:r>
              <a:rPr lang="en-US" altLang="pt-BR" sz="2000" b="1" dirty="0" smtClean="0">
                <a:latin typeface="Verdana" pitchFamily="34" charset="0"/>
              </a:rPr>
              <a:t> </a:t>
            </a:r>
            <a:r>
              <a:rPr lang="en-US" altLang="pt-BR" sz="2000" b="1" dirty="0" err="1">
                <a:latin typeface="Verdana" pitchFamily="34" charset="0"/>
              </a:rPr>
              <a:t>N</a:t>
            </a:r>
            <a:r>
              <a:rPr lang="en-US" altLang="pt-BR" sz="2000" b="1" dirty="0" err="1" smtClean="0">
                <a:latin typeface="Verdana" pitchFamily="34" charset="0"/>
              </a:rPr>
              <a:t>úmeros</a:t>
            </a:r>
            <a:endParaRPr lang="en-US" altLang="pt-BR" sz="2000" b="1" dirty="0" smtClean="0">
              <a:latin typeface="Verdana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187624" y="5406315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pt-BR" b="1" dirty="0">
                <a:solidFill>
                  <a:srgbClr val="7030A0"/>
                </a:solidFill>
              </a:rPr>
              <a:t>99% </a:t>
            </a:r>
            <a:r>
              <a:rPr lang="pt-BR" dirty="0"/>
              <a:t>das aquisições de bens e serviços são realizadas por meio do pregão eletrônico – Transparência, Economia e Agilidade </a:t>
            </a:r>
            <a:endParaRPr lang="pt-BR" dirty="0" smtClean="0"/>
          </a:p>
          <a:p>
            <a:pPr marL="265113" algn="just"/>
            <a:r>
              <a:rPr lang="pt-BR" sz="1200" dirty="0" smtClean="0"/>
              <a:t>(</a:t>
            </a:r>
            <a:r>
              <a:rPr lang="pt-BR" sz="1200" dirty="0"/>
              <a:t>Fonte: Corregedoria Geral da Administração – CGA</a:t>
            </a:r>
            <a:r>
              <a:rPr lang="pt-BR" sz="1200" dirty="0" smtClean="0"/>
              <a:t>)</a:t>
            </a:r>
            <a:endParaRPr lang="pt-BR" sz="1200" dirty="0"/>
          </a:p>
        </p:txBody>
      </p:sp>
      <p:sp>
        <p:nvSpPr>
          <p:cNvPr id="4" name="Retângulo 3"/>
          <p:cNvSpPr/>
          <p:nvPr/>
        </p:nvSpPr>
        <p:spPr>
          <a:xfrm>
            <a:off x="612497" y="1340768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/>
              <a:t>Evolução das Negociações Eletrônicas</a:t>
            </a:r>
            <a:r>
              <a:rPr lang="pt-BR" sz="1400" b="1" dirty="0" smtClean="0"/>
              <a:t/>
            </a:r>
            <a:br>
              <a:rPr lang="pt-BR" sz="1400" b="1" dirty="0" smtClean="0"/>
            </a:br>
            <a:r>
              <a:rPr lang="pt-BR" sz="1100" b="1" dirty="0" smtClean="0"/>
              <a:t> (18/09/2000 Até 30/09/2015)</a:t>
            </a:r>
            <a:endParaRPr lang="pt-BR" sz="1100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5962529"/>
              </p:ext>
            </p:extLst>
          </p:nvPr>
        </p:nvGraphicFramePr>
        <p:xfrm>
          <a:off x="324465" y="1916832"/>
          <a:ext cx="8424935" cy="336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83213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25711" y="860897"/>
            <a:ext cx="7678737" cy="62388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pt-BR" sz="2000" b="1" dirty="0" smtClean="0">
                <a:latin typeface="Verdana" pitchFamily="34" charset="0"/>
              </a:rPr>
              <a:t>A BEC/SP </a:t>
            </a:r>
            <a:r>
              <a:rPr lang="en-US" altLang="pt-BR" sz="2000" b="1" dirty="0" err="1" smtClean="0">
                <a:latin typeface="Verdana" pitchFamily="34" charset="0"/>
              </a:rPr>
              <a:t>em</a:t>
            </a:r>
            <a:r>
              <a:rPr lang="en-US" altLang="pt-BR" sz="2000" b="1" dirty="0" smtClean="0">
                <a:latin typeface="Verdana" pitchFamily="34" charset="0"/>
              </a:rPr>
              <a:t> </a:t>
            </a:r>
            <a:r>
              <a:rPr lang="en-US" altLang="pt-BR" sz="2000" b="1" dirty="0" err="1">
                <a:latin typeface="Verdana" pitchFamily="34" charset="0"/>
              </a:rPr>
              <a:t>N</a:t>
            </a:r>
            <a:r>
              <a:rPr lang="en-US" altLang="pt-BR" sz="2000" b="1" dirty="0" err="1" smtClean="0">
                <a:latin typeface="Verdana" pitchFamily="34" charset="0"/>
              </a:rPr>
              <a:t>úmeros</a:t>
            </a:r>
            <a:endParaRPr lang="en-US" altLang="pt-BR" sz="2000" b="1" dirty="0" smtClean="0">
              <a:latin typeface="Verdana" pitchFamily="34" charset="0"/>
            </a:endParaRPr>
          </a:p>
        </p:txBody>
      </p:sp>
      <p:grpSp>
        <p:nvGrpSpPr>
          <p:cNvPr id="3" name="Grupo 2"/>
          <p:cNvGrpSpPr>
            <a:grpSpLocks noChangeAspect="1"/>
          </p:cNvGrpSpPr>
          <p:nvPr/>
        </p:nvGrpSpPr>
        <p:grpSpPr>
          <a:xfrm>
            <a:off x="611561" y="1738140"/>
            <a:ext cx="7783376" cy="2626964"/>
            <a:chOff x="135333" y="2317344"/>
            <a:chExt cx="2882732" cy="972949"/>
          </a:xfrm>
        </p:grpSpPr>
        <p:sp>
          <p:nvSpPr>
            <p:cNvPr id="4" name="Retângulo 3"/>
            <p:cNvSpPr/>
            <p:nvPr/>
          </p:nvSpPr>
          <p:spPr>
            <a:xfrm>
              <a:off x="1047591" y="2317344"/>
              <a:ext cx="1970474" cy="28800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5000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10800000" scaled="1"/>
              <a:tileRect/>
            </a:gra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5" name="Retângulo 4"/>
            <p:cNvSpPr/>
            <p:nvPr/>
          </p:nvSpPr>
          <p:spPr>
            <a:xfrm>
              <a:off x="1047591" y="2660968"/>
              <a:ext cx="154527" cy="28800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50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6" name="Retângulo 5"/>
            <p:cNvSpPr/>
            <p:nvPr/>
          </p:nvSpPr>
          <p:spPr>
            <a:xfrm>
              <a:off x="1052736" y="3002293"/>
              <a:ext cx="54000" cy="28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50000">
                  <a:schemeClr val="accent3"/>
                </a:gs>
                <a:gs pos="100000">
                  <a:schemeClr val="accent3">
                    <a:lumMod val="50000"/>
                  </a:schemeClr>
                </a:gs>
              </a:gsLst>
              <a:lin ang="10800000" scaled="1"/>
              <a:tileRect/>
            </a:gra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1202118" y="2679568"/>
              <a:ext cx="1813446" cy="262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Black" panose="020F0A02020204030203" pitchFamily="34" charset="0"/>
                  <a:ea typeface="Verdana" panose="020B0604030504040204" pitchFamily="34" charset="0"/>
                  <a:cs typeface="Lato Black" panose="020F0A02020204030203" pitchFamily="34" charset="0"/>
                </a:rPr>
                <a:t>Convite</a:t>
              </a:r>
            </a:p>
            <a:p>
              <a:pPr algn="r"/>
              <a:r>
                <a:rPr lang="pt-B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Black" panose="020F0A02020204030203" pitchFamily="34" charset="0"/>
                  <a:ea typeface="Verdana" panose="020B0604030504040204" pitchFamily="34" charset="0"/>
                  <a:cs typeface="Lato Black" panose="020F0A02020204030203" pitchFamily="34" charset="0"/>
                </a:rPr>
                <a:t>R$ </a:t>
              </a:r>
              <a:r>
                <a:rPr lang="pt-BR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Black" panose="020F0A02020204030203" pitchFamily="34" charset="0"/>
                  <a:ea typeface="Verdana" panose="020B0604030504040204" pitchFamily="34" charset="0"/>
                  <a:cs typeface="Lato Black" panose="020F0A02020204030203" pitchFamily="34" charset="0"/>
                </a:rPr>
                <a:t>126,8 </a:t>
              </a:r>
              <a:r>
                <a:rPr lang="pt-B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Black" panose="020F0A02020204030203" pitchFamily="34" charset="0"/>
                  <a:ea typeface="Verdana" panose="020B0604030504040204" pitchFamily="34" charset="0"/>
                  <a:cs typeface="Lato Black" panose="020F0A02020204030203" pitchFamily="34" charset="0"/>
                </a:rPr>
                <a:t>milhões</a:t>
              </a: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1367220" y="3021756"/>
              <a:ext cx="1648344" cy="262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Black" panose="020F0A02020204030203" pitchFamily="34" charset="0"/>
                  <a:ea typeface="Verdana" panose="020B0604030504040204" pitchFamily="34" charset="0"/>
                  <a:cs typeface="Lato Black" panose="020F0A02020204030203" pitchFamily="34" charset="0"/>
                </a:rPr>
                <a:t>Dispensa de Licitação</a:t>
              </a:r>
            </a:p>
            <a:p>
              <a:pPr algn="r"/>
              <a:r>
                <a:rPr lang="pt-B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Black" panose="020F0A02020204030203" pitchFamily="34" charset="0"/>
                  <a:ea typeface="Verdana" panose="020B0604030504040204" pitchFamily="34" charset="0"/>
                  <a:cs typeface="Lato Black" panose="020F0A02020204030203" pitchFamily="34" charset="0"/>
                </a:rPr>
                <a:t>R$ </a:t>
              </a:r>
              <a:r>
                <a:rPr lang="pt-BR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Black" panose="020F0A02020204030203" pitchFamily="34" charset="0"/>
                  <a:ea typeface="Verdana" panose="020B0604030504040204" pitchFamily="34" charset="0"/>
                  <a:cs typeface="Lato Black" panose="020F0A02020204030203" pitchFamily="34" charset="0"/>
                </a:rPr>
                <a:t>16,4 </a:t>
              </a:r>
              <a:r>
                <a:rPr lang="pt-B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Black" panose="020F0A02020204030203" pitchFamily="34" charset="0"/>
                  <a:ea typeface="Verdana" panose="020B0604030504040204" pitchFamily="34" charset="0"/>
                  <a:cs typeface="Lato Black" panose="020F0A02020204030203" pitchFamily="34" charset="0"/>
                </a:rPr>
                <a:t>milhões</a:t>
              </a:r>
            </a:p>
          </p:txBody>
        </p:sp>
        <p:pic>
          <p:nvPicPr>
            <p:cNvPr id="9" name="Picture 4" descr="M:\Ícones\Ícones\budget2.png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986" y="2604472"/>
              <a:ext cx="684000" cy="684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</p:pic>
        <p:sp>
          <p:nvSpPr>
            <p:cNvPr id="10" name="CaixaDeTexto 9"/>
            <p:cNvSpPr txBox="1"/>
            <p:nvPr/>
          </p:nvSpPr>
          <p:spPr>
            <a:xfrm>
              <a:off x="135333" y="2328808"/>
              <a:ext cx="864055" cy="26218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 smtClean="0">
                  <a:solidFill>
                    <a:srgbClr val="002060"/>
                  </a:solidFill>
                  <a:effectLst/>
                  <a:latin typeface="Lato Black" panose="020F0A02020204030203" pitchFamily="34" charset="0"/>
                  <a:ea typeface="Verdana" panose="020B0604030504040204" pitchFamily="34" charset="0"/>
                  <a:cs typeface="Lato Black" panose="020F0A02020204030203" pitchFamily="34" charset="0"/>
                </a:rPr>
                <a:t>Valores Negociados em 2015</a:t>
              </a: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1323938" y="2332863"/>
              <a:ext cx="1691626" cy="262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Black" panose="020F0A02020204030203" pitchFamily="34" charset="0"/>
                  <a:ea typeface="Verdana" panose="020B0604030504040204" pitchFamily="34" charset="0"/>
                  <a:cs typeface="Lato Black" panose="020F0A02020204030203" pitchFamily="34" charset="0"/>
                </a:rPr>
                <a:t>Pregão Eletrônico</a:t>
              </a:r>
            </a:p>
            <a:p>
              <a:pPr algn="r"/>
              <a:r>
                <a:rPr lang="pt-BR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Black" panose="020F0A02020204030203" pitchFamily="34" charset="0"/>
                  <a:ea typeface="Verdana" panose="020B0604030504040204" pitchFamily="34" charset="0"/>
                  <a:cs typeface="Lato Black" panose="020F0A02020204030203" pitchFamily="34" charset="0"/>
                </a:rPr>
                <a:t>R$ 6,9 </a:t>
              </a:r>
              <a:r>
                <a:rPr lang="pt-B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Black" panose="020F0A02020204030203" pitchFamily="34" charset="0"/>
                  <a:ea typeface="Verdana" panose="020B0604030504040204" pitchFamily="34" charset="0"/>
                  <a:cs typeface="Lato Black" panose="020F0A02020204030203" pitchFamily="34" charset="0"/>
                </a:rPr>
                <a:t>b</a:t>
              </a:r>
              <a:r>
                <a:rPr lang="pt-BR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Black" panose="020F0A02020204030203" pitchFamily="34" charset="0"/>
                  <a:ea typeface="Verdana" panose="020B0604030504040204" pitchFamily="34" charset="0"/>
                  <a:cs typeface="Lato Black" panose="020F0A02020204030203" pitchFamily="34" charset="0"/>
                </a:rPr>
                <a:t>ilhões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3775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25711" y="860897"/>
            <a:ext cx="7678737" cy="62388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pt-BR" sz="2000" b="1" dirty="0" smtClean="0">
                <a:latin typeface="Verdana" pitchFamily="34" charset="0"/>
              </a:rPr>
              <a:t>A BEC/SP </a:t>
            </a:r>
            <a:r>
              <a:rPr lang="en-US" altLang="pt-BR" sz="2000" b="1" dirty="0" err="1" smtClean="0">
                <a:latin typeface="Verdana" pitchFamily="34" charset="0"/>
              </a:rPr>
              <a:t>em</a:t>
            </a:r>
            <a:r>
              <a:rPr lang="en-US" altLang="pt-BR" sz="2000" b="1" dirty="0" smtClean="0">
                <a:latin typeface="Verdana" pitchFamily="34" charset="0"/>
              </a:rPr>
              <a:t> </a:t>
            </a:r>
            <a:r>
              <a:rPr lang="en-US" altLang="pt-BR" sz="2000" b="1" dirty="0" err="1">
                <a:latin typeface="Verdana" pitchFamily="34" charset="0"/>
              </a:rPr>
              <a:t>N</a:t>
            </a:r>
            <a:r>
              <a:rPr lang="en-US" altLang="pt-BR" sz="2000" b="1" dirty="0" err="1" smtClean="0">
                <a:latin typeface="Verdana" pitchFamily="34" charset="0"/>
              </a:rPr>
              <a:t>úmeros</a:t>
            </a:r>
            <a:endParaRPr lang="en-US" altLang="pt-BR" sz="2000" b="1" dirty="0" smtClean="0">
              <a:latin typeface="Verdana" pitchFamily="34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657499"/>
            <a:ext cx="704504" cy="57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9867657"/>
              </p:ext>
            </p:extLst>
          </p:nvPr>
        </p:nvGraphicFramePr>
        <p:xfrm>
          <a:off x="2739296" y="2575475"/>
          <a:ext cx="3776920" cy="3031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o Explicativo 1 7"/>
          <p:cNvSpPr/>
          <p:nvPr/>
        </p:nvSpPr>
        <p:spPr>
          <a:xfrm>
            <a:off x="6300192" y="4280026"/>
            <a:ext cx="2304256" cy="606933"/>
          </a:xfrm>
          <a:prstGeom prst="borderCallout1">
            <a:avLst>
              <a:gd name="adj1" fmla="val 29261"/>
              <a:gd name="adj2" fmla="val -2199"/>
              <a:gd name="adj3" fmla="val 12919"/>
              <a:gd name="adj4" fmla="val -14133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chemeClr val="tx1"/>
                </a:solidFill>
              </a:rPr>
              <a:t>Materiais Saúde - 53.925</a:t>
            </a:r>
          </a:p>
          <a:p>
            <a:pPr algn="ctr"/>
            <a:r>
              <a:rPr lang="pt-BR" sz="1600" b="1" dirty="0" smtClean="0">
                <a:solidFill>
                  <a:schemeClr val="tx1"/>
                </a:solidFill>
              </a:rPr>
              <a:t>33%</a:t>
            </a:r>
            <a:endParaRPr lang="pt-BR" sz="1600" b="1" dirty="0">
              <a:solidFill>
                <a:schemeClr val="tx1"/>
              </a:solidFill>
            </a:endParaRPr>
          </a:p>
        </p:txBody>
      </p:sp>
      <p:sp>
        <p:nvSpPr>
          <p:cNvPr id="9" name="Texto Explicativo 1 8"/>
          <p:cNvSpPr/>
          <p:nvPr/>
        </p:nvSpPr>
        <p:spPr>
          <a:xfrm>
            <a:off x="539552" y="4645745"/>
            <a:ext cx="2332691" cy="601254"/>
          </a:xfrm>
          <a:prstGeom prst="borderCallout1">
            <a:avLst>
              <a:gd name="adj1" fmla="val 45328"/>
              <a:gd name="adj2" fmla="val 102221"/>
              <a:gd name="adj3" fmla="val -15740"/>
              <a:gd name="adj4" fmla="val 11958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chemeClr val="tx1"/>
                </a:solidFill>
              </a:rPr>
              <a:t>Outros Materiais - 94.311</a:t>
            </a:r>
          </a:p>
          <a:p>
            <a:pPr algn="ctr"/>
            <a:r>
              <a:rPr lang="pt-BR" sz="1600" b="1" dirty="0" smtClean="0">
                <a:solidFill>
                  <a:schemeClr val="tx1"/>
                </a:solidFill>
              </a:rPr>
              <a:t>58%</a:t>
            </a:r>
            <a:endParaRPr lang="pt-BR" sz="1600" b="1" dirty="0">
              <a:solidFill>
                <a:schemeClr val="tx1"/>
              </a:solidFill>
            </a:endParaRPr>
          </a:p>
        </p:txBody>
      </p:sp>
      <p:sp>
        <p:nvSpPr>
          <p:cNvPr id="10" name="Texto Explicativo 1 9"/>
          <p:cNvSpPr/>
          <p:nvPr/>
        </p:nvSpPr>
        <p:spPr>
          <a:xfrm>
            <a:off x="1979712" y="2150655"/>
            <a:ext cx="1619402" cy="540060"/>
          </a:xfrm>
          <a:prstGeom prst="borderCallout1">
            <a:avLst>
              <a:gd name="adj1" fmla="val 56157"/>
              <a:gd name="adj2" fmla="val 101315"/>
              <a:gd name="adj3" fmla="val 91828"/>
              <a:gd name="adj4" fmla="val 152969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chemeClr val="tx1"/>
                </a:solidFill>
              </a:rPr>
              <a:t>Serviços - 5.450</a:t>
            </a:r>
          </a:p>
          <a:p>
            <a:pPr algn="ctr"/>
            <a:r>
              <a:rPr lang="pt-BR" sz="1600" b="1" dirty="0" smtClean="0">
                <a:solidFill>
                  <a:schemeClr val="tx1"/>
                </a:solidFill>
              </a:rPr>
              <a:t>3%</a:t>
            </a:r>
          </a:p>
        </p:txBody>
      </p:sp>
      <p:sp>
        <p:nvSpPr>
          <p:cNvPr id="11" name="Texto Explicativo 1 10"/>
          <p:cNvSpPr/>
          <p:nvPr/>
        </p:nvSpPr>
        <p:spPr>
          <a:xfrm>
            <a:off x="5644812" y="1913083"/>
            <a:ext cx="2455580" cy="777632"/>
          </a:xfrm>
          <a:prstGeom prst="borderCallout1">
            <a:avLst>
              <a:gd name="adj1" fmla="val 52932"/>
              <a:gd name="adj2" fmla="val -2686"/>
              <a:gd name="adj3" fmla="val 100243"/>
              <a:gd name="adj4" fmla="val -2873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chemeClr val="tx1"/>
                </a:solidFill>
              </a:rPr>
              <a:t>Materiais </a:t>
            </a:r>
            <a:r>
              <a:rPr lang="pt-BR" sz="1600" b="1" dirty="0" err="1" smtClean="0">
                <a:solidFill>
                  <a:schemeClr val="tx1"/>
                </a:solidFill>
              </a:rPr>
              <a:t>Metroferroviários</a:t>
            </a:r>
            <a:r>
              <a:rPr lang="pt-BR" sz="1600" b="1" dirty="0" smtClean="0">
                <a:solidFill>
                  <a:schemeClr val="tx1"/>
                </a:solidFill>
              </a:rPr>
              <a:t> - 10.138</a:t>
            </a:r>
          </a:p>
          <a:p>
            <a:pPr algn="ctr"/>
            <a:r>
              <a:rPr lang="pt-BR" sz="1600" b="1" dirty="0" smtClean="0">
                <a:solidFill>
                  <a:schemeClr val="tx1"/>
                </a:solidFill>
              </a:rPr>
              <a:t>6%</a:t>
            </a:r>
            <a:endParaRPr lang="pt-BR" sz="1600" b="1" dirty="0">
              <a:solidFill>
                <a:schemeClr val="tx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995936" y="3808580"/>
            <a:ext cx="1255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163.824</a:t>
            </a:r>
          </a:p>
          <a:p>
            <a:pPr algn="ctr"/>
            <a:r>
              <a:rPr lang="pt-BR" sz="2000" b="1" dirty="0" smtClean="0"/>
              <a:t>Itens </a:t>
            </a:r>
            <a:endParaRPr lang="pt-BR" sz="2000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3810478" y="5751055"/>
            <a:ext cx="2777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1.844 itens socioambientais</a:t>
            </a:r>
            <a:endParaRPr lang="pt-BR" sz="16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925711" y="1340768"/>
            <a:ext cx="7750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/>
              <a:t>Cadastro de Materiais e Serviços.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6372200" y="6238473"/>
            <a:ext cx="2520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pt-BR" sz="1100" dirty="0" smtClean="0"/>
              <a:t>Dados atualizados em 09/11/2015</a:t>
            </a:r>
          </a:p>
          <a:p>
            <a:pPr marL="171450" indent="-171450">
              <a:buFont typeface="Arial" charset="0"/>
              <a:buChar char="•"/>
            </a:pPr>
            <a:r>
              <a:rPr lang="pt-BR" sz="1100" dirty="0" smtClean="0"/>
              <a:t>Fonte: </a:t>
            </a:r>
            <a:r>
              <a:rPr lang="pt-BR" sz="1100" dirty="0" err="1" smtClean="0"/>
              <a:t>Siafísico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1969556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25711" y="860897"/>
            <a:ext cx="7678737" cy="62388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pt-BR" sz="2000" b="1" dirty="0" smtClean="0">
                <a:latin typeface="Verdana" pitchFamily="34" charset="0"/>
              </a:rPr>
              <a:t>A BEC/SP </a:t>
            </a:r>
            <a:r>
              <a:rPr lang="en-US" altLang="pt-BR" sz="2000" b="1" dirty="0" err="1" smtClean="0">
                <a:latin typeface="Verdana" pitchFamily="34" charset="0"/>
              </a:rPr>
              <a:t>em</a:t>
            </a:r>
            <a:r>
              <a:rPr lang="en-US" altLang="pt-BR" sz="2000" b="1" dirty="0" smtClean="0">
                <a:latin typeface="Verdana" pitchFamily="34" charset="0"/>
              </a:rPr>
              <a:t> </a:t>
            </a:r>
            <a:r>
              <a:rPr lang="en-US" altLang="pt-BR" sz="2000" b="1" dirty="0" err="1">
                <a:latin typeface="Verdana" pitchFamily="34" charset="0"/>
              </a:rPr>
              <a:t>N</a:t>
            </a:r>
            <a:r>
              <a:rPr lang="en-US" altLang="pt-BR" sz="2000" b="1" dirty="0" err="1" smtClean="0">
                <a:latin typeface="Verdana" pitchFamily="34" charset="0"/>
              </a:rPr>
              <a:t>úmeros</a:t>
            </a:r>
            <a:endParaRPr lang="en-US" altLang="pt-BR" sz="2000" b="1" dirty="0" smtClean="0">
              <a:latin typeface="Verdana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552" y="1804764"/>
            <a:ext cx="60198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419872" y="6022449"/>
            <a:ext cx="30243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Fonte: Boletim “De olho nas Compras </a:t>
            </a:r>
            <a:r>
              <a:rPr lang="pt-BR" sz="1100" dirty="0"/>
              <a:t>P</a:t>
            </a:r>
            <a:r>
              <a:rPr lang="pt-BR" sz="1100" dirty="0" smtClean="0"/>
              <a:t>úblicas”</a:t>
            </a:r>
          </a:p>
          <a:p>
            <a:r>
              <a:rPr lang="pt-BR" sz="1100" dirty="0" smtClean="0"/>
              <a:t>Base de dados: agosto/ 2014 a julho/2015</a:t>
            </a:r>
            <a:endParaRPr lang="pt-BR" sz="11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043608" y="134076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/>
              <a:t>Materiais mais Adquiridos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32392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25711" y="860897"/>
            <a:ext cx="7678737" cy="62388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pt-BR" sz="2000" b="1" dirty="0" smtClean="0">
                <a:latin typeface="Verdana" pitchFamily="34" charset="0"/>
              </a:rPr>
              <a:t>A BEC/SP </a:t>
            </a:r>
            <a:r>
              <a:rPr lang="en-US" altLang="pt-BR" sz="2000" b="1" dirty="0" err="1" smtClean="0">
                <a:latin typeface="Verdana" pitchFamily="34" charset="0"/>
              </a:rPr>
              <a:t>em</a:t>
            </a:r>
            <a:r>
              <a:rPr lang="en-US" altLang="pt-BR" sz="2000" b="1" dirty="0" smtClean="0">
                <a:latin typeface="Verdana" pitchFamily="34" charset="0"/>
              </a:rPr>
              <a:t> </a:t>
            </a:r>
            <a:r>
              <a:rPr lang="en-US" altLang="pt-BR" sz="2000" b="1" dirty="0" err="1">
                <a:latin typeface="Verdana" pitchFamily="34" charset="0"/>
              </a:rPr>
              <a:t>N</a:t>
            </a:r>
            <a:r>
              <a:rPr lang="en-US" altLang="pt-BR" sz="2000" b="1" dirty="0" err="1" smtClean="0">
                <a:latin typeface="Verdana" pitchFamily="34" charset="0"/>
              </a:rPr>
              <a:t>úmeros</a:t>
            </a:r>
            <a:endParaRPr lang="en-US" altLang="pt-BR" sz="2000" b="1" dirty="0" smtClean="0">
              <a:latin typeface="Verdana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444" y="1709514"/>
            <a:ext cx="60579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419872" y="6022449"/>
            <a:ext cx="30243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Fonte: Boletim “De olho nas Compras </a:t>
            </a:r>
            <a:r>
              <a:rPr lang="pt-BR" sz="1100" dirty="0"/>
              <a:t>P</a:t>
            </a:r>
            <a:r>
              <a:rPr lang="pt-BR" sz="1100" dirty="0" smtClean="0"/>
              <a:t>úblicas”</a:t>
            </a:r>
          </a:p>
          <a:p>
            <a:r>
              <a:rPr lang="pt-BR" sz="1100" dirty="0" smtClean="0"/>
              <a:t>Base de dados: agosto/ 2014 a julho/2015</a:t>
            </a:r>
            <a:endParaRPr lang="pt-BR" sz="11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899592" y="1340768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/>
              <a:t>Serviços mais contratados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8930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25711" y="1004913"/>
            <a:ext cx="7678737" cy="62388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pt-BR" sz="2000" b="1" dirty="0" smtClean="0">
                <a:latin typeface="Verdana" pitchFamily="34" charset="0"/>
              </a:rPr>
              <a:t>A BEC/SP </a:t>
            </a:r>
            <a:r>
              <a:rPr lang="en-US" altLang="pt-BR" sz="2000" b="1" dirty="0" err="1" smtClean="0">
                <a:latin typeface="Verdana" pitchFamily="34" charset="0"/>
              </a:rPr>
              <a:t>em</a:t>
            </a:r>
            <a:r>
              <a:rPr lang="en-US" altLang="pt-BR" sz="2000" b="1" dirty="0" smtClean="0">
                <a:latin typeface="Verdana" pitchFamily="34" charset="0"/>
              </a:rPr>
              <a:t> </a:t>
            </a:r>
            <a:r>
              <a:rPr lang="en-US" altLang="pt-BR" sz="2000" b="1" dirty="0" err="1">
                <a:latin typeface="Verdana" pitchFamily="34" charset="0"/>
              </a:rPr>
              <a:t>N</a:t>
            </a:r>
            <a:r>
              <a:rPr lang="en-US" altLang="pt-BR" sz="2000" b="1" dirty="0" err="1" smtClean="0">
                <a:latin typeface="Verdana" pitchFamily="34" charset="0"/>
              </a:rPr>
              <a:t>úmeros</a:t>
            </a:r>
            <a:endParaRPr lang="en-US" altLang="pt-BR" sz="2000" b="1" dirty="0" smtClean="0">
              <a:latin typeface="Verdana" pitchFamily="34" charset="0"/>
            </a:endParaRPr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2268250"/>
              </p:ext>
            </p:extLst>
          </p:nvPr>
        </p:nvGraphicFramePr>
        <p:xfrm>
          <a:off x="1475721" y="2050976"/>
          <a:ext cx="6134100" cy="4052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o Explicativo 2 3"/>
          <p:cNvSpPr/>
          <p:nvPr/>
        </p:nvSpPr>
        <p:spPr>
          <a:xfrm>
            <a:off x="6462394" y="5271425"/>
            <a:ext cx="1926029" cy="648072"/>
          </a:xfrm>
          <a:prstGeom prst="borderCallout2">
            <a:avLst>
              <a:gd name="adj1" fmla="val 18750"/>
              <a:gd name="adj2" fmla="val -8333"/>
              <a:gd name="adj3" fmla="val 18749"/>
              <a:gd name="adj4" fmla="val -27298"/>
              <a:gd name="adj5" fmla="val -3986"/>
              <a:gd name="adj6" fmla="val -3884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OUTROS - 51.124; 84,28%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5" name="Texto Explicativo 2 4"/>
          <p:cNvSpPr/>
          <p:nvPr/>
        </p:nvSpPr>
        <p:spPr>
          <a:xfrm>
            <a:off x="6354013" y="2339008"/>
            <a:ext cx="1908582" cy="973023"/>
          </a:xfrm>
          <a:prstGeom prst="borderCallout2">
            <a:avLst>
              <a:gd name="adj1" fmla="val 18750"/>
              <a:gd name="adj2" fmla="val -8333"/>
              <a:gd name="adj3" fmla="val 731"/>
              <a:gd name="adj4" fmla="val -34509"/>
              <a:gd name="adj5" fmla="val 28870"/>
              <a:gd name="adj6" fmla="val -10507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COOP. DIREITO PREFERÊNCIA - 4; 0,01%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6" name="Texto Explicativo 2 5"/>
          <p:cNvSpPr/>
          <p:nvPr/>
        </p:nvSpPr>
        <p:spPr>
          <a:xfrm>
            <a:off x="5021350" y="1402904"/>
            <a:ext cx="2286954" cy="648072"/>
          </a:xfrm>
          <a:prstGeom prst="borderCallout2">
            <a:avLst>
              <a:gd name="adj1" fmla="val 18750"/>
              <a:gd name="adj2" fmla="val -8333"/>
              <a:gd name="adj3" fmla="val 72892"/>
              <a:gd name="adj4" fmla="val -14088"/>
              <a:gd name="adj5" fmla="val 183047"/>
              <a:gd name="adj6" fmla="val -27324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COOPERATIVA - 133; 0,22%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" name="Texto Explicativo 2 6"/>
          <p:cNvSpPr/>
          <p:nvPr/>
        </p:nvSpPr>
        <p:spPr>
          <a:xfrm>
            <a:off x="1727314" y="1906960"/>
            <a:ext cx="1692558" cy="648072"/>
          </a:xfrm>
          <a:prstGeom prst="borderCallout2">
            <a:avLst>
              <a:gd name="adj1" fmla="val 26953"/>
              <a:gd name="adj2" fmla="val 102857"/>
              <a:gd name="adj3" fmla="val 90939"/>
              <a:gd name="adj4" fmla="val 121627"/>
              <a:gd name="adj5" fmla="val 123984"/>
              <a:gd name="adj6" fmla="val 131896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EPP - 4.200; 6,92%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8" name="Texto Explicativo 2 7"/>
          <p:cNvSpPr/>
          <p:nvPr/>
        </p:nvSpPr>
        <p:spPr>
          <a:xfrm>
            <a:off x="539552" y="3234745"/>
            <a:ext cx="1692558" cy="648072"/>
          </a:xfrm>
          <a:prstGeom prst="borderCallout2">
            <a:avLst>
              <a:gd name="adj1" fmla="val 26953"/>
              <a:gd name="adj2" fmla="val 102857"/>
              <a:gd name="adj3" fmla="val -2579"/>
              <a:gd name="adj4" fmla="val 132306"/>
              <a:gd name="adj5" fmla="val -25314"/>
              <a:gd name="adj6" fmla="val 15953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ME - 5.199; 8,57%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456246" y="3924925"/>
            <a:ext cx="190784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700" b="1" dirty="0" smtClean="0"/>
              <a:t>60.660 FORNECEDORES</a:t>
            </a:r>
            <a:endParaRPr lang="pt-BR" sz="17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131840" y="6063679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pt-BR" sz="1200" dirty="0" smtClean="0"/>
              <a:t>Dados atualizados em 09/11/2015</a:t>
            </a:r>
          </a:p>
          <a:p>
            <a:pPr marL="171450" indent="-171450">
              <a:buFont typeface="Arial" charset="0"/>
              <a:buChar char="•"/>
            </a:pPr>
            <a:r>
              <a:rPr lang="pt-BR" sz="1200" dirty="0" smtClean="0"/>
              <a:t>Fonte: </a:t>
            </a:r>
            <a:r>
              <a:rPr lang="pt-BR" sz="1200" dirty="0" err="1" smtClean="0"/>
              <a:t>Caufesp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399383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63041" y="1052736"/>
            <a:ext cx="7678737" cy="623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pt-BR" sz="2000" b="1" dirty="0" smtClean="0">
                <a:latin typeface="Verdana" pitchFamily="34" charset="0"/>
              </a:rPr>
              <a:t>O </a:t>
            </a:r>
            <a:r>
              <a:rPr lang="en-US" altLang="pt-BR" sz="2000" b="1" dirty="0" err="1" smtClean="0">
                <a:latin typeface="Verdana" pitchFamily="34" charset="0"/>
              </a:rPr>
              <a:t>que</a:t>
            </a:r>
            <a:r>
              <a:rPr lang="en-US" altLang="pt-BR" sz="2000" b="1" dirty="0" smtClean="0">
                <a:latin typeface="Verdana" pitchFamily="34" charset="0"/>
              </a:rPr>
              <a:t> é o SIS?</a:t>
            </a:r>
            <a:endParaRPr lang="en-US" altLang="pt-BR" sz="2000" b="1" dirty="0">
              <a:latin typeface="Verdana" pitchFamily="34" charset="0"/>
            </a:endParaRPr>
          </a:p>
        </p:txBody>
      </p:sp>
      <p:sp>
        <p:nvSpPr>
          <p:cNvPr id="6" name="CaixaDeTexto 1"/>
          <p:cNvSpPr txBox="1">
            <a:spLocks noChangeArrowheads="1"/>
          </p:cNvSpPr>
          <p:nvPr/>
        </p:nvSpPr>
        <p:spPr bwMode="auto">
          <a:xfrm>
            <a:off x="1475656" y="1844824"/>
            <a:ext cx="6760028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 eaLnBrk="1" hangingPunct="1">
              <a:spcBef>
                <a:spcPts val="600"/>
              </a:spcBef>
              <a:buFont typeface="Wingdings" pitchFamily="2" charset="2"/>
              <a:buChar char="ü"/>
            </a:pPr>
            <a:r>
              <a:rPr lang="pt-BR" altLang="pt-BR" sz="2000" dirty="0" smtClean="0"/>
              <a:t>O SIS, Sistema Integrado de Suprimentos, é uma plataforma digital de tramitação de processos, desenvolvida pela Secretaria da Fazenda do Estado de São Paulo, em conjunto com a PRODESP. </a:t>
            </a:r>
          </a:p>
          <a:p>
            <a:pPr algn="just" eaLnBrk="1" hangingPunct="1">
              <a:spcBef>
                <a:spcPts val="600"/>
              </a:spcBef>
              <a:buFont typeface="Wingdings" pitchFamily="2" charset="2"/>
              <a:buChar char="ü"/>
            </a:pPr>
            <a:r>
              <a:rPr lang="pt-BR" altLang="pt-BR" sz="2000" dirty="0" smtClean="0"/>
              <a:t>Seu objetivo é agilizar processos de compras, por meio da inserção ao ambiente eletrônico da fase interna de licitação, isto é, aquela que precede a entrada do processo na Bolsa Eletrônica de Compras (BEC/SP)</a:t>
            </a:r>
          </a:p>
          <a:p>
            <a:pPr algn="just" eaLnBrk="1" hangingPunct="1">
              <a:spcBef>
                <a:spcPts val="600"/>
              </a:spcBef>
              <a:buFont typeface="Wingdings" pitchFamily="2" charset="2"/>
              <a:buChar char="ü"/>
            </a:pPr>
            <a:r>
              <a:rPr lang="pt-BR" altLang="pt-BR" sz="2000" dirty="0" smtClean="0"/>
              <a:t>A </a:t>
            </a:r>
            <a:r>
              <a:rPr lang="pt-BR" altLang="pt-BR" sz="2000" b="1" dirty="0" smtClean="0"/>
              <a:t>Coordenadoria de Compras Eletrônicas e Entidades Descentralizadas </a:t>
            </a:r>
            <a:r>
              <a:rPr lang="pt-BR" altLang="pt-BR" sz="2000" dirty="0" smtClean="0"/>
              <a:t>da Secretaria da Fazenda é responsável pela gestão tanto do SIS quanto da BEC/SP. </a:t>
            </a:r>
            <a:endParaRPr lang="pt-BR" altLang="pt-BR" sz="2000" dirty="0"/>
          </a:p>
        </p:txBody>
      </p:sp>
    </p:spTree>
    <p:extLst>
      <p:ext uri="{BB962C8B-B14F-4D97-AF65-F5344CB8AC3E}">
        <p14:creationId xmlns:p14="http://schemas.microsoft.com/office/powerpoint/2010/main" val="215729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829</Words>
  <Application>Microsoft Office PowerPoint</Application>
  <PresentationFormat>Apresentação na tela (4:3)</PresentationFormat>
  <Paragraphs>108</Paragraphs>
  <Slides>23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23</vt:i4>
      </vt:variant>
    </vt:vector>
  </HeadingPairs>
  <TitlesOfParts>
    <vt:vector size="25" baseType="lpstr">
      <vt:lpstr>Tema do Office</vt:lpstr>
      <vt:lpstr>1_Office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Implantação do Sistema SIS</vt:lpstr>
      <vt:lpstr>Apresentação do PowerPoint</vt:lpstr>
      <vt:lpstr>Apresentação do PowerPoint</vt:lpstr>
      <vt:lpstr>Apresentação do PowerPoint</vt:lpstr>
      <vt:lpstr>Apresentação do PowerPoint</vt:lpstr>
      <vt:lpstr>O Sistema</vt:lpstr>
      <vt:lpstr>O Sistema</vt:lpstr>
      <vt:lpstr>O Sistema</vt:lpstr>
      <vt:lpstr>O Sistema</vt:lpstr>
      <vt:lpstr>Processos de compras via SIS</vt:lpstr>
      <vt:lpstr>Processos de compras via SIS</vt:lpstr>
      <vt:lpstr>                     Vantagem Comparativa                   Tradicional     SIS - inovação </vt:lpstr>
      <vt:lpstr>Apresentação do PowerPoint</vt:lpstr>
    </vt:vector>
  </TitlesOfParts>
  <Company>Secretaria da Fazenda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Artur Junqueira Lascala</dc:creator>
  <cp:lastModifiedBy>Maria de Fatima Alves Ferreira</cp:lastModifiedBy>
  <cp:revision>18</cp:revision>
  <dcterms:created xsi:type="dcterms:W3CDTF">2015-10-19T12:28:12Z</dcterms:created>
  <dcterms:modified xsi:type="dcterms:W3CDTF">2015-12-01T19:21:03Z</dcterms:modified>
</cp:coreProperties>
</file>