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0" r:id="rId2"/>
    <p:sldId id="276" r:id="rId3"/>
    <p:sldId id="258" r:id="rId4"/>
    <p:sldId id="270" r:id="rId5"/>
    <p:sldId id="264" r:id="rId6"/>
    <p:sldId id="261" r:id="rId7"/>
    <p:sldId id="263" r:id="rId8"/>
    <p:sldId id="265" r:id="rId9"/>
    <p:sldId id="266" r:id="rId10"/>
    <p:sldId id="271" r:id="rId11"/>
    <p:sldId id="273" r:id="rId12"/>
    <p:sldId id="275" r:id="rId13"/>
    <p:sldId id="267" r:id="rId14"/>
    <p:sldId id="268" r:id="rId15"/>
    <p:sldId id="277" r:id="rId16"/>
    <p:sldId id="269" r:id="rId17"/>
    <p:sldId id="272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00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8746" autoAdjust="0"/>
  </p:normalViewPr>
  <p:slideViewPr>
    <p:cSldViewPr>
      <p:cViewPr>
        <p:scale>
          <a:sx n="75" d="100"/>
          <a:sy n="75" d="100"/>
        </p:scale>
        <p:origin x="-1146" y="18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460F3-D8F5-40C9-B8F3-AC5CA6A14104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C3BFB-7E6E-4F22-9A68-BC89BAE0B4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70FAE-BDC1-43C8-894F-56DF301ABA37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D3F02-317B-4626-A15E-E344D201034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90084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3F02-317B-4626-A15E-E344D201034C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52760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3F02-317B-4626-A15E-E344D201034C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52760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3F02-317B-4626-A15E-E344D201034C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29258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3F02-317B-4626-A15E-E344D201034C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92804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3F02-317B-4626-A15E-E344D201034C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68950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3F02-317B-4626-A15E-E344D201034C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40731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3F02-317B-4626-A15E-E344D201034C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30673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3F02-317B-4626-A15E-E344D201034C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78822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3F02-317B-4626-A15E-E344D201034C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78822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5A88-FE21-4761-80D9-D88DE6DCEFDE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A414-D69B-4C5F-B97F-D8F5BE8B0C49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26" name="Picture 2" descr="C:\Users\56481381134\AppData\Local\Microsoft\Windows\Temporary Internet Files\Content.Outlook\4SNVQW8Q\arco_esaf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5A88-FE21-4761-80D9-D88DE6DCEFDE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A414-D69B-4C5F-B97F-D8F5BE8B0C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5A88-FE21-4761-80D9-D88DE6DCEFDE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A414-D69B-4C5F-B97F-D8F5BE8B0C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5A88-FE21-4761-80D9-D88DE6DCEFDE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A414-D69B-4C5F-B97F-D8F5BE8B0C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5A88-FE21-4761-80D9-D88DE6DCEFDE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A414-D69B-4C5F-B97F-D8F5BE8B0C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5A88-FE21-4761-80D9-D88DE6DCEFDE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A414-D69B-4C5F-B97F-D8F5BE8B0C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5A88-FE21-4761-80D9-D88DE6DCEFDE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A414-D69B-4C5F-B97F-D8F5BE8B0C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5A88-FE21-4761-80D9-D88DE6DCEFDE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A414-D69B-4C5F-B97F-D8F5BE8B0C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5A88-FE21-4761-80D9-D88DE6DCEFDE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A414-D69B-4C5F-B97F-D8F5BE8B0C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5A88-FE21-4761-80D9-D88DE6DCEFDE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A414-D69B-4C5F-B97F-D8F5BE8B0C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5A88-FE21-4761-80D9-D88DE6DCEFDE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A414-D69B-4C5F-B97F-D8F5BE8B0C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75A88-FE21-4761-80D9-D88DE6DCEFDE}" type="datetimeFigureOut">
              <a:rPr lang="pt-BR" smtClean="0"/>
              <a:pPr/>
              <a:t>04/12/2015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EA414-D69B-4C5F-B97F-D8F5BE8B0C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hyperlink" Target="https://www.cognitio.com/ClientAccessControlSystem/login.aspx?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glen_senk-desenvolvendo_executivos_seniores.mp4" TargetMode="External"/><Relationship Id="rId5" Type="http://schemas.openxmlformats.org/officeDocument/2006/relationships/hyperlink" Target="tom-peters_excelencia_sempre.mp4" TargetMode="External"/><Relationship Id="rId4" Type="http://schemas.openxmlformats.org/officeDocument/2006/relationships/hyperlink" Target="ram-charan-mudancas_globais_significam_oportunidade.mp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manda.viana@fazenda.gov.br" TargetMode="External"/><Relationship Id="rId2" Type="http://schemas.openxmlformats.org/officeDocument/2006/relationships/hyperlink" Target="mailto:carlos.Henrique@fazenda.govl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glen_senk-desenvolvendo_executivos_seniores.mp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ram-charan-mudancas_globais_significam_oportunidade.mp4" TargetMode="External"/><Relationship Id="rId4" Type="http://schemas.openxmlformats.org/officeDocument/2006/relationships/hyperlink" Target="tom-peters_excelencia_sempre.mp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79712" y="2060848"/>
            <a:ext cx="66247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4000" b="1" dirty="0" smtClean="0">
                <a:latin typeface="+mj-lt"/>
                <a:ea typeface="Times New Roman" panose="02020603050405020304" pitchFamily="18" charset="0"/>
              </a:rPr>
              <a:t>Formação </a:t>
            </a:r>
            <a:r>
              <a:rPr lang="pt-BR" sz="4000" b="1" dirty="0">
                <a:latin typeface="+mj-lt"/>
                <a:ea typeface="Times New Roman" panose="02020603050405020304" pitchFamily="18" charset="0"/>
              </a:rPr>
              <a:t>para Gestores de Programas de Modernização</a:t>
            </a:r>
            <a:endParaRPr lang="pt-BR" sz="40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771800" y="5229200"/>
            <a:ext cx="4211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DEZ/2015</a:t>
            </a:r>
          </a:p>
          <a:p>
            <a:pPr algn="ctr"/>
            <a:r>
              <a:rPr lang="pt-BR" dirty="0" smtClean="0"/>
              <a:t>BRASÍLIA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31692" y="-67198"/>
            <a:ext cx="5904656" cy="1218194"/>
          </a:xfrm>
        </p:spPr>
        <p:txBody>
          <a:bodyPr>
            <a:normAutofit/>
          </a:bodyPr>
          <a:lstStyle/>
          <a:p>
            <a:pPr algn="l"/>
            <a:r>
              <a:rPr lang="pt-BR" dirty="0" smtClean="0">
                <a:solidFill>
                  <a:schemeClr val="accent2"/>
                </a:solidFill>
              </a:rPr>
              <a:t>PLATAFORMA</a:t>
            </a:r>
            <a:r>
              <a:rPr lang="pt-BR" dirty="0" smtClean="0"/>
              <a:t>  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78115" y="231524"/>
            <a:ext cx="2658233" cy="818340"/>
          </a:xfrm>
          <a:prstGeom prst="rect">
            <a:avLst/>
          </a:prstGeom>
        </p:spPr>
      </p:pic>
      <p:sp>
        <p:nvSpPr>
          <p:cNvPr id="8" name="Retângulo de cantos arredondados 7"/>
          <p:cNvSpPr/>
          <p:nvPr/>
        </p:nvSpPr>
        <p:spPr>
          <a:xfrm>
            <a:off x="1691680" y="2492896"/>
            <a:ext cx="7056783" cy="16561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</a:rPr>
              <a:t>Conteúdo gerencial customizado disponibilizado em solução </a:t>
            </a:r>
            <a:r>
              <a:rPr lang="pt-BR" sz="2000" dirty="0">
                <a:solidFill>
                  <a:schemeClr val="tx1"/>
                </a:solidFill>
              </a:rPr>
              <a:t>educacional em </a:t>
            </a:r>
            <a:r>
              <a:rPr lang="pt-BR" sz="2000" b="1" dirty="0">
                <a:solidFill>
                  <a:schemeClr val="tx1"/>
                </a:solidFill>
              </a:rPr>
              <a:t>Ambiente Online de Aprendizagem</a:t>
            </a:r>
            <a:r>
              <a:rPr lang="pt-BR" sz="2000" dirty="0">
                <a:solidFill>
                  <a:schemeClr val="tx1"/>
                </a:solidFill>
              </a:rPr>
              <a:t>, com a metodologia </a:t>
            </a:r>
            <a:r>
              <a:rPr lang="pt-BR" sz="2000" b="1" dirty="0">
                <a:solidFill>
                  <a:schemeClr val="tx1"/>
                </a:solidFill>
                <a:hlinkClick r:id="rId4" action="ppaction://hlinkfile"/>
              </a:rPr>
              <a:t>Aprenda</a:t>
            </a:r>
            <a:r>
              <a:rPr lang="pt-BR" sz="2000" b="1" dirty="0">
                <a:solidFill>
                  <a:schemeClr val="tx1"/>
                </a:solidFill>
              </a:rPr>
              <a:t>, </a:t>
            </a:r>
            <a:r>
              <a:rPr lang="pt-BR" sz="2000" b="1" dirty="0">
                <a:solidFill>
                  <a:schemeClr val="tx1"/>
                </a:solidFill>
                <a:hlinkClick r:id="rId5" action="ppaction://hlinkfile"/>
              </a:rPr>
              <a:t>Pratique</a:t>
            </a:r>
            <a:r>
              <a:rPr lang="pt-BR" sz="2000" b="1" dirty="0">
                <a:solidFill>
                  <a:schemeClr val="tx1"/>
                </a:solidFill>
              </a:rPr>
              <a:t>, </a:t>
            </a:r>
            <a:r>
              <a:rPr lang="pt-BR" sz="2000" b="1" dirty="0">
                <a:solidFill>
                  <a:schemeClr val="tx1"/>
                </a:solidFill>
                <a:hlinkClick r:id="rId6" action="ppaction://hlinkfile"/>
              </a:rPr>
              <a:t>Atualize</a:t>
            </a:r>
            <a:r>
              <a:rPr lang="pt-BR" sz="2000" b="1" dirty="0">
                <a:solidFill>
                  <a:schemeClr val="tx1"/>
                </a:solidFill>
              </a:rPr>
              <a:t> e </a:t>
            </a:r>
            <a:r>
              <a:rPr lang="pt-BR" sz="2000" b="1" dirty="0">
                <a:solidFill>
                  <a:schemeClr val="tx1"/>
                </a:solidFill>
                <a:hlinkClick r:id="rId7"/>
              </a:rPr>
              <a:t>Colabore</a:t>
            </a:r>
            <a:r>
              <a:rPr lang="pt-BR" sz="2000" dirty="0">
                <a:solidFill>
                  <a:schemeClr val="tx1"/>
                </a:solidFill>
              </a:rPr>
              <a:t>, de forma </a:t>
            </a:r>
            <a:r>
              <a:rPr lang="pt-BR" sz="2000" dirty="0" smtClean="0">
                <a:solidFill>
                  <a:schemeClr val="tx1"/>
                </a:solidFill>
              </a:rPr>
              <a:t>integrada.  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960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2350" y="1556792"/>
            <a:ext cx="8802769" cy="489713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71800" y="404664"/>
            <a:ext cx="6552728" cy="648072"/>
          </a:xfrm>
        </p:spPr>
        <p:txBody>
          <a:bodyPr>
            <a:normAutofit/>
          </a:bodyPr>
          <a:lstStyle/>
          <a:p>
            <a:r>
              <a:rPr lang="pt-BR" sz="3500" dirty="0" smtClean="0">
                <a:solidFill>
                  <a:schemeClr val="accent2"/>
                </a:solidFill>
              </a:rPr>
              <a:t>METODOLOGIA EDUCACIONAL</a:t>
            </a:r>
            <a:endParaRPr lang="pt-BR" sz="3500" dirty="0">
              <a:solidFill>
                <a:schemeClr val="accent2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5445224"/>
            <a:ext cx="1656184" cy="50985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2764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71800" y="404664"/>
            <a:ext cx="6120680" cy="1470025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>
                <a:solidFill>
                  <a:schemeClr val="accent2"/>
                </a:solidFill>
              </a:rPr>
              <a:t>Produção de Conhecimento com o Cliente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0399" y="1988840"/>
            <a:ext cx="8853601" cy="424847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6021288"/>
            <a:ext cx="1656184" cy="50985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0271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39404" y="0"/>
            <a:ext cx="6984776" cy="1470025"/>
          </a:xfrm>
        </p:spPr>
        <p:txBody>
          <a:bodyPr/>
          <a:lstStyle/>
          <a:p>
            <a:r>
              <a:rPr lang="pt-BR" dirty="0" smtClean="0"/>
              <a:t>MODALIDADE PRESENCIAL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28046697"/>
              </p:ext>
            </p:extLst>
          </p:nvPr>
        </p:nvGraphicFramePr>
        <p:xfrm>
          <a:off x="2166552" y="1283368"/>
          <a:ext cx="6797935" cy="4728591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3917616"/>
                <a:gridCol w="2880319"/>
              </a:tblGrid>
              <a:tr h="3216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cap="all" dirty="0">
                          <a:effectLst/>
                        </a:rPr>
                        <a:t>Vantagens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cap="all" dirty="0">
                          <a:effectLst/>
                        </a:rPr>
                        <a:t>Desvantagens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20020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800" b="0" dirty="0">
                          <a:effectLst/>
                        </a:rPr>
                        <a:t>Dúvidas e assuntos que irão enriquecer o entendimento do conteúdo poderão ser esclarecidos no momento da aula;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800" b="0" dirty="0">
                          <a:effectLst/>
                        </a:rPr>
                        <a:t>Oferece contato entre aluno/professor, possibilitando a troca de conhecimentos e experiências;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800" b="0" dirty="0">
                          <a:effectLst/>
                        </a:rPr>
                        <a:t>Poderá ser apresentado o site do BID com todas as suas peculiaridades, sanando dúvidas existentes no ato da apresentação;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800" b="0" dirty="0">
                          <a:effectLst/>
                        </a:rPr>
                        <a:t>Possibilidade de simulação de projetos como atividade em grupo ou individual</a:t>
                      </a:r>
                      <a:r>
                        <a:rPr lang="pt-BR" sz="1800" b="0" dirty="0" smtClean="0">
                          <a:effectLst/>
                        </a:rPr>
                        <a:t>.</a:t>
                      </a:r>
                      <a:r>
                        <a:rPr lang="pt-BR" sz="1800" b="0" dirty="0">
                          <a:effectLst/>
                        </a:rPr>
                        <a:t> </a:t>
                      </a:r>
                      <a:endParaRPr lang="pt-BR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800" dirty="0">
                          <a:effectLst/>
                        </a:rPr>
                        <a:t>Custos de deslocamento dos participantes.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6846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35696" y="260648"/>
            <a:ext cx="7772400" cy="1470025"/>
          </a:xfrm>
        </p:spPr>
        <p:txBody>
          <a:bodyPr/>
          <a:lstStyle/>
          <a:p>
            <a:r>
              <a:rPr lang="pt-BR" dirty="0" smtClean="0"/>
              <a:t>MODALIDADE À DISTÂNCIA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41347654"/>
              </p:ext>
            </p:extLst>
          </p:nvPr>
        </p:nvGraphicFramePr>
        <p:xfrm>
          <a:off x="1835696" y="1844824"/>
          <a:ext cx="7128792" cy="4228338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3564396"/>
                <a:gridCol w="3564396"/>
              </a:tblGrid>
              <a:tr h="316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cap="all" dirty="0">
                          <a:effectLst/>
                        </a:rPr>
                        <a:t>Vantagens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cap="all" dirty="0">
                          <a:effectLst/>
                        </a:rPr>
                        <a:t>Desvantagens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80387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600" b="0" dirty="0">
                          <a:effectLst/>
                        </a:rPr>
                        <a:t>Flexibilidade de horário, permitindo ao aluno montar horário de estudo de acordo com a sua disponibilidade;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600" b="0" dirty="0">
                          <a:effectLst/>
                        </a:rPr>
                        <a:t>Possibilidade de acessar o material de estudo em qualquer local que tenha acesso a internet;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600" b="0" dirty="0">
                          <a:effectLst/>
                        </a:rPr>
                        <a:t>Possibilitar a integração dos alunos por meio dos fóruns de discussão, permitindo </a:t>
                      </a:r>
                      <a:r>
                        <a:rPr lang="pt-BR" sz="1600" b="0" dirty="0" smtClean="0">
                          <a:effectLst/>
                        </a:rPr>
                        <a:t>o </a:t>
                      </a:r>
                      <a:r>
                        <a:rPr lang="pt-BR" sz="1600" b="0" dirty="0">
                          <a:effectLst/>
                        </a:rPr>
                        <a:t>compartilhamento de conhecimentos;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600" b="1" dirty="0">
                          <a:effectLst/>
                        </a:rPr>
                        <a:t>Melhor custo benefício se o curso for replicado futuramente para um maior número de participantes.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>
                          <a:effectLst/>
                        </a:rPr>
                        <a:t> </a:t>
                      </a:r>
                      <a:endParaRPr lang="pt-B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600" b="0" dirty="0">
                          <a:effectLst/>
                        </a:rPr>
                        <a:t>Exige mais organização e comprometimento dos participantes;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600" b="0" dirty="0">
                          <a:effectLst/>
                        </a:rPr>
                        <a:t>Os alunos terão acesso ao </a:t>
                      </a:r>
                      <a:r>
                        <a:rPr lang="pt-BR" sz="1600" b="0" dirty="0" smtClean="0">
                          <a:effectLst/>
                        </a:rPr>
                        <a:t>site, </a:t>
                      </a:r>
                      <a:r>
                        <a:rPr lang="pt-BR" sz="1600" b="0" dirty="0">
                          <a:effectLst/>
                        </a:rPr>
                        <a:t>porém quaisquer dúvidas que surgirem no ato da navegação deverão ser sanadas por meio do fórum virtual ou por e-mail ao tutor;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600" b="1" dirty="0">
                          <a:effectLst/>
                        </a:rPr>
                        <a:t>O custo inicial é mais alto </a:t>
                      </a:r>
                      <a:r>
                        <a:rPr lang="pt-BR" sz="1600" b="0" dirty="0">
                          <a:effectLst/>
                        </a:rPr>
                        <a:t>do que na modalidade presencial, porém poderá ser diluído se considerado um número maior de participantes;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600" b="1" dirty="0">
                          <a:effectLst/>
                        </a:rPr>
                        <a:t>Maior tempo </a:t>
                      </a:r>
                      <a:r>
                        <a:rPr lang="pt-BR" sz="1600" b="0" dirty="0">
                          <a:effectLst/>
                        </a:rPr>
                        <a:t>para produção e disponibilização aos participantes em relação ao curso presencial.</a:t>
                      </a: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6223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49078" y="32084"/>
            <a:ext cx="6480720" cy="777541"/>
          </a:xfrm>
        </p:spPr>
        <p:txBody>
          <a:bodyPr/>
          <a:lstStyle/>
          <a:p>
            <a:r>
              <a:rPr lang="pt-BR" dirty="0" smtClean="0"/>
              <a:t>CUSTOS PREVISTOS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37954683"/>
              </p:ext>
            </p:extLst>
          </p:nvPr>
        </p:nvGraphicFramePr>
        <p:xfrm>
          <a:off x="1979713" y="1052736"/>
          <a:ext cx="7056784" cy="5235055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805362"/>
                <a:gridCol w="2251422"/>
              </a:tblGrid>
              <a:tr h="111378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>
                          <a:effectLst/>
                        </a:rPr>
                        <a:t>MODALIDADE </a:t>
                      </a:r>
                      <a:r>
                        <a:rPr lang="pt-BR" sz="3200" dirty="0" smtClean="0">
                          <a:effectLst/>
                        </a:rPr>
                        <a:t>SEMI</a:t>
                      </a:r>
                      <a:r>
                        <a:rPr lang="pt-BR" sz="3200" baseline="0" dirty="0" smtClean="0">
                          <a:effectLst/>
                        </a:rPr>
                        <a:t>PRESENCIAL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aseline="0" dirty="0" smtClean="0">
                          <a:effectLst/>
                        </a:rPr>
                        <a:t>3 TURMAS, 35 PARTICIPANTES POR TURMA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608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</a:rPr>
                        <a:t>Deslocamento dos participantes (passagens e diárias) – 2 </a:t>
                      </a:r>
                      <a:r>
                        <a:rPr lang="pt-BR" sz="2000" b="0" dirty="0" smtClean="0">
                          <a:effectLst/>
                        </a:rPr>
                        <a:t>módulos </a:t>
                      </a:r>
                      <a:r>
                        <a:rPr lang="pt-BR" sz="2000" b="0" dirty="0">
                          <a:effectLst/>
                        </a:rPr>
                        <a:t>presenciais em Brasília para cada turma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Ônus de cada </a:t>
                      </a:r>
                    </a:p>
                    <a:p>
                      <a:pPr algn="ctr"/>
                      <a:r>
                        <a:rPr lang="pt-BR" sz="2000" dirty="0" smtClean="0"/>
                        <a:t>estado</a:t>
                      </a:r>
                      <a:endParaRPr lang="pt-BR" sz="2000" dirty="0"/>
                    </a:p>
                  </a:txBody>
                  <a:tcPr marL="68580" marR="68580" marT="0" marB="0"/>
                </a:tc>
              </a:tr>
              <a:tr h="4177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</a:rPr>
                        <a:t>Elaboração e impressão de material didático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R$ 13.000,00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5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</a:rPr>
                        <a:t>Material de consumo (copos, pastas, blocos, canetas)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R$ 2.000,00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77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 err="1">
                          <a:effectLst/>
                        </a:rPr>
                        <a:t>Instrutoria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R$ 19.200,00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5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</a:rPr>
                        <a:t>Contratação do programa MINDQUEST (gerencial)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R$ 75.000,00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77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</a:rPr>
                        <a:t>Acesso à plataforma </a:t>
                      </a:r>
                      <a:r>
                        <a:rPr lang="pt-BR" sz="2000" b="0" dirty="0" err="1">
                          <a:effectLst/>
                        </a:rPr>
                        <a:t>Moodle</a:t>
                      </a:r>
                      <a:r>
                        <a:rPr lang="pt-BR" sz="2000" b="0" dirty="0">
                          <a:effectLst/>
                        </a:rPr>
                        <a:t> para módulo II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R$5.700,00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50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</a:rPr>
                        <a:t>TOTAL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R$ </a:t>
                      </a:r>
                      <a:r>
                        <a:rPr lang="pt-BR" sz="2000" dirty="0" smtClean="0">
                          <a:effectLst/>
                        </a:rPr>
                        <a:t>114.900,00</a:t>
                      </a:r>
                      <a:endParaRPr lang="pt-BR" sz="20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630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49078" y="32084"/>
            <a:ext cx="6480720" cy="777541"/>
          </a:xfrm>
        </p:spPr>
        <p:txBody>
          <a:bodyPr/>
          <a:lstStyle/>
          <a:p>
            <a:r>
              <a:rPr lang="pt-BR" dirty="0" smtClean="0"/>
              <a:t>CUSTOS PREVISTOS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37954683"/>
              </p:ext>
            </p:extLst>
          </p:nvPr>
        </p:nvGraphicFramePr>
        <p:xfrm>
          <a:off x="1979713" y="1052737"/>
          <a:ext cx="7050086" cy="539011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805554"/>
                <a:gridCol w="2244532"/>
              </a:tblGrid>
              <a:tr h="93428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>
                          <a:effectLst/>
                        </a:rPr>
                        <a:t>MODALIDADE À </a:t>
                      </a:r>
                      <a:r>
                        <a:rPr lang="pt-BR" sz="3200" dirty="0" smtClean="0">
                          <a:effectLst/>
                        </a:rPr>
                        <a:t>DISTÂNCIA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 TURMAS – 53 PARTICPANTES POR TURMA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008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</a:rPr>
                        <a:t>Deslocamento dos participantes (passagens e diárias) – 2 encontros presenciais em Brasília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Ônus de cada </a:t>
                      </a:r>
                    </a:p>
                    <a:p>
                      <a:pPr algn="ctr"/>
                      <a:r>
                        <a:rPr lang="pt-BR" sz="2000" dirty="0" smtClean="0"/>
                        <a:t>estado</a:t>
                      </a:r>
                      <a:endParaRPr lang="pt-BR" sz="2000" dirty="0"/>
                    </a:p>
                  </a:txBody>
                  <a:tcPr marL="68580" marR="68580" marT="0" marB="0"/>
                </a:tc>
              </a:tr>
              <a:tr h="3504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 err="1">
                          <a:effectLst/>
                        </a:rPr>
                        <a:t>Instrutoria</a:t>
                      </a:r>
                      <a:r>
                        <a:rPr lang="pt-BR" sz="2000" b="0" dirty="0">
                          <a:effectLst/>
                        </a:rPr>
                        <a:t> nos encontros presenciais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R$ 6.400,00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72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</a:rPr>
                        <a:t>Material de consumo (copos, pastas, blocos, canetas e outros)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R$ 1.000,00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08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</a:rPr>
                        <a:t>Elaboração do material didático e desenvolvimento do conteúdo em </a:t>
                      </a:r>
                      <a:r>
                        <a:rPr lang="pt-BR" sz="2000" b="0" dirty="0" err="1">
                          <a:effectLst/>
                        </a:rPr>
                        <a:t>EaD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R$ 120.000,00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72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</a:rPr>
                        <a:t>Contratação do programa MINDQUEST (gerencial)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R$ 75.000,00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4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</a:rPr>
                        <a:t>Tutoria 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R$ 12.000,00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4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>
                          <a:effectLst/>
                        </a:rPr>
                        <a:t>Acesso à plataforma </a:t>
                      </a:r>
                      <a:r>
                        <a:rPr lang="pt-BR" sz="2000" b="0" dirty="0" err="1">
                          <a:effectLst/>
                        </a:rPr>
                        <a:t>Moodle</a:t>
                      </a:r>
                      <a:r>
                        <a:rPr lang="pt-BR" sz="2000" b="0" dirty="0">
                          <a:effectLst/>
                        </a:rPr>
                        <a:t> </a:t>
                      </a:r>
                      <a:endParaRPr lang="pt-B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R$5.700,00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0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TOTAL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R$ </a:t>
                      </a:r>
                      <a:r>
                        <a:rPr lang="pt-BR" sz="2000" dirty="0" smtClean="0">
                          <a:effectLst/>
                        </a:rPr>
                        <a:t>220.100,00</a:t>
                      </a:r>
                      <a:endParaRPr lang="pt-BR" sz="20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630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87624" y="1196752"/>
            <a:ext cx="7772400" cy="1470025"/>
          </a:xfrm>
        </p:spPr>
        <p:txBody>
          <a:bodyPr/>
          <a:lstStyle/>
          <a:p>
            <a:r>
              <a:rPr lang="pt-BR" dirty="0" smtClean="0"/>
              <a:t>Carlos Henrique A. Moreira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192888" cy="4005064"/>
          </a:xfrm>
        </p:spPr>
        <p:txBody>
          <a:bodyPr>
            <a:noAutofit/>
          </a:bodyPr>
          <a:lstStyle/>
          <a:p>
            <a:endParaRPr lang="pt-BR" sz="1400" i="1" dirty="0" smtClean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Diretor Geral Adjunto da ESAF</a:t>
            </a:r>
          </a:p>
          <a:p>
            <a:r>
              <a:rPr lang="pt-BR" sz="2400" dirty="0" smtClean="0">
                <a:solidFill>
                  <a:schemeClr val="tx1"/>
                </a:solidFill>
                <a:hlinkClick r:id="rId2"/>
              </a:rPr>
              <a:t>carlos.Henrique@fazenda.govlbr</a:t>
            </a:r>
            <a:endParaRPr lang="pt-BR" sz="2400" dirty="0" smtClean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3412-6454</a:t>
            </a:r>
          </a:p>
          <a:p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Amanda </a:t>
            </a:r>
            <a:r>
              <a:rPr lang="pt-BR" sz="2400" dirty="0" err="1" smtClean="0">
                <a:solidFill>
                  <a:schemeClr val="tx1"/>
                </a:solidFill>
              </a:rPr>
              <a:t>Zaban</a:t>
            </a:r>
            <a:r>
              <a:rPr lang="pt-BR" sz="2400" dirty="0" smtClean="0">
                <a:solidFill>
                  <a:schemeClr val="tx1"/>
                </a:solidFill>
              </a:rPr>
              <a:t> Viana</a:t>
            </a:r>
          </a:p>
          <a:p>
            <a:r>
              <a:rPr lang="pt-BR" sz="2400" dirty="0" smtClean="0">
                <a:solidFill>
                  <a:schemeClr val="tx1"/>
                </a:solidFill>
              </a:rPr>
              <a:t>Diretoria de Educação – DIRED/ESAF</a:t>
            </a:r>
          </a:p>
          <a:p>
            <a:r>
              <a:rPr lang="pt-BR" sz="2400" dirty="0" smtClean="0">
                <a:solidFill>
                  <a:schemeClr val="tx1"/>
                </a:solidFill>
                <a:hlinkClick r:id="rId3"/>
              </a:rPr>
              <a:t>amanda.viana@fazenda.gov.br</a:t>
            </a:r>
            <a:endParaRPr lang="pt-BR" sz="2400" dirty="0" smtClean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3412-6117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70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979712" y="2348880"/>
            <a:ext cx="6842502" cy="3096344"/>
          </a:xfr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</a:pPr>
            <a:r>
              <a:rPr lang="pt-BR" dirty="0">
                <a:solidFill>
                  <a:schemeClr val="tx1"/>
                </a:solidFill>
                <a:ea typeface="+mj-ea"/>
                <a:cs typeface="+mj-cs"/>
              </a:rPr>
              <a:t>Capacitar equipes para gerenciar programas custeados por linhas de financiamento externo (BID), para modernização das administrações </a:t>
            </a:r>
            <a:r>
              <a:rPr lang="pt-BR" dirty="0" smtClean="0">
                <a:solidFill>
                  <a:schemeClr val="tx1"/>
                </a:solidFill>
                <a:ea typeface="+mj-ea"/>
                <a:cs typeface="+mj-cs"/>
              </a:rPr>
              <a:t>fazendárias.</a:t>
            </a:r>
            <a:endParaRPr lang="pt-BR" dirty="0">
              <a:solidFill>
                <a:schemeClr val="tx1"/>
              </a:solidFill>
              <a:ea typeface="+mj-ea"/>
              <a:cs typeface="+mj-cs"/>
            </a:endParaRP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2339752" y="140884"/>
            <a:ext cx="4680520" cy="108012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OBJETIVO GERAL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2231740" y="188640"/>
            <a:ext cx="7020780" cy="10441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 smtClean="0"/>
              <a:t>OBJETIVOS ESPECÍFICOS</a:t>
            </a:r>
            <a:endParaRPr lang="pt-BR" sz="3600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907704" y="1700808"/>
            <a:ext cx="7013666" cy="45365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lvl="0" indent="-214313" algn="just">
              <a:buFont typeface="Arial" panose="020B0604020202020204" pitchFamily="34" charset="0"/>
              <a:buChar char="•"/>
            </a:pPr>
            <a:r>
              <a:rPr lang="pt-BR" sz="6000" dirty="0">
                <a:latin typeface="+mn-lt"/>
              </a:rPr>
              <a:t>Promover o desenvolvimento de conhecimentos e habilidades </a:t>
            </a:r>
            <a:r>
              <a:rPr lang="pt-BR" sz="6000" b="1" dirty="0">
                <a:latin typeface="+mn-lt"/>
              </a:rPr>
              <a:t>técnicas e gerenciais relacionados à gestão de </a:t>
            </a:r>
            <a:r>
              <a:rPr lang="pt-BR" sz="6000" b="1" dirty="0" smtClean="0">
                <a:latin typeface="+mn-lt"/>
              </a:rPr>
              <a:t>projetos</a:t>
            </a:r>
            <a:r>
              <a:rPr lang="pt-BR" sz="6000" dirty="0" smtClean="0">
                <a:latin typeface="+mn-lt"/>
              </a:rPr>
              <a:t>.</a:t>
            </a:r>
          </a:p>
          <a:p>
            <a:pPr marL="571500" lvl="0" indent="-214313" algn="just"/>
            <a:endParaRPr lang="pt-BR" sz="6000" dirty="0">
              <a:latin typeface="+mn-lt"/>
            </a:endParaRPr>
          </a:p>
          <a:p>
            <a:pPr marL="571500" lvl="0" indent="-214313" algn="just">
              <a:buFont typeface="Arial" panose="020B0604020202020204" pitchFamily="34" charset="0"/>
              <a:buChar char="•"/>
            </a:pPr>
            <a:r>
              <a:rPr lang="pt-BR" sz="6000" dirty="0">
                <a:latin typeface="+mn-lt"/>
              </a:rPr>
              <a:t>Aprimorar as atividades de planejamento, composição de equipes, acompanhamento da execução, monitoramento de desempenho e avaliação de resultados</a:t>
            </a:r>
            <a:r>
              <a:rPr lang="pt-BR" sz="6000" dirty="0" smtClean="0">
                <a:latin typeface="+mn-lt"/>
              </a:rPr>
              <a:t>.</a:t>
            </a:r>
          </a:p>
          <a:p>
            <a:pPr marL="571500" lvl="0" indent="-214313" algn="just"/>
            <a:endParaRPr lang="pt-BR" sz="6000" dirty="0">
              <a:latin typeface="+mn-lt"/>
            </a:endParaRPr>
          </a:p>
          <a:p>
            <a:pPr marL="571500" lvl="0" indent="-214313" algn="just">
              <a:buFont typeface="Arial" panose="020B0604020202020204" pitchFamily="34" charset="0"/>
              <a:buChar char="•"/>
            </a:pPr>
            <a:r>
              <a:rPr lang="pt-BR" sz="6000" dirty="0" smtClean="0">
                <a:latin typeface="+mn-lt"/>
              </a:rPr>
              <a:t>Propiciar </a:t>
            </a:r>
            <a:r>
              <a:rPr lang="pt-BR" sz="6000" dirty="0">
                <a:latin typeface="+mn-lt"/>
              </a:rPr>
              <a:t>o </a:t>
            </a:r>
            <a:r>
              <a:rPr lang="pt-BR" sz="6000" b="1" dirty="0">
                <a:latin typeface="+mn-lt"/>
              </a:rPr>
              <a:t>compartilhamento</a:t>
            </a:r>
            <a:r>
              <a:rPr lang="pt-BR" sz="6000" dirty="0">
                <a:latin typeface="+mn-lt"/>
              </a:rPr>
              <a:t> de experiências entre servidores dos diversos órgãos fazendários estaduais e municipais que já tenham conduzido programas dessa natureza.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23728" y="332656"/>
            <a:ext cx="6768752" cy="1470025"/>
          </a:xfrm>
        </p:spPr>
        <p:txBody>
          <a:bodyPr/>
          <a:lstStyle/>
          <a:p>
            <a:r>
              <a:rPr lang="pt-BR" dirty="0" smtClean="0"/>
              <a:t>PROPOSTAS DE CAPACITAÇÃO</a:t>
            </a:r>
            <a:endParaRPr lang="pt-BR" dirty="0"/>
          </a:p>
        </p:txBody>
      </p:sp>
      <p:sp>
        <p:nvSpPr>
          <p:cNvPr id="6" name="Canto dobrado 5"/>
          <p:cNvSpPr/>
          <p:nvPr/>
        </p:nvSpPr>
        <p:spPr>
          <a:xfrm>
            <a:off x="2267744" y="2018705"/>
            <a:ext cx="4384576" cy="1626319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Modalidade </a:t>
            </a:r>
            <a:endParaRPr lang="pt-BR" sz="24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SEMIPRESENCIAL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9" name="Canto dobrado 8"/>
          <p:cNvSpPr/>
          <p:nvPr/>
        </p:nvSpPr>
        <p:spPr>
          <a:xfrm>
            <a:off x="2267744" y="4005064"/>
            <a:ext cx="4392488" cy="1584176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Modalidade </a:t>
            </a:r>
            <a:endParaRPr lang="pt-BR" sz="24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a </a:t>
            </a:r>
            <a:r>
              <a:rPr lang="pt-BR" sz="2400" b="1" dirty="0">
                <a:solidFill>
                  <a:schemeClr val="tx1"/>
                </a:solidFill>
              </a:rPr>
              <a:t>DISTÂNCIA</a:t>
            </a:r>
          </a:p>
        </p:txBody>
      </p:sp>
    </p:spTree>
    <p:extLst>
      <p:ext uri="{BB962C8B-B14F-4D97-AF65-F5344CB8AC3E}">
        <p14:creationId xmlns="" xmlns:p14="http://schemas.microsoft.com/office/powerpoint/2010/main" val="231908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27784" y="314334"/>
            <a:ext cx="6336704" cy="1470025"/>
          </a:xfrm>
        </p:spPr>
        <p:txBody>
          <a:bodyPr>
            <a:normAutofit/>
          </a:bodyPr>
          <a:lstStyle/>
          <a:p>
            <a:r>
              <a:rPr lang="pt-BR" sz="4000" dirty="0" smtClean="0"/>
              <a:t>CARACTERÍSTICAS COMUNS ÀS </a:t>
            </a:r>
            <a:r>
              <a:rPr lang="pt-BR" sz="4000" dirty="0" smtClean="0"/>
              <a:t>2 PROPOSTAS</a:t>
            </a:r>
            <a:endParaRPr lang="pt-BR" sz="4000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1403648" y="1939244"/>
            <a:ext cx="7740352" cy="451409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pt-BR" sz="2200" dirty="0" smtClean="0">
                <a:solidFill>
                  <a:schemeClr val="tx1"/>
                </a:solidFill>
              </a:rPr>
              <a:t>  Não </a:t>
            </a:r>
            <a:r>
              <a:rPr lang="pt-BR" sz="2200" dirty="0">
                <a:solidFill>
                  <a:schemeClr val="tx1"/>
                </a:solidFill>
              </a:rPr>
              <a:t>há pré-requisitos para participação </a:t>
            </a:r>
            <a:endParaRPr lang="pt-BR" sz="2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pt-BR" sz="2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 Poderão </a:t>
            </a:r>
            <a:r>
              <a:rPr lang="pt-BR" sz="2400" dirty="0" smtClean="0">
                <a:solidFill>
                  <a:schemeClr val="tx1"/>
                </a:solidFill>
              </a:rPr>
              <a:t>ser designados servidores diferentes </a:t>
            </a:r>
            <a:r>
              <a:rPr lang="pt-BR" sz="2400" dirty="0" smtClean="0">
                <a:solidFill>
                  <a:schemeClr val="tx1"/>
                </a:solidFill>
              </a:rPr>
              <a:t>para </a:t>
            </a:r>
            <a:r>
              <a:rPr lang="pt-BR" sz="2400" dirty="0" smtClean="0">
                <a:solidFill>
                  <a:schemeClr val="tx1"/>
                </a:solidFill>
              </a:rPr>
              <a:t>cada módulo, considerando-se sua responsabilidade específica dentro das </a:t>
            </a:r>
            <a:r>
              <a:rPr lang="pt-BR" sz="2400" dirty="0" err="1" smtClean="0">
                <a:solidFill>
                  <a:schemeClr val="tx1"/>
                </a:solidFill>
              </a:rPr>
              <a:t>UCPs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smtClean="0">
                <a:solidFill>
                  <a:schemeClr val="tx1"/>
                </a:solidFill>
              </a:rPr>
              <a:t>ou </a:t>
            </a:r>
            <a:r>
              <a:rPr lang="pt-BR" sz="2400" dirty="0" err="1" smtClean="0">
                <a:solidFill>
                  <a:schemeClr val="tx1"/>
                </a:solidFill>
              </a:rPr>
              <a:t>UCMs</a:t>
            </a:r>
            <a:endParaRPr lang="pt-BR" sz="2400" dirty="0" smtClean="0">
              <a:solidFill>
                <a:schemeClr val="tx1"/>
              </a:solidFill>
            </a:endParaRPr>
          </a:p>
          <a:p>
            <a:endParaRPr lang="pt-BR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 Ao </a:t>
            </a:r>
            <a:r>
              <a:rPr lang="pt-BR" sz="2400" dirty="0" smtClean="0">
                <a:solidFill>
                  <a:schemeClr val="tx1"/>
                </a:solidFill>
              </a:rPr>
              <a:t>final de cada</a:t>
            </a:r>
            <a:r>
              <a:rPr lang="pt-BR" sz="2400" u="sng" dirty="0" smtClean="0">
                <a:solidFill>
                  <a:schemeClr val="tx1"/>
                </a:solidFill>
              </a:rPr>
              <a:t> módulo</a:t>
            </a:r>
            <a:r>
              <a:rPr lang="pt-BR" sz="2400" dirty="0" smtClean="0">
                <a:solidFill>
                  <a:schemeClr val="tx1"/>
                </a:solidFill>
              </a:rPr>
              <a:t> será fornecido certificado de </a:t>
            </a:r>
            <a:r>
              <a:rPr lang="pt-BR" sz="2400" dirty="0" smtClean="0">
                <a:solidFill>
                  <a:schemeClr val="tx1"/>
                </a:solidFill>
              </a:rPr>
              <a:t>participação</a:t>
            </a:r>
          </a:p>
          <a:p>
            <a:endParaRPr lang="pt-BR" sz="2400" dirty="0" smtClean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 Conteúdo </a:t>
            </a:r>
            <a:r>
              <a:rPr lang="pt-BR" sz="2400" dirty="0" smtClean="0">
                <a:solidFill>
                  <a:schemeClr val="tx1"/>
                </a:solidFill>
                <a:hlinkClick r:id="rId3" action="ppaction://hlinkfile"/>
              </a:rPr>
              <a:t>gerencial</a:t>
            </a:r>
            <a:r>
              <a:rPr lang="pt-BR" sz="2400" dirty="0" smtClean="0">
                <a:solidFill>
                  <a:schemeClr val="tx1"/>
                </a:solidFill>
              </a:rPr>
              <a:t> será disponibilizado em ambiente  virtual por meio de Programa de </a:t>
            </a:r>
            <a:r>
              <a:rPr lang="pt-BR" sz="2400" dirty="0" smtClean="0">
                <a:solidFill>
                  <a:schemeClr val="tx1"/>
                </a:solidFill>
                <a:hlinkClick r:id="rId4" action="ppaction://hlinkfile"/>
              </a:rPr>
              <a:t>Desenvolvimento de Gestores</a:t>
            </a:r>
            <a:r>
              <a:rPr lang="pt-BR" sz="2400" dirty="0" smtClean="0">
                <a:solidFill>
                  <a:schemeClr val="tx1"/>
                </a:solidFill>
              </a:rPr>
              <a:t> (plataforma </a:t>
            </a:r>
            <a:r>
              <a:rPr lang="pt-BR" sz="2400" dirty="0" smtClean="0">
                <a:solidFill>
                  <a:schemeClr val="tx1"/>
                </a:solidFill>
                <a:hlinkClick r:id="rId5" action="ppaction://hlinkfile"/>
              </a:rPr>
              <a:t>MINDQUEST</a:t>
            </a:r>
            <a:r>
              <a:rPr lang="pt-BR" sz="2400" dirty="0" smtClean="0">
                <a:solidFill>
                  <a:schemeClr val="tx1"/>
                </a:solidFill>
                <a:hlinkClick r:id="rId5" action="ppaction://hlinkfile"/>
              </a:rPr>
              <a:t>)</a:t>
            </a:r>
            <a:endParaRPr lang="pt-BR" sz="2000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164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1720" y="404664"/>
            <a:ext cx="7772400" cy="1470025"/>
          </a:xfrm>
        </p:spPr>
        <p:txBody>
          <a:bodyPr/>
          <a:lstStyle/>
          <a:p>
            <a:r>
              <a:rPr lang="pt-BR" dirty="0" smtClean="0"/>
              <a:t>MODALIDADE </a:t>
            </a:r>
            <a:br>
              <a:rPr lang="pt-BR" dirty="0" smtClean="0"/>
            </a:br>
            <a:r>
              <a:rPr lang="pt-BR" dirty="0" smtClean="0"/>
              <a:t>SEMIPRESENCIAL</a:t>
            </a:r>
            <a:endParaRPr lang="pt-BR" dirty="0"/>
          </a:p>
        </p:txBody>
      </p:sp>
      <p:sp>
        <p:nvSpPr>
          <p:cNvPr id="4" name="Pentágono 3"/>
          <p:cNvSpPr/>
          <p:nvPr/>
        </p:nvSpPr>
        <p:spPr>
          <a:xfrm>
            <a:off x="1835696" y="2147788"/>
            <a:ext cx="7056784" cy="3945508"/>
          </a:xfrm>
          <a:prstGeom prst="homePlate">
            <a:avLst>
              <a:gd name="adj" fmla="val 796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b="1" dirty="0">
                <a:solidFill>
                  <a:schemeClr val="tx1"/>
                </a:solidFill>
              </a:rPr>
              <a:t>Conteúdo finalístico:</a:t>
            </a:r>
            <a:r>
              <a:rPr lang="pt-BR" sz="2800" dirty="0">
                <a:solidFill>
                  <a:schemeClr val="tx1"/>
                </a:solidFill>
              </a:rPr>
              <a:t>  3 módulos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</a:rPr>
              <a:t>2 presenciais (40 horas-aula cada um)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</a:rPr>
              <a:t>1 a distância (40 horas-aula) em plataforma </a:t>
            </a:r>
            <a:r>
              <a:rPr lang="pt-BR" sz="2800" dirty="0" err="1">
                <a:solidFill>
                  <a:schemeClr val="tx1"/>
                </a:solidFill>
              </a:rPr>
              <a:t>Moodle</a:t>
            </a:r>
            <a:endParaRPr lang="pt-BR" sz="2800" dirty="0">
              <a:solidFill>
                <a:schemeClr val="tx1"/>
              </a:solidFill>
            </a:endParaRPr>
          </a:p>
          <a:p>
            <a:endParaRPr lang="pt-BR" sz="2800" dirty="0">
              <a:solidFill>
                <a:schemeClr val="tx1"/>
              </a:solidFill>
            </a:endParaRPr>
          </a:p>
          <a:p>
            <a:r>
              <a:rPr lang="pt-BR" sz="2800" b="1" dirty="0">
                <a:solidFill>
                  <a:schemeClr val="tx1"/>
                </a:solidFill>
              </a:rPr>
              <a:t>Conteúdo gerencial: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smtClean="0">
                <a:solidFill>
                  <a:schemeClr val="tx1"/>
                </a:solidFill>
              </a:rPr>
              <a:t> 1 módulo em ambiente </a:t>
            </a:r>
            <a:r>
              <a:rPr lang="pt-BR" sz="2800" dirty="0">
                <a:solidFill>
                  <a:schemeClr val="tx1"/>
                </a:solidFill>
              </a:rPr>
              <a:t>de aprendizagem virtual - MINDQUEST</a:t>
            </a:r>
          </a:p>
        </p:txBody>
      </p:sp>
    </p:spTree>
    <p:extLst>
      <p:ext uri="{BB962C8B-B14F-4D97-AF65-F5344CB8AC3E}">
        <p14:creationId xmlns="" xmlns:p14="http://schemas.microsoft.com/office/powerpoint/2010/main" val="14757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18753" y="116632"/>
            <a:ext cx="6946951" cy="1470025"/>
          </a:xfrm>
          <a:scene3d>
            <a:camera prst="perspectiveRight"/>
            <a:lightRig rig="threePt" dir="t"/>
          </a:scene3d>
        </p:spPr>
        <p:txBody>
          <a:bodyPr/>
          <a:lstStyle/>
          <a:p>
            <a:r>
              <a:rPr lang="pt-BR" dirty="0" smtClean="0"/>
              <a:t>MÓDULO </a:t>
            </a:r>
            <a:br>
              <a:rPr lang="pt-BR" dirty="0" smtClean="0"/>
            </a:br>
            <a:r>
              <a:rPr lang="pt-BR" dirty="0" smtClean="0"/>
              <a:t>SEMIPRESENCIAL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831290"/>
            <a:ext cx="7848872" cy="4694054"/>
          </a:xfrm>
          <a:solidFill>
            <a:schemeClr val="tx2">
              <a:lumMod val="20000"/>
              <a:lumOff val="8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l"/>
            <a:r>
              <a:rPr lang="pt-BR" sz="2400" b="1" u="sng" dirty="0">
                <a:solidFill>
                  <a:schemeClr val="tx1"/>
                </a:solidFill>
              </a:rPr>
              <a:t>MÓDULO </a:t>
            </a:r>
            <a:r>
              <a:rPr lang="pt-BR" sz="2400" b="1" u="sng" dirty="0" smtClean="0">
                <a:solidFill>
                  <a:schemeClr val="tx1"/>
                </a:solidFill>
              </a:rPr>
              <a:t>I – 40 horas (presenciais)</a:t>
            </a:r>
          </a:p>
          <a:p>
            <a:pPr marL="457200" indent="-271463" algn="l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NORMAS </a:t>
            </a:r>
            <a:r>
              <a:rPr lang="pt-BR" sz="2400" dirty="0">
                <a:solidFill>
                  <a:schemeClr val="tx1"/>
                </a:solidFill>
              </a:rPr>
              <a:t>E PROCEDIMENTOS </a:t>
            </a:r>
            <a:r>
              <a:rPr lang="pt-BR" sz="2400" dirty="0" smtClean="0">
                <a:solidFill>
                  <a:schemeClr val="tx1"/>
                </a:solidFill>
              </a:rPr>
              <a:t>PARA </a:t>
            </a:r>
            <a:r>
              <a:rPr lang="pt-BR" sz="2400" dirty="0">
                <a:solidFill>
                  <a:schemeClr val="tx1"/>
                </a:solidFill>
              </a:rPr>
              <a:t>OBTENÇÃO DE </a:t>
            </a:r>
            <a:r>
              <a:rPr lang="pt-BR" sz="2400" dirty="0" smtClean="0">
                <a:solidFill>
                  <a:schemeClr val="tx1"/>
                </a:solidFill>
              </a:rPr>
              <a:t>FINANCIAMENTOS DE </a:t>
            </a:r>
            <a:r>
              <a:rPr lang="pt-BR" sz="2400" dirty="0">
                <a:solidFill>
                  <a:schemeClr val="tx1"/>
                </a:solidFill>
              </a:rPr>
              <a:t>ORGANISMOS </a:t>
            </a:r>
            <a:r>
              <a:rPr lang="pt-BR" sz="2400" dirty="0" smtClean="0">
                <a:solidFill>
                  <a:schemeClr val="tx1"/>
                </a:solidFill>
              </a:rPr>
              <a:t>INTERNACIONAIS</a:t>
            </a:r>
          </a:p>
          <a:p>
            <a:pPr algn="l"/>
            <a:endParaRPr lang="pt-BR" sz="1100" b="1" dirty="0" smtClean="0">
              <a:solidFill>
                <a:schemeClr val="tx1"/>
              </a:solidFill>
            </a:endParaRPr>
          </a:p>
          <a:p>
            <a:pPr algn="l"/>
            <a:r>
              <a:rPr lang="pt-BR" sz="2400" b="1" u="sng" dirty="0">
                <a:solidFill>
                  <a:schemeClr val="tx1"/>
                </a:solidFill>
              </a:rPr>
              <a:t>MÓDULO </a:t>
            </a:r>
            <a:r>
              <a:rPr lang="pt-BR" sz="2400" b="1" u="sng" dirty="0" smtClean="0">
                <a:solidFill>
                  <a:schemeClr val="tx1"/>
                </a:solidFill>
              </a:rPr>
              <a:t>II – 40 horas (</a:t>
            </a:r>
            <a:r>
              <a:rPr lang="pt-BR" sz="2400" b="1" u="sng" dirty="0" err="1" smtClean="0">
                <a:solidFill>
                  <a:schemeClr val="tx1"/>
                </a:solidFill>
              </a:rPr>
              <a:t>EaD</a:t>
            </a:r>
            <a:r>
              <a:rPr lang="pt-BR" sz="2400" b="1" u="sng" dirty="0" smtClean="0">
                <a:solidFill>
                  <a:schemeClr val="tx1"/>
                </a:solidFill>
              </a:rPr>
              <a:t>)</a:t>
            </a:r>
          </a:p>
          <a:p>
            <a:pPr marL="457200" indent="-271463" algn="l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 GERENCIAMENTO DE PROJETOS</a:t>
            </a:r>
          </a:p>
          <a:p>
            <a:pPr algn="l"/>
            <a:endParaRPr lang="pt-BR" sz="1100" b="1" dirty="0" smtClean="0">
              <a:solidFill>
                <a:schemeClr val="tx1"/>
              </a:solidFill>
            </a:endParaRPr>
          </a:p>
          <a:p>
            <a:pPr algn="l"/>
            <a:r>
              <a:rPr lang="pt-BR" sz="2400" b="1" u="sng" dirty="0">
                <a:solidFill>
                  <a:schemeClr val="tx1"/>
                </a:solidFill>
              </a:rPr>
              <a:t>MÓDULO </a:t>
            </a:r>
            <a:r>
              <a:rPr lang="pt-BR" sz="2400" b="1" u="sng" dirty="0" smtClean="0">
                <a:solidFill>
                  <a:schemeClr val="tx1"/>
                </a:solidFill>
              </a:rPr>
              <a:t>III – 40 horas (presenciais)</a:t>
            </a:r>
          </a:p>
          <a:p>
            <a:pPr marL="457200" lvl="0" indent="-271463" algn="l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GESTÃO </a:t>
            </a:r>
            <a:r>
              <a:rPr lang="pt-BR" sz="2400" dirty="0">
                <a:solidFill>
                  <a:schemeClr val="tx1"/>
                </a:solidFill>
              </a:rPr>
              <a:t>DE CONTRATOS E COMPRAS COM RECURSOS </a:t>
            </a:r>
            <a:r>
              <a:rPr lang="pt-BR" sz="2400" dirty="0" smtClean="0">
                <a:solidFill>
                  <a:schemeClr val="tx1"/>
                </a:solidFill>
              </a:rPr>
              <a:t>EXTERNOS </a:t>
            </a:r>
            <a:endParaRPr lang="pt-BR" sz="2400" dirty="0">
              <a:solidFill>
                <a:schemeClr val="tx1"/>
              </a:solidFill>
            </a:endParaRPr>
          </a:p>
          <a:p>
            <a:pPr marL="457200" lvl="0" indent="-271463" algn="l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GESTÃO </a:t>
            </a:r>
            <a:r>
              <a:rPr lang="pt-BR" sz="2400" dirty="0">
                <a:solidFill>
                  <a:schemeClr val="tx1"/>
                </a:solidFill>
              </a:rPr>
              <a:t>FINANCEIRA DE PROGRAMAS DE </a:t>
            </a:r>
            <a:r>
              <a:rPr lang="pt-BR" sz="2400" dirty="0" smtClean="0">
                <a:solidFill>
                  <a:schemeClr val="tx1"/>
                </a:solidFill>
              </a:rPr>
              <a:t>MODERNIZAÇÃO</a:t>
            </a:r>
          </a:p>
          <a:p>
            <a:pPr marL="185737" lvl="0" algn="just"/>
            <a:endParaRPr lang="pt-BR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492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404664"/>
            <a:ext cx="6696744" cy="1470025"/>
          </a:xfrm>
        </p:spPr>
        <p:txBody>
          <a:bodyPr/>
          <a:lstStyle/>
          <a:p>
            <a:r>
              <a:rPr lang="pt-BR" dirty="0" smtClean="0"/>
              <a:t>MODALIDADE</a:t>
            </a:r>
            <a:br>
              <a:rPr lang="pt-BR" dirty="0" smtClean="0"/>
            </a:br>
            <a:r>
              <a:rPr lang="pt-BR" dirty="0" smtClean="0"/>
              <a:t>À DISTÂNCIA</a:t>
            </a:r>
            <a:endParaRPr lang="pt-BR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691680" y="2276872"/>
            <a:ext cx="7128792" cy="38884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400" b="1" dirty="0" smtClean="0">
                <a:solidFill>
                  <a:schemeClr val="tx1"/>
                </a:solidFill>
              </a:rPr>
              <a:t>Conteúdo finalístico:</a:t>
            </a:r>
            <a:r>
              <a:rPr lang="pt-BR" sz="2400" dirty="0" smtClean="0">
                <a:solidFill>
                  <a:schemeClr val="tx1"/>
                </a:solidFill>
              </a:rPr>
              <a:t>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3 módulos com 40 </a:t>
            </a:r>
            <a:r>
              <a:rPr lang="pt-BR" sz="2400" dirty="0" smtClean="0">
                <a:solidFill>
                  <a:schemeClr val="tx1"/>
                </a:solidFill>
              </a:rPr>
              <a:t>h/ cada </a:t>
            </a:r>
            <a:endParaRPr lang="pt-BR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tx1"/>
                </a:solidFill>
              </a:rPr>
              <a:t>2 encontros presenciais com 16 </a:t>
            </a:r>
            <a:r>
              <a:rPr lang="pt-BR" sz="2400" dirty="0" smtClean="0">
                <a:solidFill>
                  <a:schemeClr val="tx1"/>
                </a:solidFill>
              </a:rPr>
              <a:t>h cada: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Na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>
                <a:solidFill>
                  <a:schemeClr val="tx1"/>
                </a:solidFill>
              </a:rPr>
              <a:t>abertura </a:t>
            </a:r>
            <a:endParaRPr lang="pt-BR" sz="24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No  </a:t>
            </a:r>
            <a:r>
              <a:rPr lang="pt-BR" sz="2400" dirty="0" smtClean="0">
                <a:solidFill>
                  <a:schemeClr val="tx1"/>
                </a:solidFill>
              </a:rPr>
              <a:t>encerramento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chemeClr val="tx1"/>
              </a:solidFill>
            </a:endParaRPr>
          </a:p>
          <a:p>
            <a:pPr algn="l"/>
            <a:r>
              <a:rPr lang="pt-BR" sz="2400" b="1" dirty="0" smtClean="0">
                <a:solidFill>
                  <a:schemeClr val="tx1"/>
                </a:solidFill>
              </a:rPr>
              <a:t>Conteúdo gerencial: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1 Módulo em ambiente </a:t>
            </a:r>
            <a:r>
              <a:rPr lang="pt-BR" sz="2400" dirty="0" smtClean="0">
                <a:solidFill>
                  <a:schemeClr val="tx1"/>
                </a:solidFill>
              </a:rPr>
              <a:t>de aprendizagem virtual - MINDQUEST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4149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 flipH="1">
            <a:off x="1835696" y="1097360"/>
            <a:ext cx="7158879" cy="5355976"/>
          </a:xfrm>
          <a:solidFill>
            <a:schemeClr val="accent3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Autofit/>
          </a:bodyPr>
          <a:lstStyle/>
          <a:p>
            <a:pPr algn="l"/>
            <a:r>
              <a:rPr lang="pt-BR" sz="1800" b="1" dirty="0" smtClean="0">
                <a:solidFill>
                  <a:schemeClr val="tx1"/>
                </a:solidFill>
              </a:rPr>
              <a:t>ABERTURA DO CURSO (PRESENCIAL)   16 horas-aula</a:t>
            </a:r>
          </a:p>
          <a:p>
            <a:pPr marL="457200" indent="-193675" algn="l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tx1"/>
                </a:solidFill>
              </a:rPr>
              <a:t>APRESENTAÇÃO DO CURSO</a:t>
            </a:r>
          </a:p>
          <a:p>
            <a:pPr marL="457200" indent="-193675" algn="l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tx1"/>
                </a:solidFill>
              </a:rPr>
              <a:t>INTEGRAÇÃO ENTRE OS PARTICIPANTES</a:t>
            </a:r>
          </a:p>
          <a:p>
            <a:pPr marL="457200" indent="-193675" algn="l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tx1"/>
                </a:solidFill>
              </a:rPr>
              <a:t>PALESTRAS GERENCIAIS</a:t>
            </a:r>
            <a:endParaRPr lang="pt-BR" sz="1100" b="1" u="sng" dirty="0">
              <a:solidFill>
                <a:schemeClr val="tx1"/>
              </a:solidFill>
            </a:endParaRPr>
          </a:p>
          <a:p>
            <a:pPr algn="l"/>
            <a:r>
              <a:rPr lang="pt-BR" sz="1800" b="1" dirty="0" smtClean="0">
                <a:solidFill>
                  <a:schemeClr val="tx1"/>
                </a:solidFill>
              </a:rPr>
              <a:t>MÓDULO </a:t>
            </a:r>
            <a:r>
              <a:rPr lang="pt-BR" sz="1800" b="1" dirty="0">
                <a:solidFill>
                  <a:schemeClr val="tx1"/>
                </a:solidFill>
              </a:rPr>
              <a:t>I </a:t>
            </a:r>
            <a:r>
              <a:rPr lang="pt-BR" sz="1800" b="1" dirty="0" smtClean="0">
                <a:solidFill>
                  <a:schemeClr val="tx1"/>
                </a:solidFill>
              </a:rPr>
              <a:t>- </a:t>
            </a:r>
            <a:r>
              <a:rPr lang="pt-BR" sz="1800" b="1" dirty="0">
                <a:solidFill>
                  <a:schemeClr val="tx1"/>
                </a:solidFill>
              </a:rPr>
              <a:t>40 </a:t>
            </a:r>
            <a:r>
              <a:rPr lang="pt-BR" sz="1800" b="1" dirty="0" smtClean="0">
                <a:solidFill>
                  <a:schemeClr val="tx1"/>
                </a:solidFill>
              </a:rPr>
              <a:t>horas-aula </a:t>
            </a:r>
            <a:endParaRPr lang="pt-BR" sz="1800" dirty="0">
              <a:solidFill>
                <a:schemeClr val="tx1"/>
              </a:solidFill>
            </a:endParaRPr>
          </a:p>
          <a:p>
            <a:pPr marL="457200" indent="-193675" algn="l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AS NORMAS E PROCEDIMENTOS PARA OBTENÇÃO DE FINANCIAMENTOS JUNTO A ORGANISMOS INTERNACIONAIS: PRINCIPAIS </a:t>
            </a:r>
            <a:r>
              <a:rPr lang="pt-BR" sz="1600" dirty="0" smtClean="0">
                <a:solidFill>
                  <a:schemeClr val="tx1"/>
                </a:solidFill>
              </a:rPr>
              <a:t>CARACTERÍSTICAS</a:t>
            </a:r>
            <a:endParaRPr lang="pt-BR" sz="1100" b="1" dirty="0">
              <a:solidFill>
                <a:schemeClr val="tx1"/>
              </a:solidFill>
            </a:endParaRPr>
          </a:p>
          <a:p>
            <a:pPr algn="l"/>
            <a:r>
              <a:rPr lang="pt-BR" sz="1800" b="1" dirty="0">
                <a:solidFill>
                  <a:schemeClr val="tx1"/>
                </a:solidFill>
              </a:rPr>
              <a:t>MÓDULO II </a:t>
            </a:r>
            <a:r>
              <a:rPr lang="pt-BR" sz="1800" b="1" dirty="0" smtClean="0">
                <a:solidFill>
                  <a:schemeClr val="tx1"/>
                </a:solidFill>
              </a:rPr>
              <a:t>- </a:t>
            </a:r>
            <a:r>
              <a:rPr lang="pt-BR" sz="1800" b="1" dirty="0">
                <a:solidFill>
                  <a:schemeClr val="tx1"/>
                </a:solidFill>
              </a:rPr>
              <a:t>40 </a:t>
            </a:r>
            <a:r>
              <a:rPr lang="pt-BR" sz="1800" b="1" dirty="0" smtClean="0">
                <a:solidFill>
                  <a:schemeClr val="tx1"/>
                </a:solidFill>
              </a:rPr>
              <a:t>horas-aula</a:t>
            </a:r>
            <a:endParaRPr lang="pt-BR" sz="1800" dirty="0" smtClean="0">
              <a:solidFill>
                <a:schemeClr val="tx1"/>
              </a:solidFill>
            </a:endParaRPr>
          </a:p>
          <a:p>
            <a:pPr marL="457200" indent="-193675" algn="l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tx1"/>
                </a:solidFill>
              </a:rPr>
              <a:t>GERENCIAMENTO DE PROJETOS</a:t>
            </a:r>
          </a:p>
          <a:p>
            <a:pPr marL="457200" indent="-193675" algn="l">
              <a:buFont typeface="Arial" panose="020B0604020202020204" pitchFamily="34" charset="0"/>
              <a:buChar char="•"/>
            </a:pPr>
            <a:endParaRPr lang="pt-BR" sz="1100" b="1" dirty="0">
              <a:solidFill>
                <a:schemeClr val="tx1"/>
              </a:solidFill>
            </a:endParaRPr>
          </a:p>
          <a:p>
            <a:pPr algn="l"/>
            <a:r>
              <a:rPr lang="pt-BR" sz="1800" b="1" dirty="0">
                <a:solidFill>
                  <a:schemeClr val="tx1"/>
                </a:solidFill>
              </a:rPr>
              <a:t>MÓDULO III -</a:t>
            </a:r>
            <a:r>
              <a:rPr lang="pt-BR" sz="1800" b="1" dirty="0" smtClean="0">
                <a:solidFill>
                  <a:schemeClr val="tx1"/>
                </a:solidFill>
              </a:rPr>
              <a:t> </a:t>
            </a:r>
            <a:r>
              <a:rPr lang="pt-BR" sz="1800" b="1" dirty="0">
                <a:solidFill>
                  <a:schemeClr val="tx1"/>
                </a:solidFill>
              </a:rPr>
              <a:t>40 horas-aula </a:t>
            </a:r>
            <a:endParaRPr lang="pt-BR" sz="1800" b="1" dirty="0" smtClean="0">
              <a:solidFill>
                <a:schemeClr val="tx1"/>
              </a:solidFill>
            </a:endParaRPr>
          </a:p>
          <a:p>
            <a:pPr marL="457200" indent="-193675" algn="l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tx1"/>
                </a:solidFill>
              </a:rPr>
              <a:t>GESTÃO DE CONTRATOS E COMPRAS COM RECURSOS EXTERNOS </a:t>
            </a:r>
          </a:p>
          <a:p>
            <a:pPr marL="457200" lvl="0" indent="-193675" algn="l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tx1"/>
                </a:solidFill>
              </a:rPr>
              <a:t>GESTÃO FINANCEIRA DE PROGRAMAS DE </a:t>
            </a:r>
            <a:r>
              <a:rPr lang="pt-BR" sz="1600" dirty="0" smtClean="0">
                <a:solidFill>
                  <a:schemeClr val="tx1"/>
                </a:solidFill>
              </a:rPr>
              <a:t>MODERNIZAÇÃO</a:t>
            </a:r>
          </a:p>
          <a:p>
            <a:pPr marL="457200" lvl="0" indent="-271463" algn="l">
              <a:buFont typeface="Arial" panose="020B0604020202020204" pitchFamily="34" charset="0"/>
              <a:buChar char="•"/>
            </a:pPr>
            <a:endParaRPr lang="pt-BR" sz="1100" b="1" dirty="0" smtClean="0">
              <a:solidFill>
                <a:schemeClr val="tx1"/>
              </a:solidFill>
            </a:endParaRPr>
          </a:p>
          <a:p>
            <a:pPr marL="185737" lvl="0" algn="l"/>
            <a:r>
              <a:rPr lang="pt-BR" sz="1800" b="1" dirty="0" smtClean="0">
                <a:solidFill>
                  <a:schemeClr val="tx1"/>
                </a:solidFill>
              </a:rPr>
              <a:t>ENCERRAMENTO DO CURSO (PRESENCIAL) 16 horas-aula</a:t>
            </a:r>
          </a:p>
          <a:p>
            <a:pPr marL="449263" lvl="0" indent="-185738" algn="l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tx1"/>
                </a:solidFill>
              </a:rPr>
              <a:t>ALINHAMENTO </a:t>
            </a:r>
            <a:r>
              <a:rPr lang="pt-BR" sz="1600" dirty="0" smtClean="0">
                <a:solidFill>
                  <a:schemeClr val="tx1"/>
                </a:solidFill>
              </a:rPr>
              <a:t>DOS ENTENDIMENTOS SOBRE ASSUNTOS ABORDADOS DURANTE O CURSO</a:t>
            </a:r>
          </a:p>
          <a:p>
            <a:pPr marL="449263" lvl="0" indent="-185738" algn="l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tx1"/>
                </a:solidFill>
              </a:rPr>
              <a:t>SIMULAÇÃO DE PROJETOS DE MODERNIZAÇÃO COM FINANCIAMENTO EXTERNO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65184" y="332656"/>
            <a:ext cx="6505511" cy="764704"/>
          </a:xfrm>
        </p:spPr>
        <p:txBody>
          <a:bodyPr/>
          <a:lstStyle/>
          <a:p>
            <a:r>
              <a:rPr lang="pt-BR" dirty="0" smtClean="0"/>
              <a:t>ESTRUTURA À DISTÂNCIA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96926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3022</TotalTime>
  <Words>835</Words>
  <Application>Microsoft Office PowerPoint</Application>
  <PresentationFormat>Apresentação na tela (4:3)</PresentationFormat>
  <Paragraphs>150</Paragraphs>
  <Slides>17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Slide 1</vt:lpstr>
      <vt:lpstr>OBJETIVO GERAL</vt:lpstr>
      <vt:lpstr>Slide 3</vt:lpstr>
      <vt:lpstr>PROPOSTAS DE CAPACITAÇÃO</vt:lpstr>
      <vt:lpstr>CARACTERÍSTICAS COMUNS ÀS 2 PROPOSTAS</vt:lpstr>
      <vt:lpstr>MODALIDADE  SEMIPRESENCIAL</vt:lpstr>
      <vt:lpstr>MÓDULO  SEMIPRESENCIAL </vt:lpstr>
      <vt:lpstr>MODALIDADE À DISTÂNCIA</vt:lpstr>
      <vt:lpstr>ESTRUTURA À DISTÂNCIA</vt:lpstr>
      <vt:lpstr>PLATAFORMA  </vt:lpstr>
      <vt:lpstr>METODOLOGIA EDUCACIONAL</vt:lpstr>
      <vt:lpstr> Produção de Conhecimento com o Cliente  </vt:lpstr>
      <vt:lpstr>MODALIDADE PRESENCIAL</vt:lpstr>
      <vt:lpstr>MODALIDADE À DISTÂNCIA</vt:lpstr>
      <vt:lpstr>CUSTOS PREVISTOS</vt:lpstr>
      <vt:lpstr>CUSTOS PREVISTOS</vt:lpstr>
      <vt:lpstr>Carlos Henrique A. Moreira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56481381134</dc:creator>
  <cp:lastModifiedBy>ESAF-3859062</cp:lastModifiedBy>
  <cp:revision>180</cp:revision>
  <dcterms:created xsi:type="dcterms:W3CDTF">2014-09-01T14:56:22Z</dcterms:created>
  <dcterms:modified xsi:type="dcterms:W3CDTF">2015-12-04T12:31:13Z</dcterms:modified>
</cp:coreProperties>
</file>