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6" r:id="rId1"/>
  </p:sldMasterIdLst>
  <p:notesMasterIdLst>
    <p:notesMasterId r:id="rId12"/>
  </p:notesMasterIdLst>
  <p:sldIdLst>
    <p:sldId id="397" r:id="rId2"/>
    <p:sldId id="399" r:id="rId3"/>
    <p:sldId id="392" r:id="rId4"/>
    <p:sldId id="395" r:id="rId5"/>
    <p:sldId id="384" r:id="rId6"/>
    <p:sldId id="390" r:id="rId7"/>
    <p:sldId id="396" r:id="rId8"/>
    <p:sldId id="385" r:id="rId9"/>
    <p:sldId id="400" r:id="rId10"/>
    <p:sldId id="398" r:id="rId1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orbe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orbe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orbe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orbe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5">
          <p15:clr>
            <a:srgbClr val="A4A3A4"/>
          </p15:clr>
        </p15:guide>
        <p15:guide id="2" pos="52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91AF"/>
    <a:srgbClr val="445582"/>
    <a:srgbClr val="F0AD00"/>
    <a:srgbClr val="DF0202"/>
    <a:srgbClr val="C09554"/>
    <a:srgbClr val="1D1F27"/>
    <a:srgbClr val="101216"/>
    <a:srgbClr val="14161B"/>
    <a:srgbClr val="15171C"/>
    <a:srgbClr val="3B41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98" autoAdjust="0"/>
    <p:restoredTop sz="92662" autoAdjust="0"/>
  </p:normalViewPr>
  <p:slideViewPr>
    <p:cSldViewPr snapToGrid="0" snapToObjects="1" showGuides="1">
      <p:cViewPr varScale="1">
        <p:scale>
          <a:sx n="85" d="100"/>
          <a:sy n="85" d="100"/>
        </p:scale>
        <p:origin x="1272" y="84"/>
      </p:cViewPr>
      <p:guideLst>
        <p:guide orient="horz" pos="135"/>
        <p:guide pos="52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49EA3-E2B4-4D01-8522-6841A822F02D}" type="datetimeFigureOut">
              <a:rPr lang="pt-BR" smtClean="0"/>
              <a:t>02/12/2015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275CA-211A-4B50-BB6C-B073F7EE14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7695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275CA-211A-4B50-BB6C-B073F7EE14A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48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curso será realizado parte à distância (modalidade EAD com utilização de plataforma virtual) e parte presencial (Seminários Presenciais no Brasil e em Madri/Espanha).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Conteúdo Programático:</a:t>
            </a:r>
          </a:p>
          <a:p>
            <a:pPr lvl="0"/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Módulo 0 – Manejo de ferramentas da Plataforma Virtual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Módulos I – Seminário Presencial no Brasil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Módulos II – Economia, Fazenda Pública e Política Fiscal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1: O Marco Econômico Internacional: medição quantificada dos fatos e dados de transcendência    econômica e indicadores macroeconômicos.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2: Fazenda Pública: Orçamento e Gasto Público.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3: Fazenda Pública e Tributação: a teoria da tributação.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4: Política Fiscal e Reformas Fiscais.</a:t>
            </a:r>
          </a:p>
          <a:p>
            <a:pPr lvl="0"/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Módulos III – Categorias de Tributos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1: A tributação sobre a renda (pessoas físicas e jurídicas).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2: Tributação sobre a riqueza. 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3: Tributação sobre o consumo com especial referência ao Imposto sobre o Valor Agregado.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4: Impostos brasileiros no âmbito da tributação direta: o IPVA e o ITCD dos estados.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5: Impostos brasileiros no âmbito da tributação indireta: o ICMS.</a:t>
            </a:r>
          </a:p>
          <a:p>
            <a:pPr lvl="0"/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Módulos IV – Os sistemas tributários, os processos de integração e de descentralização fiscal 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1: Federalismo fiscal.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2: Modelo tributário nos países da OCDE: processos de integração e harmonização fiscal.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3: Modelo tributário nos países da América Latina: processos de integração e harmonização fiscal.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4: Modelo tributário no Brasil. </a:t>
            </a:r>
          </a:p>
          <a:p>
            <a:pPr lvl="0"/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Módulos V – Tributação internacional 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1: Introdução à Tributação Internacional: Convênios bilaterais. Tributação dos não residentes. Análise da Tributação das distintas categorias de rendas.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2: Preços de transferência e medidas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anti-elisão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Cooperação tributária internacional. Tributação internacional no âmbito brasileiro.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3: Tributação do Comércio Eletrônico e do Comércio Exterior.</a:t>
            </a:r>
          </a:p>
          <a:p>
            <a:pPr lvl="0"/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Módulos VI – Direção Pública 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1: Planificação e Sistemas de comunicação para a gestão.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2: O planejamento e a gestão estratégica nas Administrações Tributárias.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3: Política de Recursos Humanos. As políticas de qualidade e a gestão das mudanças.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4: A função e as habilidades gerenciais. </a:t>
            </a:r>
          </a:p>
          <a:p>
            <a:pPr lvl="0"/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Módulos VII – A administração dos Sistemas Tributários (I) 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1: Módulos organizacionais das Administrações Tributárias e estratégia das organizações avançadas: A experiência internacional.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2: Código Tributário e Procedimento de Gestão (I).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3: Código Tributário e Procedimento de Gestão (II).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4: O marco geral das relações com os contribuintes e os serviços de informação e atendimento. 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5: Sistemas de Informação nas Administrações Tributárias (I).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6: Sistemas de Informação nas Administrações Tributárias (II): A experiência brasileira: o SPED e a Nota Fiscal Eletrônica.</a:t>
            </a:r>
          </a:p>
          <a:p>
            <a:pPr lvl="0"/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Módulos VIII – A administração dos sistemas tributários (II)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1: O controle do cumprimento das obrigações tributárias: controles extensivos.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2: O controle do cumprimento das obrigações tributárias: controles intensivos.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3: Procedimentos de arrecadação e cobrança coativa. A responsabilidade nos procedimentos com a Administração Tributária.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4: A responsabilidade nos procedimentos com a Administração Tributária.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Tema 5: A administração de sistemas tributários: A experiência brasileira: o domicílio tributário eletrônico, o contencioso eletrônico, as novas ferramentas  de comunicação e de controle do trânsito de mercadorias e de serviços tributados pelo ICMS.</a:t>
            </a:r>
          </a:p>
          <a:p>
            <a:pPr lvl="0"/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Módulo IX – Projeto de Pesquisa – Trabalho de Conclusão do Curso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Módulo X – Seminário Presencial em Madri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275CA-211A-4B50-BB6C-B073F7EE14A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48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endParaRPr lang="pt-BR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dirty="0" smtClean="0">
                <a:solidFill>
                  <a:schemeClr val="tx1"/>
                </a:solidFill>
              </a:rPr>
              <a:t>Maestria Latino americana não consegue atender demanda brasileira e tem custo superior </a:t>
            </a:r>
            <a:r>
              <a:rPr lang="pt-BR" b="1" dirty="0" smtClean="0">
                <a:solidFill>
                  <a:schemeClr val="tx1"/>
                </a:solidFill>
              </a:rPr>
              <a:t>€ 11.000 </a:t>
            </a:r>
            <a:r>
              <a:rPr lang="pt-BR" dirty="0" smtClean="0">
                <a:solidFill>
                  <a:schemeClr val="tx1"/>
                </a:solidFill>
              </a:rPr>
              <a:t>(euros), porém é subsidiada por entidades espanholas (80%)</a:t>
            </a:r>
          </a:p>
          <a:p>
            <a:pPr algn="just">
              <a:buFont typeface="Wingdings" pitchFamily="2" charset="2"/>
              <a:buChar char="§"/>
            </a:pPr>
            <a:r>
              <a:rPr lang="pt-BR" dirty="0" smtClean="0">
                <a:solidFill>
                  <a:schemeClr val="tx1"/>
                </a:solidFill>
              </a:rPr>
              <a:t>Vagas muito reduzidas 4 a 5 p Brasil e algumas</a:t>
            </a:r>
            <a:r>
              <a:rPr lang="pt-BR" baseline="0" dirty="0" smtClean="0">
                <a:solidFill>
                  <a:schemeClr val="tx1"/>
                </a:solidFill>
              </a:rPr>
              <a:t> dessas já são da RFB</a:t>
            </a:r>
          </a:p>
          <a:p>
            <a:pPr algn="just">
              <a:buFont typeface="Wingdings" pitchFamily="2" charset="2"/>
              <a:buChar char="§"/>
            </a:pPr>
            <a:r>
              <a:rPr lang="pt-BR" baseline="0" dirty="0" smtClean="0">
                <a:solidFill>
                  <a:schemeClr val="tx1"/>
                </a:solidFill>
              </a:rPr>
              <a:t>Nessa Maestria existem 5 temas adaptados</a:t>
            </a:r>
            <a:endParaRPr lang="pt-BR" dirty="0" smtClean="0">
              <a:solidFill>
                <a:schemeClr val="tx1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275CA-211A-4B50-BB6C-B073F7EE14A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48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>
                <a:solidFill>
                  <a:schemeClr val="tx1"/>
                </a:solidFill>
              </a:rPr>
              <a:t>Este curso tem as seguintes instituições patrocinadoras: “</a:t>
            </a:r>
            <a:r>
              <a:rPr lang="pt-BR" i="1" dirty="0" err="1" smtClean="0">
                <a:solidFill>
                  <a:schemeClr val="tx1"/>
                </a:solidFill>
              </a:rPr>
              <a:t>Universidad</a:t>
            </a:r>
            <a:r>
              <a:rPr lang="pt-BR" i="1" dirty="0" smtClean="0">
                <a:solidFill>
                  <a:schemeClr val="tx1"/>
                </a:solidFill>
              </a:rPr>
              <a:t> Nacional de </a:t>
            </a:r>
            <a:r>
              <a:rPr lang="pt-BR" i="1" dirty="0" err="1" smtClean="0">
                <a:solidFill>
                  <a:schemeClr val="tx1"/>
                </a:solidFill>
              </a:rPr>
              <a:t>Educación</a:t>
            </a:r>
            <a:r>
              <a:rPr lang="pt-BR" i="1" dirty="0" smtClean="0">
                <a:solidFill>
                  <a:schemeClr val="tx1"/>
                </a:solidFill>
              </a:rPr>
              <a:t> a Distancia </a:t>
            </a:r>
            <a:r>
              <a:rPr lang="pt-BR" dirty="0" smtClean="0">
                <a:solidFill>
                  <a:schemeClr val="tx1"/>
                </a:solidFill>
              </a:rPr>
              <a:t>– </a:t>
            </a:r>
            <a:r>
              <a:rPr lang="pt-BR" i="1" dirty="0" smtClean="0">
                <a:solidFill>
                  <a:schemeClr val="tx1"/>
                </a:solidFill>
              </a:rPr>
              <a:t>UNED</a:t>
            </a:r>
            <a:r>
              <a:rPr lang="pt-BR" dirty="0" smtClean="0">
                <a:solidFill>
                  <a:schemeClr val="tx1"/>
                </a:solidFill>
              </a:rPr>
              <a:t>” e “</a:t>
            </a:r>
            <a:r>
              <a:rPr lang="pt-BR" i="1" dirty="0" smtClean="0">
                <a:solidFill>
                  <a:schemeClr val="tx1"/>
                </a:solidFill>
              </a:rPr>
              <a:t>Instituto de </a:t>
            </a:r>
            <a:r>
              <a:rPr lang="pt-BR" i="1" dirty="0" err="1" smtClean="0">
                <a:solidFill>
                  <a:schemeClr val="tx1"/>
                </a:solidFill>
              </a:rPr>
              <a:t>Estudios</a:t>
            </a:r>
            <a:r>
              <a:rPr lang="pt-BR" i="1" dirty="0" smtClean="0">
                <a:solidFill>
                  <a:schemeClr val="tx1"/>
                </a:solidFill>
              </a:rPr>
              <a:t> </a:t>
            </a:r>
            <a:r>
              <a:rPr lang="pt-BR" i="1" dirty="0" err="1" smtClean="0">
                <a:solidFill>
                  <a:schemeClr val="tx1"/>
                </a:solidFill>
              </a:rPr>
              <a:t>Fiscales</a:t>
            </a:r>
            <a:r>
              <a:rPr lang="pt-BR" i="1" dirty="0" smtClean="0">
                <a:solidFill>
                  <a:schemeClr val="tx1"/>
                </a:solidFill>
              </a:rPr>
              <a:t>-IEF</a:t>
            </a:r>
            <a:r>
              <a:rPr lang="pt-BR" dirty="0" smtClean="0">
                <a:solidFill>
                  <a:schemeClr val="tx1"/>
                </a:solidFill>
              </a:rPr>
              <a:t>”, ambas da Espanha. Uma terceira instituição, a “</a:t>
            </a:r>
            <a:r>
              <a:rPr lang="pt-BR" i="1" dirty="0" err="1" smtClean="0">
                <a:solidFill>
                  <a:schemeClr val="tx1"/>
                </a:solidFill>
              </a:rPr>
              <a:t>Fundación</a:t>
            </a:r>
            <a:r>
              <a:rPr lang="pt-BR" i="1" dirty="0" smtClean="0">
                <a:solidFill>
                  <a:schemeClr val="tx1"/>
                </a:solidFill>
              </a:rPr>
              <a:t> UNED</a:t>
            </a:r>
            <a:r>
              <a:rPr lang="pt-BR" dirty="0" smtClean="0">
                <a:solidFill>
                  <a:schemeClr val="tx1"/>
                </a:solidFill>
              </a:rPr>
              <a:t>” exerce o papel de gestora em nome da UNED e do IEF.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 smtClean="0">
              <a:solidFill>
                <a:schemeClr val="tx1"/>
              </a:solidFill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b="1" i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INSTITUTO DE ESTUDIOS FISCALES (IEF)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é um organismo autônomo do Ministério de Economia e Fazenda da Espanha que realiza tarefas de investigação, estudo e assessoramento econômico e jurídico nas matérias relativas à arrecadação tributária e gastos públicos, assim como nas análises e exploração de estatísticas tributárias. Está incumbido da formação de funcionários públicos e outros interessados em matérias específicas da Fazenda Pública, além de oferecer assistência e colaboração nos processos de seleção de pessoal. Possui experiência em pesquisa desde 1960 e experiência em treinamento desde 1985 como uma escola integral, trabalhando em inúmeras áreas funcionais (Tributos, Alfândega, Orçamento, Despesas, Controle, Seguro, Cadastro) e assuntos (técnicos, instrumentais e gerenciais).</a:t>
            </a:r>
          </a:p>
          <a:p>
            <a:r>
              <a:rPr lang="pt-BR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Instituto de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Estudios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Fiscales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(IEF) é líder do consórcio do programa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EUROsociAL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Fiscalidad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que se articula através de instituições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européias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 latino-americanas e tem como objetivo principal influir sobre as políticas públicas e as práticas institucionais de gestão que, no âmbito fiscal, têm repercussões sobre a coesão social.</a:t>
            </a:r>
          </a:p>
          <a:p>
            <a:r>
              <a:rPr lang="pt-BR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IEF mantém uma longa tradição em colaborar com diversas Administrações e Instituições Financeiras, nacionais e internacionais, em matéria de estudos e investigação sobre sistemas tributários e gasto público e na formação de servidores que exercem funções administrativas nestas áreas, como se vê nas notas a seguir: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como parte da INICIATIVA FISCAL LAC (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Latin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America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Caribbean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)-OCDE, o Instituto de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Estudios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Fiscales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(IEF) participou, em 2010, da oficina de Modelagem Tributária-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Microsimulação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organizado pela Escola de Administração Fazendária – ESAF, do Brasil (anfitrião), pela Organização para a Cooperação e Desenvolvimento Econômico (OCDE) e pelo Centro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Inter-Americano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Administraciones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Tributarias (CIAT), realizada em Brasília, com a participação de representantes dos Ministérios da Fazenda da América Latina e do Caribe e da OCDE, organismos internacionais e entidades especializadas em política fiscal e avaliação de políticas públicas;</a:t>
            </a:r>
          </a:p>
          <a:p>
            <a:r>
              <a:rPr lang="pt-BR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em 2010, ofereceu de cursos para Auditores da Receita Federal do Brasil, com os seguintes temas: 1) XII Curso sobre Tributação Internacional e 2) XXXI Curso de Técnicas Aduaneiras Internacionais; 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participou junto a integrantes do Instituto Ambiental Brasil Sustentável (IABS), da Agência Espanhola de Cooperação Internacional para o Desenvolvimento (AECID) e com técnicos do Governo de Alagoas para debater sobre a Missão de Identificação do Projeto de Fortalecimento das Capacidades do Estado em Formação de Gestores Públicos;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assinou, em 04/05/2010, protocolo de cooperação institucional com a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Direcção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Geral das Contribuições e Impostos – DGCI, de Cabo Verde, visando oferecer assistência técnica para a reforma e modernização do sistema de administração tributária, bem como a capacitação dos funcionários;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ainda em 2012, celebrou acordo de cooperação técnica com o município de Salvador. A administração municipal e a instituição trabalham para desenvolver diversos programas de cooperação técnica com o objetivo principal de ajustar e fortalecer o sistema tributário de Salvador.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em junho de 2006, o IEF foi o vencedor do XII Premio de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Economía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Castilla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León Infanta Cristina, tendo destacado o júri a dedicação "desta instituição para Pesquisa Econômica Aplicada por quase meio século, tornando-se um 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centro de referência nacional e internacional para pesquisa, estudo e discussão dos problemas da Economia Pública em seu sentido mais amplo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em dezembro de 2010, o Instituto recebeu o reconhecimento do Instituto de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Estudios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Finanzas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Públicas Argentinas (IEFPA). Durante o XX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Encuentro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Administradores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Fiscales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realizado em Buenos Aires de 4 a 8 Dezembro de 2010, o presidente da IEFPA, Dr. Raul. E. Roa, entregou ao IEF uma "placa de reconhecimento".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275CA-211A-4B50-BB6C-B073F7EE14A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48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pt-B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“Maestria Tributária”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reúne características consideradas únicas que  diferenciam este curso de qualquer outro  oferecido no âmbito nacional ou internacional.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Pela formação e experiência profissional do corpo docente, constituída por professores que em sua maioria além da titulação acadêmica (mestrado e doutorado), integram a Administração Tributária Espanhola (AEAT), participam de eventos internacionais que tratam de temas tributários, estão atualizados com relação às experiências internacionais dos temas tributários e possuem vivência  prática na Administração Tributária com relação aos temas abordados no curso. Todos esses fatores evidenciam a </a:t>
            </a:r>
            <a:r>
              <a:rPr lang="pt-BR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NOTÓRIA ESPECIALIZAÇÃO DO CORPO DOCENTE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tornando o curso sem paralelo. Diversos professores têm experiências em negociações internacionais na área tributária, sobretudo aquelas relacionadas à harmonização do sistema tributário na Comunidade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Européia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pt-BR" dirty="0" smtClean="0"/>
          </a:p>
          <a:p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275CA-211A-4B50-BB6C-B073F7EE14A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48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275CA-211A-4B50-BB6C-B073F7EE14AC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48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275CA-211A-4B50-BB6C-B073F7EE14AC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48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275CA-211A-4B50-BB6C-B073F7EE14AC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48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908110-1C15-496C-B60A-518DDE318842}" type="datetimeFigureOut">
              <a:rPr lang="en-US"/>
              <a:pPr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DA680-673A-4D6A-B6B4-01DBC1DDBA9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8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4BAE70-37A6-4059-AA09-F7C937759FE7}" type="datetimeFigureOut">
              <a:rPr lang="en-US"/>
              <a:pPr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4BC48-7D4E-4091-B669-C3A31113F0E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1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5AA33B-0855-4592-95BA-FC12DE4761EC}" type="datetimeFigureOut">
              <a:rPr lang="en-US"/>
              <a:pPr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C9F0F-3876-4130-A191-7DDA381BD2B5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2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96B2E4-C3B7-419A-B38E-7AC7C97A0B68}" type="datetimeFigureOut">
              <a:rPr lang="en-US"/>
              <a:pPr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C3EF1-08BC-4A7E-94D8-EB9E37F8854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3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6F068-D0AD-4B9E-98BA-C1E80AFA0248}" type="datetimeFigureOut">
              <a:rPr lang="en-US"/>
              <a:pPr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CAC26-A981-467E-A908-2C4606EAD6D0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0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F26E67-460B-4488-8BE1-9EA52EB8766D}" type="datetimeFigureOut">
              <a:rPr lang="en-US"/>
              <a:pPr/>
              <a:t>12/2/2015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DB7C6-53EF-42E9-B461-78F133535DC7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0D8EE8-945D-4E35-ABBA-FF1E7DA04720}" type="datetimeFigureOut">
              <a:rPr lang="en-US"/>
              <a:pPr/>
              <a:t>12/2/2015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4A8CF2-B694-4AE4-958B-4270E2919D2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9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CC9967-8006-429A-AA08-8583939C75E0}" type="datetimeFigureOut">
              <a:rPr lang="en-US"/>
              <a:pPr/>
              <a:t>12/2/2015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7E8F6-B52A-4B46-80C8-D3EB416257E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8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76946F-C2B2-4B72-B225-ED17345D9AAC}" type="datetimeFigureOut">
              <a:rPr lang="en-US"/>
              <a:pPr/>
              <a:t>12/2/2015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C65DA-D932-41E7-93BA-0997609D4FA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8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663BC4-2921-4205-B692-50527148C632}" type="datetimeFigureOut">
              <a:rPr lang="en-US"/>
              <a:pPr/>
              <a:t>12/2/2015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DCD7C5-EAAC-4062-9A39-99F6A35AB23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17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4C6276-ADB4-438B-A820-1A9A643E88EE}" type="datetimeFigureOut">
              <a:rPr lang="en-US"/>
              <a:pPr/>
              <a:t>12/2/2015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E166B-041C-47FE-A8B4-F43B22208205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1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/>
            <a:fld id="{ECA459AE-E6FD-495B-AAE6-25B88828BC13}" type="datetimeFigureOut">
              <a:rPr lang="en-US">
                <a:latin typeface="Calibri" pitchFamily="34" charset="0"/>
                <a:ea typeface="MS PGothic" pitchFamily="34" charset="-128"/>
                <a:cs typeface="+mn-cs"/>
              </a:rPr>
              <a:pPr defTabSz="457200"/>
              <a:t>12/2/2015</a:t>
            </a:fld>
            <a:endParaRPr lang="en-US">
              <a:latin typeface="Calibri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/>
            <a:fld id="{851CA729-5177-4B30-A558-F80148577413}" type="slidenum">
              <a:rPr lang="en-US">
                <a:latin typeface="Calibri" pitchFamily="34" charset="0"/>
                <a:ea typeface="MS PGothic" pitchFamily="34" charset="-128"/>
                <a:cs typeface="+mn-cs"/>
              </a:rPr>
              <a:pPr defTabSz="457200"/>
              <a:t>‹nº›</a:t>
            </a:fld>
            <a:endParaRPr lang="en-US"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434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eduardo@fazenda.sp.gov.br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481570"/>
            <a:ext cx="9144000" cy="5376430"/>
          </a:xfrm>
          <a:prstGeom prst="rect">
            <a:avLst/>
          </a:prstGeom>
          <a:gradFill flip="none" rotWithShape="1">
            <a:gsLst>
              <a:gs pos="2917">
                <a:schemeClr val="bg1">
                  <a:lumMod val="75000"/>
                </a:schemeClr>
              </a:gs>
              <a:gs pos="10000">
                <a:schemeClr val="tx1">
                  <a:lumMod val="50000"/>
                  <a:lumOff val="50000"/>
                </a:schemeClr>
              </a:gs>
              <a:gs pos="33000">
                <a:schemeClr val="bg1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/>
          </p:nvPr>
        </p:nvSpPr>
        <p:spPr>
          <a:xfrm>
            <a:off x="0" y="2661138"/>
            <a:ext cx="9144000" cy="2226775"/>
          </a:xfr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265113" algn="l">
              <a:defRPr/>
            </a:pPr>
            <a:r>
              <a:rPr lang="pt-BR" sz="3600" b="1" dirty="0" smtClean="0">
                <a:solidFill>
                  <a:schemeClr val="bg1"/>
                </a:solidFill>
                <a:effectLst/>
                <a:latin typeface="Calibri Light" pitchFamily="34" charset="0"/>
              </a:rPr>
              <a:t>Programa </a:t>
            </a:r>
            <a:r>
              <a:rPr lang="pt-BR" sz="3600" b="1" dirty="0">
                <a:solidFill>
                  <a:schemeClr val="bg1"/>
                </a:solidFill>
                <a:effectLst/>
                <a:latin typeface="Calibri Light" pitchFamily="34" charset="0"/>
              </a:rPr>
              <a:t>Modular Internacional em Fazenda Pública, Gestão e </a:t>
            </a:r>
            <a:r>
              <a:rPr lang="pt-BR" sz="3600" b="1" dirty="0" smtClean="0">
                <a:solidFill>
                  <a:schemeClr val="bg1"/>
                </a:solidFill>
                <a:effectLst/>
                <a:latin typeface="Calibri Light" pitchFamily="34" charset="0"/>
              </a:rPr>
              <a:t>Administração Tributária</a:t>
            </a:r>
            <a:r>
              <a:rPr lang="pt-BR" sz="4400" b="1" dirty="0" smtClean="0">
                <a:solidFill>
                  <a:schemeClr val="bg1"/>
                </a:solidFill>
                <a:effectLst/>
                <a:latin typeface="Calibri Light" pitchFamily="34" charset="0"/>
              </a:rPr>
              <a:t/>
            </a:r>
            <a:br>
              <a:rPr lang="pt-BR" sz="4400" b="1" dirty="0" smtClean="0">
                <a:solidFill>
                  <a:schemeClr val="bg1"/>
                </a:solidFill>
                <a:effectLst/>
                <a:latin typeface="Calibri Light" pitchFamily="34" charset="0"/>
              </a:rPr>
            </a:br>
            <a:r>
              <a:rPr lang="pt-BR" sz="3200" b="1" dirty="0" smtClean="0">
                <a:solidFill>
                  <a:schemeClr val="bg1"/>
                </a:solidFill>
                <a:effectLst/>
                <a:latin typeface="Calibri Light" pitchFamily="34" charset="0"/>
              </a:rPr>
              <a:t>(“</a:t>
            </a:r>
            <a:r>
              <a:rPr lang="pt-BR" sz="3200" b="1" i="1" dirty="0" smtClean="0">
                <a:solidFill>
                  <a:schemeClr val="bg1"/>
                </a:solidFill>
                <a:effectLst/>
                <a:latin typeface="Calibri Light" pitchFamily="34" charset="0"/>
              </a:rPr>
              <a:t>Maestria Tributaria</a:t>
            </a:r>
            <a:r>
              <a:rPr lang="pt-BR" sz="3200" b="1" dirty="0" smtClean="0">
                <a:solidFill>
                  <a:schemeClr val="bg1"/>
                </a:solidFill>
                <a:effectLst/>
                <a:latin typeface="Calibri Light" pitchFamily="34" charset="0"/>
              </a:rPr>
              <a:t>”)</a:t>
            </a:r>
            <a:endParaRPr lang="en-US" sz="3600" b="1" dirty="0">
              <a:solidFill>
                <a:schemeClr val="bg1"/>
              </a:solidFill>
              <a:latin typeface="Calibri Light" pitchFamily="34" charset="0"/>
              <a:ea typeface="MS PGothic" pitchFamily="34" charset="-128"/>
              <a:cs typeface="Calibri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495801" y="5033287"/>
            <a:ext cx="4367014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  <a:defRPr/>
            </a:pPr>
            <a:r>
              <a:rPr lang="pt-BR" sz="2400" b="1" dirty="0" smtClean="0">
                <a:solidFill>
                  <a:srgbClr val="002060"/>
                </a:solidFill>
                <a:latin typeface="Calibri Light" pitchFamily="34" charset="0"/>
                <a:ea typeface="MS PGothic" charset="0"/>
                <a:cs typeface="MS PGothic" charset="0"/>
              </a:rPr>
              <a:t>José Eduardo de Paula Saran</a:t>
            </a:r>
          </a:p>
          <a:p>
            <a:pPr algn="r">
              <a:lnSpc>
                <a:spcPct val="120000"/>
              </a:lnSpc>
              <a:defRPr/>
            </a:pPr>
            <a:r>
              <a:rPr lang="pt-BR" sz="2400" b="1" dirty="0" smtClean="0">
                <a:solidFill>
                  <a:srgbClr val="002060"/>
                </a:solidFill>
                <a:latin typeface="Calibri Light" pitchFamily="34" charset="0"/>
                <a:ea typeface="MS PGothic" charset="0"/>
                <a:cs typeface="MS PGothic" charset="0"/>
              </a:rPr>
              <a:t>SEFAZ/SP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23672" y="635586"/>
            <a:ext cx="7784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rgbClr val="002060"/>
                </a:solidFill>
                <a:latin typeface="Calibri Light" panose="020F0302020204030204" pitchFamily="34" charset="0"/>
              </a:rPr>
              <a:t>29ª Reunião da COGEF – São Paulo, 03 de dezembro de 2015</a:t>
            </a:r>
            <a:endParaRPr lang="pt-BR" sz="2400" b="1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81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1481570"/>
            <a:ext cx="9144000" cy="5376430"/>
          </a:xfrm>
          <a:prstGeom prst="rect">
            <a:avLst/>
          </a:prstGeom>
          <a:gradFill flip="none" rotWithShape="1">
            <a:gsLst>
              <a:gs pos="2917">
                <a:schemeClr val="bg1">
                  <a:lumMod val="75000"/>
                </a:schemeClr>
              </a:gs>
              <a:gs pos="10000">
                <a:schemeClr val="tx1">
                  <a:lumMod val="50000"/>
                  <a:lumOff val="50000"/>
                </a:schemeClr>
              </a:gs>
              <a:gs pos="33000">
                <a:schemeClr val="bg1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0" y="3062686"/>
            <a:ext cx="9144000" cy="1353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sz="2500" b="1" dirty="0" smtClean="0">
                <a:latin typeface="Verdana" pitchFamily="34" charset="0"/>
              </a:rPr>
              <a:t>OBRIGADO!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1" y="4169785"/>
            <a:ext cx="9143999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>
              <a:lnSpc>
                <a:spcPct val="120000"/>
              </a:lnSpc>
              <a:defRPr/>
            </a:pPr>
            <a:r>
              <a:rPr lang="pt-BR" sz="2800" dirty="0">
                <a:solidFill>
                  <a:schemeClr val="tx1">
                    <a:lumMod val="85000"/>
                    <a:lumOff val="15000"/>
                  </a:schemeClr>
                </a:solidFill>
                <a:ea typeface="MS PGothic" charset="0"/>
                <a:cs typeface="MS PGothic" charset="0"/>
              </a:rPr>
              <a:t>Jose Eduardo de Paula Saran </a:t>
            </a:r>
            <a:endParaRPr lang="pt-BR" sz="2800" dirty="0" smtClean="0">
              <a:solidFill>
                <a:schemeClr val="tx1">
                  <a:lumMod val="85000"/>
                  <a:lumOff val="15000"/>
                </a:schemeClr>
              </a:solidFill>
              <a:ea typeface="MS PGothic" charset="0"/>
              <a:cs typeface="MS PGothic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MS PGothic" charset="0"/>
                <a:cs typeface="MS PGothic" charset="0"/>
                <a:hlinkClick r:id="rId2"/>
              </a:rPr>
              <a:t>seduardo@fazenda.sp.gov.br</a:t>
            </a:r>
            <a:endParaRPr lang="pt-BR" sz="2000" dirty="0" smtClean="0">
              <a:solidFill>
                <a:schemeClr val="tx1">
                  <a:lumMod val="65000"/>
                  <a:lumOff val="35000"/>
                </a:schemeClr>
              </a:solidFill>
              <a:ea typeface="MS PGothic" charset="0"/>
              <a:cs typeface="MS PGothic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332089" y="452946"/>
            <a:ext cx="63217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  <a:latin typeface="Calibri Light" panose="020F0302020204030204" pitchFamily="34" charset="0"/>
              </a:rPr>
              <a:t>29ª Reunião da COGEF – São Paulo, 03 de dezembro de 2015</a:t>
            </a:r>
            <a:endParaRPr lang="pt-BR" b="1" dirty="0">
              <a:solidFill>
                <a:srgbClr val="00206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27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312516" y="193923"/>
            <a:ext cx="8518968" cy="121406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rgbClr val="44558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lt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algn="l">
              <a:lnSpc>
                <a:spcPct val="100000"/>
              </a:lnSpc>
              <a:defRPr/>
            </a:pPr>
            <a:r>
              <a:rPr lang="pt-BR" sz="2800" b="1" dirty="0" smtClean="0">
                <a:effectLst/>
              </a:rPr>
              <a:t>Programa Modular Internacional em Fazenda Pública, Gestão e Administração Tributária</a:t>
            </a:r>
            <a:endParaRPr lang="en-US" sz="3200" dirty="0">
              <a:solidFill>
                <a:schemeClr val="bg1"/>
              </a:solidFill>
              <a:latin typeface="Calibri"/>
              <a:ea typeface="MS PGothic" pitchFamily="34" charset="-128"/>
              <a:cs typeface="Calibri"/>
            </a:endParaRPr>
          </a:p>
        </p:txBody>
      </p: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7201" y="2322346"/>
            <a:ext cx="8374283" cy="40327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§"/>
            </a:pPr>
            <a:r>
              <a:rPr lang="pt-BR" sz="2000" b="1" dirty="0" smtClean="0">
                <a:solidFill>
                  <a:schemeClr val="tx1"/>
                </a:solidFill>
              </a:rPr>
              <a:t>Formação </a:t>
            </a:r>
            <a:r>
              <a:rPr lang="pt-BR" sz="2000" b="1" dirty="0">
                <a:solidFill>
                  <a:schemeClr val="tx1"/>
                </a:solidFill>
              </a:rPr>
              <a:t>acadêmica de alto nível </a:t>
            </a:r>
            <a:r>
              <a:rPr lang="pt-BR" sz="2000" dirty="0">
                <a:solidFill>
                  <a:schemeClr val="tx1"/>
                </a:solidFill>
              </a:rPr>
              <a:t>em matéria de </a:t>
            </a:r>
            <a:r>
              <a:rPr lang="pt-BR" sz="2000" b="1" dirty="0">
                <a:solidFill>
                  <a:schemeClr val="tx1"/>
                </a:solidFill>
              </a:rPr>
              <a:t>organização, planejamento e gestão tributária</a:t>
            </a:r>
            <a:r>
              <a:rPr lang="pt-BR" sz="2000" dirty="0">
                <a:solidFill>
                  <a:schemeClr val="tx1"/>
                </a:solidFill>
              </a:rPr>
              <a:t>, incorporando as </a:t>
            </a:r>
            <a:r>
              <a:rPr lang="pt-BR" sz="2000" b="1" dirty="0">
                <a:solidFill>
                  <a:schemeClr val="tx1"/>
                </a:solidFill>
              </a:rPr>
              <a:t>tendências e as melhores práticas</a:t>
            </a:r>
            <a:r>
              <a:rPr lang="pt-BR" sz="2000" dirty="0">
                <a:solidFill>
                  <a:schemeClr val="tx1"/>
                </a:solidFill>
              </a:rPr>
              <a:t> neste campo, tudo com um </a:t>
            </a:r>
            <a:r>
              <a:rPr lang="pt-BR" sz="2000" b="1" dirty="0">
                <a:solidFill>
                  <a:schemeClr val="tx1"/>
                </a:solidFill>
              </a:rPr>
              <a:t>enfoque aplicado</a:t>
            </a:r>
            <a:r>
              <a:rPr lang="pt-BR" sz="2000" dirty="0">
                <a:solidFill>
                  <a:schemeClr val="tx1"/>
                </a:solidFill>
              </a:rPr>
              <a:t> e a partir de uma </a:t>
            </a:r>
            <a:r>
              <a:rPr lang="pt-BR" sz="2000" b="1" dirty="0">
                <a:solidFill>
                  <a:schemeClr val="tx1"/>
                </a:solidFill>
              </a:rPr>
              <a:t>perspectiva comparada internacional</a:t>
            </a:r>
            <a:r>
              <a:rPr lang="pt-BR" sz="2000" dirty="0">
                <a:solidFill>
                  <a:schemeClr val="tx1"/>
                </a:solidFill>
              </a:rPr>
              <a:t>.</a:t>
            </a:r>
            <a:endParaRPr lang="pt-BR" sz="2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000" b="1" dirty="0" smtClean="0">
                <a:solidFill>
                  <a:schemeClr val="tx1"/>
                </a:solidFill>
              </a:rPr>
              <a:t>Pós-graduação </a:t>
            </a:r>
            <a:r>
              <a:rPr lang="pt-BR" sz="2000" b="1" i="1" dirty="0">
                <a:solidFill>
                  <a:schemeClr val="tx1"/>
                </a:solidFill>
              </a:rPr>
              <a:t>lato </a:t>
            </a:r>
            <a:r>
              <a:rPr lang="pt-BR" sz="2000" b="1" i="1" dirty="0" smtClean="0">
                <a:solidFill>
                  <a:schemeClr val="tx1"/>
                </a:solidFill>
              </a:rPr>
              <a:t>sensu</a:t>
            </a:r>
            <a:r>
              <a:rPr lang="pt-BR" sz="2000" b="1" dirty="0" smtClean="0">
                <a:solidFill>
                  <a:schemeClr val="tx1"/>
                </a:solidFill>
              </a:rPr>
              <a:t> </a:t>
            </a:r>
            <a:r>
              <a:rPr lang="pt-BR" sz="2000" dirty="0" smtClean="0">
                <a:solidFill>
                  <a:schemeClr val="tx1"/>
                </a:solidFill>
              </a:rPr>
              <a:t>(“</a:t>
            </a:r>
            <a:r>
              <a:rPr lang="pt-BR" sz="2000" dirty="0">
                <a:solidFill>
                  <a:schemeClr val="tx1"/>
                </a:solidFill>
              </a:rPr>
              <a:t>Especialização/MBA</a:t>
            </a:r>
            <a:r>
              <a:rPr lang="pt-BR" sz="2000" dirty="0" smtClean="0">
                <a:solidFill>
                  <a:schemeClr val="tx1"/>
                </a:solidFill>
              </a:rPr>
              <a:t>”)</a:t>
            </a:r>
            <a:endParaRPr lang="pt-BR" sz="2000" i="1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000" b="1" dirty="0" smtClean="0">
                <a:solidFill>
                  <a:schemeClr val="tx1"/>
                </a:solidFill>
              </a:rPr>
              <a:t>Duração:</a:t>
            </a:r>
            <a:r>
              <a:rPr lang="pt-BR" sz="2000" dirty="0" smtClean="0">
                <a:solidFill>
                  <a:schemeClr val="tx1"/>
                </a:solidFill>
              </a:rPr>
              <a:t> cerca de </a:t>
            </a:r>
            <a:r>
              <a:rPr lang="pt-BR" sz="2000" b="1" dirty="0" smtClean="0">
                <a:solidFill>
                  <a:schemeClr val="tx1"/>
                </a:solidFill>
              </a:rPr>
              <a:t>16</a:t>
            </a:r>
            <a:r>
              <a:rPr lang="pt-BR" sz="2000" dirty="0" smtClean="0">
                <a:solidFill>
                  <a:schemeClr val="tx1"/>
                </a:solidFill>
              </a:rPr>
              <a:t> </a:t>
            </a:r>
            <a:r>
              <a:rPr lang="pt-BR" sz="2000" b="1" dirty="0" smtClean="0">
                <a:solidFill>
                  <a:schemeClr val="tx1"/>
                </a:solidFill>
              </a:rPr>
              <a:t>meses </a:t>
            </a:r>
            <a:r>
              <a:rPr lang="pt-BR" sz="2000" dirty="0" smtClean="0">
                <a:solidFill>
                  <a:schemeClr val="tx1"/>
                </a:solidFill>
              </a:rPr>
              <a:t>e carga horária </a:t>
            </a:r>
            <a:r>
              <a:rPr lang="pt-BR" sz="2000" b="1" dirty="0" smtClean="0">
                <a:solidFill>
                  <a:schemeClr val="tx1"/>
                </a:solidFill>
              </a:rPr>
              <a:t>1.500 horas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000" b="1" dirty="0" smtClean="0">
                <a:solidFill>
                  <a:schemeClr val="tx1"/>
                </a:solidFill>
              </a:rPr>
              <a:t>Notoriedade </a:t>
            </a:r>
            <a:r>
              <a:rPr lang="pt-BR" sz="2000" b="1" dirty="0">
                <a:solidFill>
                  <a:schemeClr val="tx1"/>
                </a:solidFill>
              </a:rPr>
              <a:t>e especialização</a:t>
            </a:r>
            <a:r>
              <a:rPr lang="pt-BR" sz="2000" dirty="0">
                <a:solidFill>
                  <a:schemeClr val="tx1"/>
                </a:solidFill>
              </a:rPr>
              <a:t> das instituições </a:t>
            </a:r>
            <a:r>
              <a:rPr lang="pt-BR" sz="2000" b="1" dirty="0">
                <a:solidFill>
                  <a:schemeClr val="tx1"/>
                </a:solidFill>
              </a:rPr>
              <a:t>UNED </a:t>
            </a:r>
            <a:r>
              <a:rPr lang="pt-BR" sz="2000" b="1" dirty="0" smtClean="0">
                <a:solidFill>
                  <a:schemeClr val="tx1"/>
                </a:solidFill>
              </a:rPr>
              <a:t>e IEF </a:t>
            </a:r>
            <a:r>
              <a:rPr lang="pt-BR" sz="2000" dirty="0" smtClean="0">
                <a:solidFill>
                  <a:schemeClr val="tx1"/>
                </a:solidFill>
              </a:rPr>
              <a:t>e </a:t>
            </a:r>
            <a:r>
              <a:rPr lang="pt-BR" sz="2000" b="1" dirty="0" smtClean="0">
                <a:solidFill>
                  <a:schemeClr val="tx1"/>
                </a:solidFill>
              </a:rPr>
              <a:t>excelência do corpo docente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000" b="1" dirty="0" smtClean="0">
                <a:solidFill>
                  <a:schemeClr val="tx1"/>
                </a:solidFill>
              </a:rPr>
              <a:t>Conteúdo adaptado às Administrações Tributárias Estaduais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000" b="1" dirty="0">
                <a:solidFill>
                  <a:schemeClr val="tx1"/>
                </a:solidFill>
              </a:rPr>
              <a:t>Curso único </a:t>
            </a:r>
            <a:r>
              <a:rPr lang="pt-BR" sz="2000" dirty="0">
                <a:solidFill>
                  <a:schemeClr val="tx1"/>
                </a:solidFill>
              </a:rPr>
              <a:t>no </a:t>
            </a:r>
            <a:r>
              <a:rPr lang="pt-BR" sz="2000" dirty="0" smtClean="0">
                <a:solidFill>
                  <a:schemeClr val="tx1"/>
                </a:solidFill>
              </a:rPr>
              <a:t>gênero</a:t>
            </a:r>
            <a:endParaRPr lang="pt-BR" sz="2000" b="1" dirty="0" smtClean="0">
              <a:solidFill>
                <a:schemeClr val="tx1"/>
              </a:solidFill>
            </a:endParaRPr>
          </a:p>
        </p:txBody>
      </p:sp>
      <p:sp>
        <p:nvSpPr>
          <p:cNvPr id="20" name="Espaço Reservado para Conteúdo 2"/>
          <p:cNvSpPr txBox="1">
            <a:spLocks/>
          </p:cNvSpPr>
          <p:nvPr/>
        </p:nvSpPr>
        <p:spPr>
          <a:xfrm>
            <a:off x="457200" y="1617000"/>
            <a:ext cx="6705600" cy="530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t-BR" sz="2800" b="1" dirty="0" smtClean="0">
                <a:solidFill>
                  <a:schemeClr val="tx1"/>
                </a:solidFill>
              </a:rPr>
              <a:t>CURSO</a:t>
            </a:r>
          </a:p>
        </p:txBody>
      </p:sp>
      <p:cxnSp>
        <p:nvCxnSpPr>
          <p:cNvPr id="21" name="Conector reto 20"/>
          <p:cNvCxnSpPr/>
          <p:nvPr/>
        </p:nvCxnSpPr>
        <p:spPr>
          <a:xfrm>
            <a:off x="457200" y="2147088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07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7201" y="3718484"/>
            <a:ext cx="8374283" cy="1688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40005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1800" b="1" dirty="0" smtClean="0">
                <a:solidFill>
                  <a:schemeClr val="tx1"/>
                </a:solidFill>
              </a:rPr>
              <a:t>Módulos à distância sobre </a:t>
            </a:r>
            <a:r>
              <a:rPr lang="pt-BR" sz="1800" b="1" u="sng" dirty="0" smtClean="0">
                <a:solidFill>
                  <a:srgbClr val="0070C0"/>
                </a:solidFill>
              </a:rPr>
              <a:t>conteúdos próprios</a:t>
            </a:r>
            <a:r>
              <a:rPr lang="pt-BR" sz="1800" b="1" dirty="0" smtClean="0">
                <a:solidFill>
                  <a:schemeClr val="tx1"/>
                </a:solidFill>
              </a:rPr>
              <a:t> da realidade dos </a:t>
            </a:r>
            <a:r>
              <a:rPr lang="pt-BR" sz="1800" b="1" u="sng" dirty="0" smtClean="0">
                <a:solidFill>
                  <a:srgbClr val="0070C0"/>
                </a:solidFill>
              </a:rPr>
              <a:t>estados brasileiros </a:t>
            </a:r>
            <a:r>
              <a:rPr lang="pt-BR" sz="1800" b="1" dirty="0" smtClean="0">
                <a:solidFill>
                  <a:schemeClr val="tx1"/>
                </a:solidFill>
              </a:rPr>
              <a:t>(ministrados por </a:t>
            </a:r>
            <a:r>
              <a:rPr lang="pt-BR" sz="1800" b="1" u="sng" dirty="0" smtClean="0">
                <a:solidFill>
                  <a:srgbClr val="0070C0"/>
                </a:solidFill>
              </a:rPr>
              <a:t>professores brasileiros </a:t>
            </a:r>
            <a:r>
              <a:rPr lang="pt-BR" sz="1800" b="1" dirty="0" smtClean="0">
                <a:solidFill>
                  <a:schemeClr val="tx1"/>
                </a:solidFill>
              </a:rPr>
              <a:t>em </a:t>
            </a:r>
            <a:r>
              <a:rPr lang="pt-BR" sz="1800" b="1" u="sng" dirty="0" smtClean="0">
                <a:solidFill>
                  <a:srgbClr val="0070C0"/>
                </a:solidFill>
              </a:rPr>
              <a:t>Português</a:t>
            </a:r>
            <a:r>
              <a:rPr lang="pt-BR" sz="1800" b="1" dirty="0" smtClean="0">
                <a:solidFill>
                  <a:schemeClr val="tx1"/>
                </a:solidFill>
              </a:rPr>
              <a:t>):</a:t>
            </a:r>
          </a:p>
          <a:p>
            <a:pPr marL="857250" lvl="1" indent="-34290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1800" b="1" dirty="0" smtClean="0">
                <a:solidFill>
                  <a:schemeClr val="tx1"/>
                </a:solidFill>
              </a:rPr>
              <a:t>IPVA, ICMS, ITCD</a:t>
            </a:r>
          </a:p>
          <a:p>
            <a:pPr marL="857250" lvl="1" indent="-342900" algn="just">
              <a:spcBef>
                <a:spcPts val="0"/>
              </a:spcBef>
              <a:buFont typeface="Wingdings" pitchFamily="2" charset="2"/>
              <a:buChar char="§"/>
            </a:pPr>
            <a:r>
              <a:rPr lang="pt-BR" sz="1800" b="1" dirty="0" smtClean="0">
                <a:solidFill>
                  <a:schemeClr val="tx1"/>
                </a:solidFill>
              </a:rPr>
              <a:t>Utilização da Tecnologia da Informação aos Controles Tributários: </a:t>
            </a:r>
            <a:r>
              <a:rPr lang="pt-BR" sz="1800" b="1" dirty="0" err="1" smtClean="0">
                <a:solidFill>
                  <a:schemeClr val="tx1"/>
                </a:solidFill>
              </a:rPr>
              <a:t>NFe</a:t>
            </a:r>
            <a:r>
              <a:rPr lang="pt-BR" sz="1800" b="1" dirty="0" smtClean="0">
                <a:solidFill>
                  <a:schemeClr val="tx1"/>
                </a:solidFill>
              </a:rPr>
              <a:t>, </a:t>
            </a:r>
            <a:r>
              <a:rPr lang="pt-BR" sz="1800" b="1" dirty="0" err="1" smtClean="0">
                <a:solidFill>
                  <a:schemeClr val="tx1"/>
                </a:solidFill>
              </a:rPr>
              <a:t>CTe</a:t>
            </a:r>
            <a:r>
              <a:rPr lang="pt-BR" sz="1800" b="1" dirty="0" smtClean="0">
                <a:solidFill>
                  <a:schemeClr val="tx1"/>
                </a:solidFill>
              </a:rPr>
              <a:t>, controle do trânsito de mercadorias, contencioso tributário eletrônico, etc.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57200" y="1618879"/>
            <a:ext cx="8374283" cy="46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pt-BR" sz="2800" b="1" dirty="0" smtClean="0">
                <a:solidFill>
                  <a:schemeClr val="tx1"/>
                </a:solidFill>
              </a:rPr>
              <a:t>CONTEÚDO </a:t>
            </a:r>
            <a:endParaRPr lang="pt-BR" sz="2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t-BR" sz="2800" b="1" dirty="0" smtClean="0">
              <a:solidFill>
                <a:schemeClr val="tx1"/>
              </a:solidFill>
            </a:endParaRPr>
          </a:p>
        </p:txBody>
      </p:sp>
      <p:cxnSp>
        <p:nvCxnSpPr>
          <p:cNvPr id="7" name="Conector reto 6"/>
          <p:cNvCxnSpPr/>
          <p:nvPr/>
        </p:nvCxnSpPr>
        <p:spPr>
          <a:xfrm>
            <a:off x="457200" y="2132691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 3"/>
          <p:cNvSpPr/>
          <p:nvPr/>
        </p:nvSpPr>
        <p:spPr>
          <a:xfrm>
            <a:off x="457200" y="2364267"/>
            <a:ext cx="822959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§"/>
            </a:pPr>
            <a:r>
              <a:rPr lang="pt-BR" b="1" dirty="0" smtClean="0">
                <a:latin typeface="+mj-lt"/>
              </a:rPr>
              <a:t>Módulos à distância sobre: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pt-BR" b="1" dirty="0" smtClean="0">
                <a:latin typeface="+mj-lt"/>
              </a:rPr>
              <a:t>Economia</a:t>
            </a:r>
            <a:r>
              <a:rPr lang="pt-BR" b="1" dirty="0">
                <a:latin typeface="+mj-lt"/>
              </a:rPr>
              <a:t>, Fazenda </a:t>
            </a:r>
            <a:r>
              <a:rPr lang="pt-BR" b="1" dirty="0" smtClean="0">
                <a:latin typeface="+mj-lt"/>
              </a:rPr>
              <a:t>Pública, </a:t>
            </a:r>
            <a:r>
              <a:rPr lang="pt-BR" b="1" dirty="0">
                <a:latin typeface="+mj-lt"/>
              </a:rPr>
              <a:t>Política Fiscal, Categorias de Tributos, </a:t>
            </a:r>
            <a:r>
              <a:rPr lang="pt-BR" b="1" dirty="0" smtClean="0">
                <a:latin typeface="+mj-lt"/>
              </a:rPr>
              <a:t>Sistemas Tributários, Processos </a:t>
            </a:r>
            <a:r>
              <a:rPr lang="pt-BR" b="1" dirty="0">
                <a:latin typeface="+mj-lt"/>
              </a:rPr>
              <a:t>de </a:t>
            </a:r>
            <a:r>
              <a:rPr lang="pt-BR" b="1" dirty="0" smtClean="0">
                <a:latin typeface="+mj-lt"/>
              </a:rPr>
              <a:t>Integração e </a:t>
            </a:r>
            <a:r>
              <a:rPr lang="pt-BR" b="1" dirty="0">
                <a:latin typeface="+mj-lt"/>
              </a:rPr>
              <a:t>de </a:t>
            </a:r>
            <a:r>
              <a:rPr lang="pt-BR" b="1" dirty="0" smtClean="0">
                <a:latin typeface="+mj-lt"/>
              </a:rPr>
              <a:t>Descentralização Fiscal, Tributação Internacional </a:t>
            </a:r>
            <a:r>
              <a:rPr lang="pt-BR" b="1" dirty="0">
                <a:latin typeface="+mj-lt"/>
              </a:rPr>
              <a:t>e </a:t>
            </a:r>
            <a:r>
              <a:rPr lang="pt-BR" b="1" dirty="0" smtClean="0">
                <a:latin typeface="+mj-lt"/>
              </a:rPr>
              <a:t>Gestão</a:t>
            </a:r>
            <a:endParaRPr lang="pt-BR" b="1" dirty="0">
              <a:latin typeface="+mj-lt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57200" y="5312824"/>
            <a:ext cx="8229599" cy="710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500"/>
              </a:spcBef>
              <a:buFont typeface="Wingdings" pitchFamily="2" charset="2"/>
              <a:buChar char="§"/>
            </a:pPr>
            <a:r>
              <a:rPr lang="pt-BR" b="1" dirty="0" smtClean="0">
                <a:latin typeface="+mj-lt"/>
              </a:rPr>
              <a:t>Seminários presenciais no Brasil e na Espanha</a:t>
            </a:r>
          </a:p>
          <a:p>
            <a:pPr marL="285750" lvl="0" indent="-285750">
              <a:spcBef>
                <a:spcPts val="500"/>
              </a:spcBef>
              <a:buFont typeface="Wingdings" pitchFamily="2" charset="2"/>
              <a:buChar char="§"/>
            </a:pPr>
            <a:r>
              <a:rPr lang="pt-BR" b="1" dirty="0" smtClean="0">
                <a:latin typeface="+mj-lt"/>
              </a:rPr>
              <a:t>Trabalho </a:t>
            </a:r>
            <a:r>
              <a:rPr lang="pt-BR" b="1" dirty="0">
                <a:latin typeface="+mj-lt"/>
              </a:rPr>
              <a:t>de Conclusão do </a:t>
            </a:r>
            <a:r>
              <a:rPr lang="pt-BR" b="1" dirty="0" smtClean="0">
                <a:latin typeface="+mj-lt"/>
              </a:rPr>
              <a:t>Curso:</a:t>
            </a:r>
            <a:r>
              <a:rPr lang="pt-BR" b="1" dirty="0">
                <a:latin typeface="+mj-lt"/>
              </a:rPr>
              <a:t> Projeto de </a:t>
            </a:r>
            <a:r>
              <a:rPr lang="pt-BR" b="1" dirty="0" smtClean="0">
                <a:latin typeface="+mj-lt"/>
              </a:rPr>
              <a:t>Pesquisa (monografia)</a:t>
            </a:r>
            <a:endParaRPr lang="pt-BR" b="1" dirty="0">
              <a:latin typeface="+mj-lt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12516" y="193923"/>
            <a:ext cx="8518968" cy="121406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rgbClr val="44558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lt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algn="l">
              <a:lnSpc>
                <a:spcPct val="100000"/>
              </a:lnSpc>
              <a:defRPr/>
            </a:pPr>
            <a:r>
              <a:rPr lang="pt-BR" sz="2800" b="1" dirty="0" smtClean="0">
                <a:effectLst/>
              </a:rPr>
              <a:t>Programa Modular Internacional em Fazenda Pública, Gestão e Administração Tributária</a:t>
            </a:r>
            <a:endParaRPr lang="en-US" sz="3200" dirty="0">
              <a:solidFill>
                <a:schemeClr val="bg1"/>
              </a:solidFill>
              <a:latin typeface="Calibri"/>
              <a:ea typeface="MS PGothic" pitchFamily="34" charset="-128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953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312516" y="1563565"/>
            <a:ext cx="6705600" cy="530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800" b="1" dirty="0" smtClean="0">
                <a:solidFill>
                  <a:schemeClr val="tx1"/>
                </a:solidFill>
              </a:rPr>
              <a:t>CUSTO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312516" y="2124195"/>
            <a:ext cx="83742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ço Reservado para Conteúdo 2"/>
          <p:cNvSpPr txBox="1">
            <a:spLocks/>
          </p:cNvSpPr>
          <p:nvPr/>
        </p:nvSpPr>
        <p:spPr>
          <a:xfrm>
            <a:off x="457200" y="2313138"/>
            <a:ext cx="8374283" cy="3731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>
              <a:spcBef>
                <a:spcPts val="1000"/>
              </a:spcBef>
              <a:buFont typeface="Wingdings" pitchFamily="2" charset="2"/>
              <a:buChar char="§"/>
            </a:pPr>
            <a:r>
              <a:rPr lang="pt-BR" sz="1800" dirty="0" smtClean="0">
                <a:solidFill>
                  <a:schemeClr val="tx1"/>
                </a:solidFill>
              </a:rPr>
              <a:t>Custo </a:t>
            </a:r>
            <a:r>
              <a:rPr lang="pt-BR" sz="1800" dirty="0">
                <a:solidFill>
                  <a:schemeClr val="tx1"/>
                </a:solidFill>
              </a:rPr>
              <a:t>por </a:t>
            </a:r>
            <a:r>
              <a:rPr lang="pt-BR" sz="1800" dirty="0" smtClean="0">
                <a:solidFill>
                  <a:schemeClr val="tx1"/>
                </a:solidFill>
              </a:rPr>
              <a:t>aluno: </a:t>
            </a:r>
            <a:r>
              <a:rPr lang="pt-BR" sz="2000" b="1" u="sng" dirty="0" smtClean="0">
                <a:solidFill>
                  <a:srgbClr val="0070C0"/>
                </a:solidFill>
              </a:rPr>
              <a:t>€ 6.000,00 </a:t>
            </a:r>
            <a:r>
              <a:rPr lang="pt-BR" sz="1800" dirty="0" smtClean="0">
                <a:solidFill>
                  <a:schemeClr val="tx1"/>
                </a:solidFill>
              </a:rPr>
              <a:t>(seis mil euros, </a:t>
            </a:r>
            <a:r>
              <a:rPr lang="pt-BR" sz="1800" b="1" dirty="0" smtClean="0">
                <a:solidFill>
                  <a:schemeClr val="tx1"/>
                </a:solidFill>
              </a:rPr>
              <a:t>redução de 39%</a:t>
            </a:r>
            <a:r>
              <a:rPr lang="pt-BR" sz="1800" dirty="0" smtClean="0">
                <a:solidFill>
                  <a:schemeClr val="tx1"/>
                </a:solidFill>
              </a:rPr>
              <a:t> em relação </a:t>
            </a:r>
            <a:r>
              <a:rPr lang="pt-BR" sz="1800" dirty="0" smtClean="0">
                <a:solidFill>
                  <a:schemeClr val="tx1"/>
                </a:solidFill>
              </a:rPr>
              <a:t>à 1ª Edição, </a:t>
            </a:r>
            <a:r>
              <a:rPr lang="pt-BR" sz="1800" dirty="0" smtClean="0">
                <a:solidFill>
                  <a:schemeClr val="tx1"/>
                </a:solidFill>
              </a:rPr>
              <a:t>pelas economias de escala) por aluno </a:t>
            </a:r>
            <a:endParaRPr lang="pt-BR" sz="1800" dirty="0">
              <a:solidFill>
                <a:schemeClr val="tx1"/>
              </a:solidFill>
            </a:endParaRPr>
          </a:p>
          <a:p>
            <a:pPr algn="just">
              <a:spcBef>
                <a:spcPts val="1000"/>
              </a:spcBef>
              <a:buFont typeface="Wingdings" pitchFamily="2" charset="2"/>
              <a:buChar char="§"/>
            </a:pPr>
            <a:r>
              <a:rPr lang="pt-BR" sz="1800" dirty="0" smtClean="0">
                <a:solidFill>
                  <a:schemeClr val="tx1"/>
                </a:solidFill>
              </a:rPr>
              <a:t>Estão </a:t>
            </a:r>
            <a:r>
              <a:rPr lang="pt-BR" sz="1800" dirty="0">
                <a:solidFill>
                  <a:schemeClr val="tx1"/>
                </a:solidFill>
              </a:rPr>
              <a:t>incluídos nesse orçamento os custos de </a:t>
            </a:r>
            <a:r>
              <a:rPr lang="pt-BR" sz="1800" b="1" dirty="0">
                <a:solidFill>
                  <a:schemeClr val="tx1"/>
                </a:solidFill>
              </a:rPr>
              <a:t>manutenção da plataforma virtual</a:t>
            </a:r>
            <a:r>
              <a:rPr lang="pt-BR" sz="1800" dirty="0">
                <a:solidFill>
                  <a:schemeClr val="tx1"/>
                </a:solidFill>
              </a:rPr>
              <a:t>, </a:t>
            </a:r>
            <a:r>
              <a:rPr lang="pt-BR" sz="1800" dirty="0" smtClean="0">
                <a:solidFill>
                  <a:schemeClr val="tx1"/>
                </a:solidFill>
              </a:rPr>
              <a:t>o </a:t>
            </a:r>
            <a:r>
              <a:rPr lang="pt-BR" sz="1800" b="1" dirty="0" smtClean="0">
                <a:solidFill>
                  <a:schemeClr val="tx1"/>
                </a:solidFill>
              </a:rPr>
              <a:t>fornecimento </a:t>
            </a:r>
            <a:r>
              <a:rPr lang="pt-BR" sz="1800" b="1" dirty="0">
                <a:solidFill>
                  <a:schemeClr val="tx1"/>
                </a:solidFill>
              </a:rPr>
              <a:t>de material de estudo</a:t>
            </a:r>
            <a:r>
              <a:rPr lang="pt-BR" sz="1800" dirty="0">
                <a:solidFill>
                  <a:schemeClr val="tx1"/>
                </a:solidFill>
              </a:rPr>
              <a:t>, </a:t>
            </a:r>
            <a:r>
              <a:rPr lang="pt-BR" sz="1800" dirty="0" smtClean="0">
                <a:solidFill>
                  <a:schemeClr val="tx1"/>
                </a:solidFill>
              </a:rPr>
              <a:t>a </a:t>
            </a:r>
            <a:r>
              <a:rPr lang="pt-BR" sz="1800" b="1" dirty="0" smtClean="0">
                <a:solidFill>
                  <a:schemeClr val="tx1"/>
                </a:solidFill>
              </a:rPr>
              <a:t>realização </a:t>
            </a:r>
            <a:r>
              <a:rPr lang="pt-BR" sz="1800" b="1" dirty="0">
                <a:solidFill>
                  <a:schemeClr val="tx1"/>
                </a:solidFill>
              </a:rPr>
              <a:t>de Seminário Presencial </a:t>
            </a:r>
            <a:r>
              <a:rPr lang="pt-BR" sz="1800" b="1" dirty="0" smtClean="0">
                <a:solidFill>
                  <a:schemeClr val="tx1"/>
                </a:solidFill>
              </a:rPr>
              <a:t>no Brasil e </a:t>
            </a:r>
            <a:r>
              <a:rPr lang="pt-BR" sz="1800" b="1" dirty="0">
                <a:solidFill>
                  <a:schemeClr val="tx1"/>
                </a:solidFill>
              </a:rPr>
              <a:t>em Madri</a:t>
            </a:r>
            <a:r>
              <a:rPr lang="pt-BR" sz="1800" dirty="0">
                <a:solidFill>
                  <a:schemeClr val="tx1"/>
                </a:solidFill>
              </a:rPr>
              <a:t>, inclusive </a:t>
            </a:r>
            <a:r>
              <a:rPr lang="pt-BR" sz="1800" dirty="0" smtClean="0">
                <a:solidFill>
                  <a:schemeClr val="tx1"/>
                </a:solidFill>
              </a:rPr>
              <a:t>o deslocamento </a:t>
            </a:r>
            <a:r>
              <a:rPr lang="pt-BR" sz="1800" dirty="0">
                <a:solidFill>
                  <a:schemeClr val="tx1"/>
                </a:solidFill>
              </a:rPr>
              <a:t>dos professores da Espanha para o </a:t>
            </a:r>
            <a:r>
              <a:rPr lang="pt-BR" sz="1800" dirty="0" smtClean="0">
                <a:solidFill>
                  <a:schemeClr val="tx1"/>
                </a:solidFill>
              </a:rPr>
              <a:t>Brasil e a </a:t>
            </a:r>
            <a:r>
              <a:rPr lang="pt-BR" sz="1800" b="1" dirty="0" smtClean="0">
                <a:solidFill>
                  <a:schemeClr val="tx1"/>
                </a:solidFill>
              </a:rPr>
              <a:t>hospedagem, alimentação </a:t>
            </a:r>
            <a:r>
              <a:rPr lang="pt-BR" sz="1800" b="1" dirty="0">
                <a:solidFill>
                  <a:schemeClr val="tx1"/>
                </a:solidFill>
              </a:rPr>
              <a:t>e </a:t>
            </a:r>
            <a:r>
              <a:rPr lang="pt-BR" sz="1800" b="1" dirty="0" smtClean="0">
                <a:solidFill>
                  <a:schemeClr val="tx1"/>
                </a:solidFill>
              </a:rPr>
              <a:t>uma ajuda </a:t>
            </a:r>
            <a:r>
              <a:rPr lang="pt-BR" sz="1800" b="1" dirty="0">
                <a:solidFill>
                  <a:schemeClr val="tx1"/>
                </a:solidFill>
              </a:rPr>
              <a:t>de custo para os alunos brasileiros na </a:t>
            </a:r>
            <a:r>
              <a:rPr lang="pt-BR" sz="1800" b="1" dirty="0" smtClean="0">
                <a:solidFill>
                  <a:schemeClr val="tx1"/>
                </a:solidFill>
              </a:rPr>
              <a:t>Espanha</a:t>
            </a:r>
            <a:endParaRPr lang="pt-BR" sz="1800" dirty="0" smtClean="0">
              <a:solidFill>
                <a:schemeClr val="tx1"/>
              </a:solidFill>
            </a:endParaRPr>
          </a:p>
          <a:p>
            <a:pPr algn="just">
              <a:spcBef>
                <a:spcPts val="1000"/>
              </a:spcBef>
              <a:buFont typeface="Wingdings" pitchFamily="2" charset="2"/>
              <a:buChar char="§"/>
            </a:pPr>
            <a:r>
              <a:rPr lang="pt-BR" sz="1800" b="1" dirty="0" smtClean="0">
                <a:solidFill>
                  <a:schemeClr val="tx1"/>
                </a:solidFill>
              </a:rPr>
              <a:t>Não estão incluídas</a:t>
            </a:r>
            <a:r>
              <a:rPr lang="pt-BR" sz="1800" dirty="0" smtClean="0">
                <a:solidFill>
                  <a:schemeClr val="tx1"/>
                </a:solidFill>
              </a:rPr>
              <a:t> as despesas referentes à </a:t>
            </a:r>
            <a:r>
              <a:rPr lang="pt-BR" sz="1800" b="1" dirty="0" smtClean="0">
                <a:solidFill>
                  <a:schemeClr val="tx1"/>
                </a:solidFill>
              </a:rPr>
              <a:t>passagem aérea para Madri, nem passagem aérea, alimentação e hospedagem por ocasião do Seminário Presencial a ser realizado no Brasil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12516" y="193923"/>
            <a:ext cx="8518968" cy="121406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rgbClr val="44558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lt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algn="l">
              <a:lnSpc>
                <a:spcPct val="100000"/>
              </a:lnSpc>
              <a:defRPr/>
            </a:pPr>
            <a:r>
              <a:rPr lang="pt-BR" sz="2800" b="1" dirty="0" smtClean="0">
                <a:effectLst/>
              </a:rPr>
              <a:t>Programa Modular Internacional em Fazenda Pública, Gestão e Administração Tributária</a:t>
            </a:r>
            <a:endParaRPr lang="en-US" sz="3200" dirty="0">
              <a:solidFill>
                <a:schemeClr val="bg1"/>
              </a:solidFill>
              <a:latin typeface="Calibri"/>
              <a:ea typeface="MS PGothic" pitchFamily="34" charset="-128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56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scudo de la UNED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869" y="2280259"/>
            <a:ext cx="1564541" cy="1148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 de la UN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16" y="2280259"/>
            <a:ext cx="1101553" cy="1079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302354" y="1544880"/>
            <a:ext cx="8374062" cy="530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800" b="1" dirty="0" smtClean="0">
                <a:solidFill>
                  <a:schemeClr val="tx1"/>
                </a:solidFill>
              </a:rPr>
              <a:t>INSTITUIÇÕES RENOMADAS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452216" y="220405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2794001" y="2267559"/>
            <a:ext cx="5892800" cy="28997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§"/>
            </a:pPr>
            <a:r>
              <a:rPr lang="pt-BR" sz="2000" b="1" dirty="0">
                <a:solidFill>
                  <a:schemeClr val="tx1"/>
                </a:solidFill>
              </a:rPr>
              <a:t>UNED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sz="1600" dirty="0" smtClean="0">
                <a:solidFill>
                  <a:schemeClr val="tx1"/>
                </a:solidFill>
              </a:rPr>
              <a:t>(</a:t>
            </a:r>
            <a:r>
              <a:rPr lang="pt-BR" sz="1600" i="1" dirty="0" err="1" smtClean="0">
                <a:solidFill>
                  <a:schemeClr val="tx1"/>
                </a:solidFill>
              </a:rPr>
              <a:t>Universidad</a:t>
            </a:r>
            <a:r>
              <a:rPr lang="pt-BR" sz="1600" i="1" dirty="0" smtClean="0">
                <a:solidFill>
                  <a:schemeClr val="tx1"/>
                </a:solidFill>
              </a:rPr>
              <a:t> </a:t>
            </a:r>
            <a:r>
              <a:rPr lang="pt-BR" sz="1600" i="1" dirty="0">
                <a:solidFill>
                  <a:schemeClr val="tx1"/>
                </a:solidFill>
              </a:rPr>
              <a:t>Nacional de </a:t>
            </a:r>
            <a:r>
              <a:rPr lang="pt-BR" sz="1600" i="1" dirty="0" err="1">
                <a:solidFill>
                  <a:schemeClr val="tx1"/>
                </a:solidFill>
              </a:rPr>
              <a:t>Educación</a:t>
            </a:r>
            <a:r>
              <a:rPr lang="pt-BR" sz="1600" i="1" dirty="0">
                <a:solidFill>
                  <a:schemeClr val="tx1"/>
                </a:solidFill>
              </a:rPr>
              <a:t> a </a:t>
            </a:r>
            <a:r>
              <a:rPr lang="pt-BR" sz="1600" i="1" dirty="0" smtClean="0">
                <a:solidFill>
                  <a:schemeClr val="tx1"/>
                </a:solidFill>
              </a:rPr>
              <a:t>Distancia)</a:t>
            </a:r>
          </a:p>
          <a:p>
            <a:pPr marL="0" indent="0" algn="just">
              <a:buNone/>
            </a:pPr>
            <a:r>
              <a:rPr lang="pt-BR" sz="1600" dirty="0" smtClean="0">
                <a:solidFill>
                  <a:schemeClr val="tx1"/>
                </a:solidFill>
              </a:rPr>
              <a:t>É a maior universidade da Espanha, com mais de 250 mil estudantes em curso dentre 27 graduações, 49 </a:t>
            </a:r>
            <a:r>
              <a:rPr lang="pt-BR" sz="1600" dirty="0" err="1" smtClean="0">
                <a:solidFill>
                  <a:schemeClr val="tx1"/>
                </a:solidFill>
              </a:rPr>
              <a:t>másteres</a:t>
            </a:r>
            <a:r>
              <a:rPr lang="pt-BR" sz="1600" dirty="0" smtClean="0">
                <a:solidFill>
                  <a:schemeClr val="tx1"/>
                </a:solidFill>
              </a:rPr>
              <a:t> e 44 programas de doutorados.</a:t>
            </a:r>
          </a:p>
          <a:p>
            <a:pPr marL="0" indent="0" algn="just">
              <a:buNone/>
            </a:pPr>
            <a:endParaRPr lang="pt-BR" sz="1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000" b="1" dirty="0">
                <a:solidFill>
                  <a:schemeClr val="tx1"/>
                </a:solidFill>
              </a:rPr>
              <a:t>FUNDAÇÃO</a:t>
            </a:r>
            <a:r>
              <a:rPr lang="pt-BR" sz="1800" dirty="0">
                <a:solidFill>
                  <a:schemeClr val="tx1"/>
                </a:solidFill>
              </a:rPr>
              <a:t> </a:t>
            </a:r>
            <a:r>
              <a:rPr lang="pt-BR" sz="2000" b="1" dirty="0">
                <a:solidFill>
                  <a:schemeClr val="tx1"/>
                </a:solidFill>
              </a:rPr>
              <a:t>UNED</a:t>
            </a:r>
            <a:r>
              <a:rPr lang="pt-BR" sz="1600" dirty="0">
                <a:solidFill>
                  <a:schemeClr val="tx1"/>
                </a:solidFill>
              </a:rPr>
              <a:t>, entidade que </a:t>
            </a:r>
            <a:r>
              <a:rPr lang="pt-BR" sz="1600" dirty="0" err="1">
                <a:solidFill>
                  <a:schemeClr val="tx1"/>
                </a:solidFill>
              </a:rPr>
              <a:t>apóia</a:t>
            </a:r>
            <a:r>
              <a:rPr lang="pt-BR" sz="1600" dirty="0">
                <a:solidFill>
                  <a:schemeClr val="tx1"/>
                </a:solidFill>
              </a:rPr>
              <a:t> as atividades de docência e de pesquisa realizadas pela própria UNED. 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pic>
        <p:nvPicPr>
          <p:cNvPr id="1032" name="Picture 8" descr="http://www.fundacion.uned.es/images/qweb/fundacion_uned/funed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16" y="3359332"/>
            <a:ext cx="1743075" cy="70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upo 3"/>
          <p:cNvGrpSpPr/>
          <p:nvPr/>
        </p:nvGrpSpPr>
        <p:grpSpPr>
          <a:xfrm>
            <a:off x="106428" y="4246562"/>
            <a:ext cx="2922982" cy="1345092"/>
            <a:chOff x="603028" y="4576762"/>
            <a:chExt cx="2152650" cy="990602"/>
          </a:xfrm>
        </p:grpSpPr>
        <p:pic>
          <p:nvPicPr>
            <p:cNvPr id="1034" name="Picture 10" descr="IEF | Instituto de Estudios Fiscales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028" y="5072063"/>
              <a:ext cx="1504950" cy="495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Gobierno de España | Ministerio de Hacienda y Administraciones Públicas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028" y="4576762"/>
              <a:ext cx="2152650" cy="495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Grupo 1"/>
          <p:cNvGrpSpPr/>
          <p:nvPr/>
        </p:nvGrpSpPr>
        <p:grpSpPr>
          <a:xfrm>
            <a:off x="2213429" y="4284111"/>
            <a:ext cx="6618055" cy="2720938"/>
            <a:chOff x="2213429" y="4284111"/>
            <a:chExt cx="6618055" cy="2720938"/>
          </a:xfrm>
        </p:grpSpPr>
        <p:sp>
          <p:nvSpPr>
            <p:cNvPr id="9" name="Espaço Reservado para Conteúdo 2"/>
            <p:cNvSpPr txBox="1">
              <a:spLocks/>
            </p:cNvSpPr>
            <p:nvPr/>
          </p:nvSpPr>
          <p:spPr>
            <a:xfrm>
              <a:off x="2991310" y="4284111"/>
              <a:ext cx="5840174" cy="179625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Courier New" pitchFamily="49" charset="0"/>
                <a:buChar char="o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Courier New" pitchFamily="49" charset="0"/>
                <a:buChar char="o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Courier New" pitchFamily="49" charset="0"/>
                <a:buChar char="o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Courier New" pitchFamily="49" charset="0"/>
                <a:buChar char="o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9pPr>
            </a:lstStyle>
            <a:p>
              <a:pPr algn="just">
                <a:buFont typeface="Wingdings" pitchFamily="2" charset="2"/>
                <a:buChar char="§"/>
              </a:pPr>
              <a:r>
                <a:rPr lang="pt-BR" sz="2000" b="1" dirty="0" smtClean="0">
                  <a:solidFill>
                    <a:schemeClr val="tx1"/>
                  </a:solidFill>
                </a:rPr>
                <a:t>IEF</a:t>
              </a:r>
              <a:r>
                <a:rPr lang="pt-BR" b="1" dirty="0" smtClean="0">
                  <a:solidFill>
                    <a:schemeClr val="tx1"/>
                  </a:solidFill>
                </a:rPr>
                <a:t> </a:t>
              </a:r>
              <a:r>
                <a:rPr lang="pt-BR" sz="1600" dirty="0" smtClean="0">
                  <a:solidFill>
                    <a:schemeClr val="tx1"/>
                  </a:solidFill>
                </a:rPr>
                <a:t>(</a:t>
              </a:r>
              <a:r>
                <a:rPr lang="pt-BR" sz="1600" i="1" dirty="0" smtClean="0">
                  <a:solidFill>
                    <a:schemeClr val="tx1"/>
                  </a:solidFill>
                </a:rPr>
                <a:t>Instituto </a:t>
              </a:r>
              <a:r>
                <a:rPr lang="pt-BR" sz="1600" i="1" dirty="0">
                  <a:solidFill>
                    <a:schemeClr val="tx1"/>
                  </a:solidFill>
                </a:rPr>
                <a:t>de </a:t>
              </a:r>
              <a:r>
                <a:rPr lang="pt-BR" sz="1600" i="1" dirty="0" err="1">
                  <a:solidFill>
                    <a:schemeClr val="tx1"/>
                  </a:solidFill>
                </a:rPr>
                <a:t>Estudios</a:t>
              </a:r>
              <a:r>
                <a:rPr lang="pt-BR" sz="1600" i="1" dirty="0">
                  <a:solidFill>
                    <a:schemeClr val="tx1"/>
                  </a:solidFill>
                </a:rPr>
                <a:t> </a:t>
              </a:r>
              <a:r>
                <a:rPr lang="pt-BR" sz="1600" i="1" dirty="0" err="1" smtClean="0">
                  <a:solidFill>
                    <a:schemeClr val="tx1"/>
                  </a:solidFill>
                </a:rPr>
                <a:t>Fiscales</a:t>
              </a:r>
              <a:r>
                <a:rPr lang="pt-BR" sz="1600" i="1" dirty="0" smtClean="0">
                  <a:solidFill>
                    <a:schemeClr val="tx1"/>
                  </a:solidFill>
                </a:rPr>
                <a:t>)</a:t>
              </a:r>
              <a:r>
                <a:rPr lang="pt-BR" sz="1600" dirty="0">
                  <a:solidFill>
                    <a:schemeClr val="tx1"/>
                  </a:solidFill>
                </a:rPr>
                <a:t>, </a:t>
              </a:r>
              <a:r>
                <a:rPr lang="pt-BR" sz="1800" b="1" dirty="0">
                  <a:solidFill>
                    <a:schemeClr val="tx1"/>
                  </a:solidFill>
                </a:rPr>
                <a:t>centro de referência internacional em matéria </a:t>
              </a:r>
              <a:r>
                <a:rPr lang="pt-BR" sz="1800" b="1" dirty="0" smtClean="0">
                  <a:solidFill>
                    <a:schemeClr val="tx1"/>
                  </a:solidFill>
                </a:rPr>
                <a:t>tributária, </a:t>
              </a:r>
              <a:r>
                <a:rPr lang="pt-BR" sz="1600" dirty="0" smtClean="0">
                  <a:solidFill>
                    <a:schemeClr val="tx1"/>
                  </a:solidFill>
                </a:rPr>
                <a:t>ligado ao Ministério </a:t>
              </a:r>
              <a:r>
                <a:rPr lang="pt-BR" sz="1600" dirty="0" smtClean="0">
                  <a:solidFill>
                    <a:schemeClr val="tx1"/>
                  </a:solidFill>
                </a:rPr>
                <a:t>da Fazenda Pública da </a:t>
              </a:r>
              <a:r>
                <a:rPr lang="pt-BR" sz="1600" dirty="0" smtClean="0">
                  <a:solidFill>
                    <a:schemeClr val="tx1"/>
                  </a:solidFill>
                </a:rPr>
                <a:t>Espanha, realiza </a:t>
              </a:r>
              <a:r>
                <a:rPr lang="pt-BR" sz="1600" dirty="0">
                  <a:solidFill>
                    <a:schemeClr val="tx1"/>
                  </a:solidFill>
                </a:rPr>
                <a:t>tarefas de investigação, estudo </a:t>
              </a:r>
              <a:r>
                <a:rPr lang="pt-BR" sz="1600" dirty="0" smtClean="0">
                  <a:solidFill>
                    <a:schemeClr val="tx1"/>
                  </a:solidFill>
                </a:rPr>
                <a:t>e </a:t>
              </a:r>
              <a:r>
                <a:rPr lang="pt-BR" sz="1600" dirty="0">
                  <a:solidFill>
                    <a:schemeClr val="tx1"/>
                  </a:solidFill>
                </a:rPr>
                <a:t>assessoramento econômico e jurídico </a:t>
              </a:r>
              <a:r>
                <a:rPr lang="pt-BR" sz="1600" dirty="0" smtClean="0">
                  <a:solidFill>
                    <a:schemeClr val="tx1"/>
                  </a:solidFill>
                </a:rPr>
                <a:t>nas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  <p:sp>
          <p:nvSpPr>
            <p:cNvPr id="16" name="Espaço Reservado para Conteúdo 2"/>
            <p:cNvSpPr txBox="1">
              <a:spLocks/>
            </p:cNvSpPr>
            <p:nvPr/>
          </p:nvSpPr>
          <p:spPr>
            <a:xfrm>
              <a:off x="2213429" y="5390521"/>
              <a:ext cx="6584345" cy="161452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Courier New" pitchFamily="49" charset="0"/>
                <a:buChar char="o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Courier New" pitchFamily="49" charset="0"/>
                <a:buChar char="o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Courier New" pitchFamily="49" charset="0"/>
                <a:buChar char="o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Courier New" pitchFamily="49" charset="0"/>
                <a:buChar char="o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n-ea"/>
                  <a:cs typeface="+mn-cs"/>
                </a:defRPr>
              </a:lvl9pPr>
            </a:lstStyle>
            <a:p>
              <a:pPr marL="0" indent="0" algn="just">
                <a:buNone/>
              </a:pPr>
              <a:r>
                <a:rPr lang="pt-BR" sz="1600" dirty="0" smtClean="0">
                  <a:solidFill>
                    <a:schemeClr val="tx1"/>
                  </a:solidFill>
                </a:rPr>
                <a:t>matérias relativas à </a:t>
              </a:r>
              <a:r>
                <a:rPr lang="pt-BR" sz="1600" dirty="0">
                  <a:solidFill>
                    <a:schemeClr val="tx1"/>
                  </a:solidFill>
                </a:rPr>
                <a:t>arrecadação tributária e gastos públicos, assim como nas análises e exploração de estatísticas tributárias. </a:t>
              </a:r>
              <a:r>
                <a:rPr lang="pt-BR" sz="1600" dirty="0" smtClean="0">
                  <a:solidFill>
                    <a:schemeClr val="tx1"/>
                  </a:solidFill>
                </a:rPr>
                <a:t>Atende ao público interno do Ministério, mas também de outras Administrações Tributárias.</a:t>
              </a:r>
              <a:endParaRPr lang="pt-BR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Title 1"/>
          <p:cNvSpPr txBox="1">
            <a:spLocks/>
          </p:cNvSpPr>
          <p:nvPr/>
        </p:nvSpPr>
        <p:spPr>
          <a:xfrm>
            <a:off x="312516" y="193923"/>
            <a:ext cx="8518968" cy="121406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rgbClr val="44558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lt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algn="l">
              <a:lnSpc>
                <a:spcPct val="100000"/>
              </a:lnSpc>
              <a:defRPr/>
            </a:pPr>
            <a:r>
              <a:rPr lang="pt-BR" sz="2800" b="1" dirty="0" smtClean="0">
                <a:effectLst/>
              </a:rPr>
              <a:t>Programa Modular Internacional em Fazenda Pública, Gestão e Administração Tributária</a:t>
            </a:r>
            <a:endParaRPr lang="en-US" sz="3200" dirty="0">
              <a:solidFill>
                <a:schemeClr val="bg1"/>
              </a:solidFill>
              <a:latin typeface="Calibri"/>
              <a:ea typeface="MS PGothic" pitchFamily="34" charset="-128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512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1" y="1649535"/>
            <a:ext cx="6705600" cy="530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800" b="1" dirty="0" smtClean="0">
                <a:solidFill>
                  <a:schemeClr val="tx1"/>
                </a:solidFill>
              </a:rPr>
              <a:t>VANTAGENS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457200" y="236584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57201" y="2555632"/>
            <a:ext cx="8374284" cy="39224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§"/>
            </a:pPr>
            <a:r>
              <a:rPr lang="pt-BR" sz="2000" b="1" dirty="0">
                <a:solidFill>
                  <a:schemeClr val="tx1"/>
                </a:solidFill>
              </a:rPr>
              <a:t>Notória especialização do </a:t>
            </a:r>
            <a:r>
              <a:rPr lang="pt-BR" sz="2000" b="1" dirty="0" smtClean="0">
                <a:solidFill>
                  <a:schemeClr val="tx1"/>
                </a:solidFill>
              </a:rPr>
              <a:t>corpo-docente </a:t>
            </a:r>
            <a:r>
              <a:rPr lang="pt-BR" sz="2000" dirty="0" smtClean="0">
                <a:solidFill>
                  <a:schemeClr val="tx1"/>
                </a:solidFill>
              </a:rPr>
              <a:t>(titulação acadêmica e experiência profissional)</a:t>
            </a:r>
            <a:endParaRPr lang="pt-BR" sz="2000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000" b="1" dirty="0" smtClean="0">
                <a:solidFill>
                  <a:schemeClr val="tx1"/>
                </a:solidFill>
              </a:rPr>
              <a:t>Renomadas instituições de ensino </a:t>
            </a:r>
            <a:r>
              <a:rPr lang="pt-BR" sz="2000" dirty="0" smtClean="0">
                <a:solidFill>
                  <a:schemeClr val="tx1"/>
                </a:solidFill>
              </a:rPr>
              <a:t>(IEF e UNED)</a:t>
            </a:r>
            <a:endParaRPr lang="pt-BR" sz="2000" i="1" dirty="0">
              <a:solidFill>
                <a:schemeClr val="tx1"/>
              </a:solidFill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pt-BR" sz="2000" dirty="0" smtClean="0">
                <a:solidFill>
                  <a:schemeClr val="tx1"/>
                </a:solidFill>
              </a:rPr>
              <a:t>Centros de referência internacional em matéria tributária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000" b="1" dirty="0" smtClean="0">
                <a:solidFill>
                  <a:schemeClr val="tx1"/>
                </a:solidFill>
              </a:rPr>
              <a:t>Conteúdo exclusivo e único </a:t>
            </a:r>
            <a:r>
              <a:rPr lang="pt-BR" sz="2000" dirty="0" smtClean="0">
                <a:solidFill>
                  <a:schemeClr val="tx1"/>
                </a:solidFill>
              </a:rPr>
              <a:t>para as Administrações Tributárias estaduais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000" b="1" dirty="0" smtClean="0">
                <a:solidFill>
                  <a:schemeClr val="tx1"/>
                </a:solidFill>
              </a:rPr>
              <a:t>Ensino à distância </a:t>
            </a:r>
            <a:r>
              <a:rPr lang="pt-BR" sz="2000" dirty="0" smtClean="0">
                <a:solidFill>
                  <a:schemeClr val="tx1"/>
                </a:solidFill>
              </a:rPr>
              <a:t>na maior parte do tempo (não afasta o funcionário de suas tarefas cotidianas)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000" b="1" dirty="0" smtClean="0">
                <a:solidFill>
                  <a:schemeClr val="tx1"/>
                </a:solidFill>
              </a:rPr>
              <a:t>Custo inferior </a:t>
            </a:r>
            <a:r>
              <a:rPr lang="pt-BR" sz="2000" dirty="0" smtClean="0">
                <a:solidFill>
                  <a:schemeClr val="tx1"/>
                </a:solidFill>
              </a:rPr>
              <a:t>ao de cursos de mesmo nível em instituições renomadas, com carga horária semelhante, embora com outra programação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12516" y="193923"/>
            <a:ext cx="8518968" cy="121406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rgbClr val="44558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lt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algn="l">
              <a:lnSpc>
                <a:spcPct val="100000"/>
              </a:lnSpc>
              <a:defRPr/>
            </a:pPr>
            <a:r>
              <a:rPr lang="pt-BR" sz="2800" b="1" dirty="0" smtClean="0">
                <a:effectLst/>
              </a:rPr>
              <a:t>Programa Modular Internacional em Fazenda Pública, Gestão e Administração Tributária</a:t>
            </a:r>
            <a:endParaRPr lang="en-US" sz="3200" dirty="0">
              <a:solidFill>
                <a:schemeClr val="bg1"/>
              </a:solidFill>
              <a:latin typeface="Calibri"/>
              <a:ea typeface="MS PGothic" pitchFamily="34" charset="-128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260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45477" y="1625234"/>
            <a:ext cx="6705600" cy="530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800" b="1" dirty="0" smtClean="0">
                <a:solidFill>
                  <a:schemeClr val="tx1"/>
                </a:solidFill>
              </a:rPr>
              <a:t>VANTAGENS - </a:t>
            </a:r>
            <a:r>
              <a:rPr lang="pt-BR" sz="2800" b="1" dirty="0" smtClean="0">
                <a:solidFill>
                  <a:srgbClr val="0070C0"/>
                </a:solidFill>
              </a:rPr>
              <a:t>REDE </a:t>
            </a:r>
            <a:r>
              <a:rPr lang="pt-BR" sz="2800" b="1" dirty="0">
                <a:solidFill>
                  <a:srgbClr val="0070C0"/>
                </a:solidFill>
              </a:rPr>
              <a:t>DE EX-ALUNOS</a:t>
            </a:r>
          </a:p>
          <a:p>
            <a:pPr marL="0" indent="0">
              <a:buNone/>
            </a:pPr>
            <a:endParaRPr lang="pt-BR" sz="2800" b="1" dirty="0">
              <a:solidFill>
                <a:schemeClr val="tx1"/>
              </a:solidFill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457200" y="2295502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45477" y="2412732"/>
            <a:ext cx="8053754" cy="41170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>
              <a:spcBef>
                <a:spcPts val="500"/>
              </a:spcBef>
              <a:buFont typeface="Wingdings" pitchFamily="2" charset="2"/>
              <a:buChar char="§"/>
            </a:pPr>
            <a:r>
              <a:rPr lang="pt-BR" sz="1700" dirty="0" smtClean="0">
                <a:solidFill>
                  <a:schemeClr val="tx1"/>
                </a:solidFill>
              </a:rPr>
              <a:t>Os alunos da Maestria Internacional Brasileira passam </a:t>
            </a:r>
            <a:r>
              <a:rPr lang="pt-BR" sz="1700" dirty="0">
                <a:solidFill>
                  <a:schemeClr val="tx1"/>
                </a:solidFill>
              </a:rPr>
              <a:t>a fazer parte da </a:t>
            </a:r>
            <a:r>
              <a:rPr lang="pt-BR" sz="1700" b="1" dirty="0">
                <a:solidFill>
                  <a:schemeClr val="tx1"/>
                </a:solidFill>
              </a:rPr>
              <a:t>rede de ex-alunos da Maestria Internacional </a:t>
            </a:r>
            <a:r>
              <a:rPr lang="pt-BR" sz="1700" b="1" dirty="0" err="1">
                <a:solidFill>
                  <a:schemeClr val="tx1"/>
                </a:solidFill>
              </a:rPr>
              <a:t>Iberoamericana</a:t>
            </a:r>
            <a:r>
              <a:rPr lang="pt-BR" sz="1700" dirty="0">
                <a:solidFill>
                  <a:schemeClr val="tx1"/>
                </a:solidFill>
              </a:rPr>
              <a:t>, que conta com </a:t>
            </a:r>
            <a:r>
              <a:rPr lang="pt-BR" sz="1700" b="1" dirty="0">
                <a:solidFill>
                  <a:schemeClr val="tx1"/>
                </a:solidFill>
              </a:rPr>
              <a:t>mais de 300 membros</a:t>
            </a:r>
            <a:r>
              <a:rPr lang="pt-BR" sz="17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500"/>
              </a:spcBef>
              <a:buFont typeface="Wingdings" pitchFamily="2" charset="2"/>
              <a:buChar char="§"/>
            </a:pPr>
            <a:r>
              <a:rPr lang="pt-BR" sz="1700" dirty="0" smtClean="0">
                <a:solidFill>
                  <a:schemeClr val="tx1"/>
                </a:solidFill>
              </a:rPr>
              <a:t>Importante </a:t>
            </a:r>
            <a:r>
              <a:rPr lang="pt-BR" sz="1700" b="1" dirty="0" smtClean="0">
                <a:solidFill>
                  <a:schemeClr val="tx1"/>
                </a:solidFill>
              </a:rPr>
              <a:t>rede internacional de contatos </a:t>
            </a:r>
          </a:p>
          <a:p>
            <a:pPr algn="just">
              <a:spcBef>
                <a:spcPts val="500"/>
              </a:spcBef>
              <a:buFont typeface="Wingdings" pitchFamily="2" charset="2"/>
              <a:buChar char="§"/>
            </a:pPr>
            <a:r>
              <a:rPr lang="pt-BR" sz="1700" dirty="0" smtClean="0">
                <a:solidFill>
                  <a:schemeClr val="tx1"/>
                </a:solidFill>
              </a:rPr>
              <a:t>Muitos integrantes da rede ocupam </a:t>
            </a:r>
            <a:r>
              <a:rPr lang="pt-BR" sz="1700" b="1" dirty="0" smtClean="0">
                <a:solidFill>
                  <a:schemeClr val="tx1"/>
                </a:solidFill>
              </a:rPr>
              <a:t>altos cargos</a:t>
            </a:r>
            <a:r>
              <a:rPr lang="pt-BR" sz="1700" dirty="0" smtClean="0">
                <a:solidFill>
                  <a:schemeClr val="tx1"/>
                </a:solidFill>
              </a:rPr>
              <a:t> de gestão nas </a:t>
            </a:r>
            <a:r>
              <a:rPr lang="pt-BR" sz="1700" b="1" dirty="0" smtClean="0">
                <a:solidFill>
                  <a:schemeClr val="tx1"/>
                </a:solidFill>
              </a:rPr>
              <a:t>Administrações Tributárias </a:t>
            </a:r>
            <a:r>
              <a:rPr lang="pt-BR" sz="1700" b="1" dirty="0" err="1" smtClean="0">
                <a:solidFill>
                  <a:schemeClr val="tx1"/>
                </a:solidFill>
              </a:rPr>
              <a:t>Latinoamericanas</a:t>
            </a:r>
            <a:r>
              <a:rPr lang="pt-BR" sz="17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500"/>
              </a:spcBef>
              <a:buFont typeface="Wingdings" pitchFamily="2" charset="2"/>
              <a:buChar char="§"/>
            </a:pPr>
            <a:r>
              <a:rPr lang="pt-BR" sz="1700" b="1" dirty="0" smtClean="0">
                <a:solidFill>
                  <a:schemeClr val="tx1"/>
                </a:solidFill>
              </a:rPr>
              <a:t>Contínuo intercâmbio </a:t>
            </a:r>
            <a:r>
              <a:rPr lang="pt-BR" sz="1700" dirty="0" smtClean="0">
                <a:solidFill>
                  <a:schemeClr val="tx1"/>
                </a:solidFill>
              </a:rPr>
              <a:t>de experiências e informações</a:t>
            </a:r>
          </a:p>
          <a:p>
            <a:pPr algn="just">
              <a:spcBef>
                <a:spcPts val="500"/>
              </a:spcBef>
              <a:buFont typeface="Wingdings" pitchFamily="2" charset="2"/>
              <a:buChar char="§"/>
            </a:pPr>
            <a:r>
              <a:rPr lang="pt-BR" sz="1700" dirty="0" smtClean="0">
                <a:solidFill>
                  <a:schemeClr val="tx1"/>
                </a:solidFill>
              </a:rPr>
              <a:t>Participação </a:t>
            </a:r>
            <a:r>
              <a:rPr lang="pt-BR" sz="1700" b="1" dirty="0" smtClean="0">
                <a:solidFill>
                  <a:schemeClr val="tx1"/>
                </a:solidFill>
              </a:rPr>
              <a:t>contínua e gratuita</a:t>
            </a:r>
            <a:r>
              <a:rPr lang="pt-BR" sz="1700" dirty="0" smtClean="0">
                <a:solidFill>
                  <a:schemeClr val="tx1"/>
                </a:solidFill>
              </a:rPr>
              <a:t>, com acesso a:</a:t>
            </a:r>
            <a:endParaRPr lang="pt-BR" sz="1700" b="1" dirty="0" smtClean="0">
              <a:solidFill>
                <a:schemeClr val="tx1"/>
              </a:solidFill>
            </a:endParaRPr>
          </a:p>
          <a:p>
            <a:pPr lvl="1" algn="just">
              <a:spcBef>
                <a:spcPts val="500"/>
              </a:spcBef>
              <a:buFont typeface="Wingdings" pitchFamily="2" charset="2"/>
              <a:buChar char="§"/>
            </a:pPr>
            <a:r>
              <a:rPr lang="pt-BR" b="1" dirty="0" smtClean="0">
                <a:solidFill>
                  <a:schemeClr val="tx1"/>
                </a:solidFill>
              </a:rPr>
              <a:t>Cursos especializados </a:t>
            </a:r>
            <a:r>
              <a:rPr lang="pt-BR" dirty="0" smtClean="0">
                <a:solidFill>
                  <a:schemeClr val="tx1"/>
                </a:solidFill>
              </a:rPr>
              <a:t>de temas atuais</a:t>
            </a:r>
          </a:p>
          <a:p>
            <a:pPr lvl="1" algn="just">
              <a:spcBef>
                <a:spcPts val="500"/>
              </a:spcBef>
              <a:buFont typeface="Wingdings" pitchFamily="2" charset="2"/>
              <a:buChar char="§"/>
            </a:pPr>
            <a:r>
              <a:rPr lang="pt-BR" b="1" dirty="0" smtClean="0">
                <a:solidFill>
                  <a:schemeClr val="tx1"/>
                </a:solidFill>
              </a:rPr>
              <a:t>Publicações</a:t>
            </a:r>
            <a:r>
              <a:rPr lang="pt-BR" dirty="0" smtClean="0">
                <a:solidFill>
                  <a:schemeClr val="tx1"/>
                </a:solidFill>
              </a:rPr>
              <a:t> de artigos em revistas e documentos do IEF</a:t>
            </a:r>
          </a:p>
          <a:p>
            <a:pPr lvl="1" algn="just">
              <a:spcBef>
                <a:spcPts val="500"/>
              </a:spcBef>
              <a:buFont typeface="Wingdings" pitchFamily="2" charset="2"/>
              <a:buChar char="§"/>
            </a:pPr>
            <a:r>
              <a:rPr lang="pt-BR" b="1" dirty="0" smtClean="0">
                <a:solidFill>
                  <a:schemeClr val="tx1"/>
                </a:solidFill>
              </a:rPr>
              <a:t>Fóruns de discussão </a:t>
            </a:r>
            <a:r>
              <a:rPr lang="pt-BR" dirty="0" smtClean="0">
                <a:solidFill>
                  <a:schemeClr val="tx1"/>
                </a:solidFill>
              </a:rPr>
              <a:t>para compartilhamento de experiências</a:t>
            </a:r>
          </a:p>
          <a:p>
            <a:pPr lvl="1" algn="just">
              <a:spcBef>
                <a:spcPts val="500"/>
              </a:spcBef>
              <a:buFont typeface="Wingdings" pitchFamily="2" charset="2"/>
              <a:buChar char="§"/>
            </a:pPr>
            <a:r>
              <a:rPr lang="pt-BR" b="1" dirty="0" smtClean="0">
                <a:solidFill>
                  <a:schemeClr val="tx1"/>
                </a:solidFill>
              </a:rPr>
              <a:t>Seminários presenciais </a:t>
            </a:r>
            <a:r>
              <a:rPr lang="pt-BR" dirty="0" smtClean="0">
                <a:solidFill>
                  <a:schemeClr val="tx1"/>
                </a:solidFill>
              </a:rPr>
              <a:t>para ex-alunos financiados pelo governo espanhol</a:t>
            </a:r>
          </a:p>
          <a:p>
            <a:pPr lvl="1" algn="just">
              <a:spcBef>
                <a:spcPts val="500"/>
              </a:spcBef>
              <a:buFont typeface="Wingdings" pitchFamily="2" charset="2"/>
              <a:buChar char="§"/>
            </a:pPr>
            <a:r>
              <a:rPr lang="pt-BR" dirty="0" smtClean="0">
                <a:solidFill>
                  <a:schemeClr val="tx1"/>
                </a:solidFill>
              </a:rPr>
              <a:t>Recebimento do </a:t>
            </a:r>
            <a:r>
              <a:rPr lang="pt-BR" b="1" i="1" dirty="0" err="1" smtClean="0">
                <a:solidFill>
                  <a:schemeClr val="tx1"/>
                </a:solidFill>
              </a:rPr>
              <a:t>Boletín</a:t>
            </a:r>
            <a:r>
              <a:rPr lang="pt-BR" b="1" i="1" dirty="0" smtClean="0">
                <a:solidFill>
                  <a:schemeClr val="tx1"/>
                </a:solidFill>
              </a:rPr>
              <a:t> Fiscal </a:t>
            </a:r>
            <a:r>
              <a:rPr lang="pt-BR" b="1" i="1" dirty="0" err="1" smtClean="0">
                <a:solidFill>
                  <a:schemeClr val="tx1"/>
                </a:solidFill>
              </a:rPr>
              <a:t>Iberoamericano</a:t>
            </a:r>
            <a:r>
              <a:rPr lang="pt-BR" dirty="0" smtClean="0">
                <a:solidFill>
                  <a:schemeClr val="tx1"/>
                </a:solidFill>
              </a:rPr>
              <a:t> (semestral)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12516" y="193923"/>
            <a:ext cx="8518968" cy="121406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rgbClr val="44558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lt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algn="l">
              <a:lnSpc>
                <a:spcPct val="100000"/>
              </a:lnSpc>
              <a:defRPr/>
            </a:pPr>
            <a:r>
              <a:rPr lang="pt-BR" sz="2800" b="1" dirty="0" smtClean="0">
                <a:effectLst/>
              </a:rPr>
              <a:t>Programa Modular Internacional em Fazenda Pública, Gestão e Administração Tributária</a:t>
            </a:r>
            <a:endParaRPr lang="en-US" sz="3200" dirty="0">
              <a:solidFill>
                <a:schemeClr val="bg1"/>
              </a:solidFill>
              <a:latin typeface="Calibri"/>
              <a:ea typeface="MS PGothic" pitchFamily="34" charset="-128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391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312516" y="1652098"/>
            <a:ext cx="6705600" cy="530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800" b="1" dirty="0" smtClean="0">
                <a:solidFill>
                  <a:schemeClr val="tx1"/>
                </a:solidFill>
              </a:rPr>
              <a:t>PÚBLICO-ALVO</a:t>
            </a:r>
          </a:p>
        </p:txBody>
      </p:sp>
      <p:cxnSp>
        <p:nvCxnSpPr>
          <p:cNvPr id="8" name="Conector reto 7"/>
          <p:cNvCxnSpPr/>
          <p:nvPr/>
        </p:nvCxnSpPr>
        <p:spPr>
          <a:xfrm flipV="1">
            <a:off x="457200" y="2155825"/>
            <a:ext cx="8374284" cy="6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57200" y="2404147"/>
            <a:ext cx="8374284" cy="16894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§"/>
            </a:pPr>
            <a:r>
              <a:rPr lang="pt-BR" sz="1600" b="1" dirty="0" smtClean="0">
                <a:solidFill>
                  <a:schemeClr val="tx1"/>
                </a:solidFill>
              </a:rPr>
              <a:t>Gestores </a:t>
            </a:r>
            <a:r>
              <a:rPr lang="pt-BR" sz="1600" b="1" dirty="0">
                <a:solidFill>
                  <a:schemeClr val="tx1"/>
                </a:solidFill>
              </a:rPr>
              <a:t>ou assessores que desempenham funções </a:t>
            </a:r>
            <a:r>
              <a:rPr lang="pt-BR" sz="1600" b="1" dirty="0" smtClean="0">
                <a:solidFill>
                  <a:schemeClr val="tx1"/>
                </a:solidFill>
              </a:rPr>
              <a:t>importantes</a:t>
            </a:r>
            <a:r>
              <a:rPr lang="pt-BR" sz="1600" dirty="0" smtClean="0">
                <a:solidFill>
                  <a:schemeClr val="tx1"/>
                </a:solidFill>
              </a:rPr>
              <a:t> </a:t>
            </a:r>
            <a:r>
              <a:rPr lang="pt-BR" sz="1600" dirty="0">
                <a:solidFill>
                  <a:schemeClr val="tx1"/>
                </a:solidFill>
              </a:rPr>
              <a:t>no âmbito da Administração Tributária </a:t>
            </a:r>
            <a:r>
              <a:rPr lang="pt-BR" sz="1600" dirty="0" smtClean="0">
                <a:solidFill>
                  <a:schemeClr val="tx1"/>
                </a:solidFill>
              </a:rPr>
              <a:t>das Secretarias de Fazenda ou colaboradores que tenham potencial para desempenhá-las no futuro. Devem ser, </a:t>
            </a:r>
            <a:r>
              <a:rPr lang="pt-BR" sz="1600" b="1" dirty="0" smtClean="0">
                <a:solidFill>
                  <a:schemeClr val="tx1"/>
                </a:solidFill>
              </a:rPr>
              <a:t>preferencialmente, auditores tributários</a:t>
            </a:r>
          </a:p>
        </p:txBody>
      </p:sp>
      <p:cxnSp>
        <p:nvCxnSpPr>
          <p:cNvPr id="14" name="Conector reto 13"/>
          <p:cNvCxnSpPr/>
          <p:nvPr/>
        </p:nvCxnSpPr>
        <p:spPr>
          <a:xfrm>
            <a:off x="457201" y="3999795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3469707"/>
            <a:ext cx="6705600" cy="530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t-BR" sz="2800" b="1" dirty="0" smtClean="0">
                <a:solidFill>
                  <a:schemeClr val="tx1"/>
                </a:solidFill>
              </a:rPr>
              <a:t>VAGAS</a:t>
            </a: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457200" y="4185513"/>
            <a:ext cx="8229601" cy="2263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§"/>
            </a:pPr>
            <a:r>
              <a:rPr lang="pt-BR" sz="1700" b="1" dirty="0" smtClean="0">
                <a:solidFill>
                  <a:schemeClr val="tx1"/>
                </a:solidFill>
              </a:rPr>
              <a:t>São </a:t>
            </a:r>
            <a:r>
              <a:rPr lang="pt-BR" sz="1700" b="1" dirty="0" smtClean="0">
                <a:solidFill>
                  <a:schemeClr val="tx1"/>
                </a:solidFill>
              </a:rPr>
              <a:t>disponibilizadas 30 vagas para as SEFAZ dos estados brasileiros</a:t>
            </a:r>
            <a:endParaRPr lang="pt-BR" sz="1700" b="1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/>
                </a:solidFill>
              </a:rPr>
              <a:t>Seleção dos candidatos a partir de currículo e títulos, e possibilidade do custeio por parte da SEFAZ respectiva</a:t>
            </a:r>
          </a:p>
          <a:p>
            <a:pPr algn="just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/>
                </a:solidFill>
              </a:rPr>
              <a:t>As </a:t>
            </a:r>
            <a:r>
              <a:rPr lang="pt-BR" sz="1600" dirty="0" smtClean="0">
                <a:solidFill>
                  <a:schemeClr val="tx1"/>
                </a:solidFill>
              </a:rPr>
              <a:t>SEFAZ interessadas </a:t>
            </a:r>
            <a:r>
              <a:rPr lang="pt-BR" sz="1600" dirty="0" smtClean="0">
                <a:solidFill>
                  <a:schemeClr val="tx1"/>
                </a:solidFill>
              </a:rPr>
              <a:t>fazem </a:t>
            </a:r>
            <a:r>
              <a:rPr lang="pt-BR" sz="1600" dirty="0" smtClean="0">
                <a:solidFill>
                  <a:schemeClr val="tx1"/>
                </a:solidFill>
              </a:rPr>
              <a:t>uma seleção interna e </a:t>
            </a:r>
            <a:r>
              <a:rPr lang="pt-BR" sz="1600" dirty="0" smtClean="0">
                <a:solidFill>
                  <a:schemeClr val="tx1"/>
                </a:solidFill>
              </a:rPr>
              <a:t>enviam </a:t>
            </a:r>
            <a:r>
              <a:rPr lang="pt-BR" sz="1600" dirty="0" smtClean="0">
                <a:solidFill>
                  <a:schemeClr val="tx1"/>
                </a:solidFill>
              </a:rPr>
              <a:t>os currículos </a:t>
            </a:r>
            <a:r>
              <a:rPr lang="pt-BR" sz="1600" dirty="0" smtClean="0">
                <a:solidFill>
                  <a:schemeClr val="tx1"/>
                </a:solidFill>
              </a:rPr>
              <a:t>ao IEF e UNED, segundo a quantidade de vagas que cada SEFAZ se compromete a custear</a:t>
            </a:r>
          </a:p>
          <a:p>
            <a:pPr algn="just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/>
                </a:solidFill>
              </a:rPr>
              <a:t>Havendo vagas remanescentes, pode haver candidaturas avulsas de candidatos que irão se </a:t>
            </a:r>
            <a:r>
              <a:rPr lang="pt-BR" sz="1600" dirty="0" err="1" smtClean="0">
                <a:solidFill>
                  <a:schemeClr val="tx1"/>
                </a:solidFill>
              </a:rPr>
              <a:t>autocustear</a:t>
            </a:r>
            <a:endParaRPr lang="pt-BR" sz="16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1600" dirty="0" smtClean="0">
                <a:solidFill>
                  <a:schemeClr val="tx1"/>
                </a:solidFill>
              </a:rPr>
              <a:t>Os candidatos devem ter proficiência em espanhol ou se comprometerem a </a:t>
            </a:r>
            <a:r>
              <a:rPr lang="pt-BR" sz="1600" dirty="0" smtClean="0">
                <a:solidFill>
                  <a:schemeClr val="tx1"/>
                </a:solidFill>
              </a:rPr>
              <a:t>adquiri-la  </a:t>
            </a:r>
            <a:endParaRPr lang="pt-BR" sz="1600" dirty="0" smtClean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12516" y="193923"/>
            <a:ext cx="8518968" cy="121406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rgbClr val="44558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lt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algn="l">
              <a:lnSpc>
                <a:spcPct val="100000"/>
              </a:lnSpc>
              <a:defRPr/>
            </a:pPr>
            <a:r>
              <a:rPr lang="pt-BR" sz="2800" b="1" dirty="0" smtClean="0">
                <a:effectLst/>
              </a:rPr>
              <a:t>Programa Modular Internacional em Fazenda Pública, Gestão e Administração Tributária</a:t>
            </a:r>
            <a:endParaRPr lang="en-US" sz="3200" dirty="0">
              <a:solidFill>
                <a:schemeClr val="bg1"/>
              </a:solidFill>
              <a:latin typeface="Calibri"/>
              <a:ea typeface="MS PGothic" pitchFamily="34" charset="-128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935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57200" y="1625600"/>
            <a:ext cx="6560916" cy="530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800" b="1" dirty="0" smtClean="0"/>
              <a:t>CURSOS REALIZADOS</a:t>
            </a:r>
            <a:endParaRPr lang="pt-BR" sz="2800" b="1" dirty="0" smtClean="0">
              <a:solidFill>
                <a:schemeClr val="tx1"/>
              </a:solidFill>
            </a:endParaRPr>
          </a:p>
        </p:txBody>
      </p:sp>
      <p:cxnSp>
        <p:nvCxnSpPr>
          <p:cNvPr id="8" name="Conector reto 7"/>
          <p:cNvCxnSpPr/>
          <p:nvPr/>
        </p:nvCxnSpPr>
        <p:spPr>
          <a:xfrm flipV="1">
            <a:off x="457200" y="2155825"/>
            <a:ext cx="8374284" cy="6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312516" y="193923"/>
            <a:ext cx="8518968" cy="121406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rgbClr val="44558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lt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algn="l">
              <a:lnSpc>
                <a:spcPct val="100000"/>
              </a:lnSpc>
              <a:defRPr/>
            </a:pPr>
            <a:r>
              <a:rPr lang="pt-BR" sz="2800" b="1" dirty="0" smtClean="0">
                <a:effectLst/>
              </a:rPr>
              <a:t>Programa Modular Internacional em Fazenda Pública, Gestão e Administração Tributária</a:t>
            </a:r>
            <a:endParaRPr lang="en-US" sz="3200" dirty="0">
              <a:solidFill>
                <a:schemeClr val="bg1"/>
              </a:solidFill>
              <a:latin typeface="Calibri"/>
              <a:ea typeface="MS PGothic" pitchFamily="34" charset="-128"/>
              <a:cs typeface="Calibri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15244" y="2155825"/>
            <a:ext cx="83742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/>
              <a:t>- </a:t>
            </a:r>
            <a:r>
              <a:rPr lang="pt-BR" sz="2000" dirty="0" smtClean="0"/>
              <a:t>1ª Edição: Out/13 a Dez/14. 30 alunos dos </a:t>
            </a:r>
            <a:r>
              <a:rPr lang="pt-BR" sz="2000" dirty="0"/>
              <a:t>seguintes estados:</a:t>
            </a:r>
          </a:p>
          <a:p>
            <a:pPr lvl="2"/>
            <a:r>
              <a:rPr lang="pt-BR" sz="2000" dirty="0" smtClean="0"/>
              <a:t>- </a:t>
            </a:r>
            <a:r>
              <a:rPr lang="pt-BR" sz="2000" dirty="0" smtClean="0"/>
              <a:t>    MA: 2 alunos</a:t>
            </a:r>
            <a:endParaRPr lang="pt-BR" sz="2000" dirty="0"/>
          </a:p>
          <a:p>
            <a:pPr lvl="2"/>
            <a:r>
              <a:rPr lang="pt-BR" sz="2000" dirty="0" smtClean="0"/>
              <a:t>- </a:t>
            </a:r>
            <a:r>
              <a:rPr lang="pt-BR" sz="2000" dirty="0" smtClean="0"/>
              <a:t>    PI: </a:t>
            </a:r>
            <a:r>
              <a:rPr lang="pt-BR" sz="2000" dirty="0"/>
              <a:t>1 </a:t>
            </a:r>
            <a:r>
              <a:rPr lang="pt-BR" sz="2000" dirty="0" smtClean="0"/>
              <a:t>aluno</a:t>
            </a:r>
            <a:endParaRPr lang="pt-BR" sz="2000" dirty="0"/>
          </a:p>
          <a:p>
            <a:pPr marL="1200150" lvl="2" indent="-285750">
              <a:buFontTx/>
              <a:buChar char="-"/>
            </a:pPr>
            <a:r>
              <a:rPr lang="pt-BR" sz="2000" dirty="0" smtClean="0"/>
              <a:t>SP: 27 alunos</a:t>
            </a:r>
          </a:p>
          <a:p>
            <a:r>
              <a:rPr lang="pt-BR" sz="2000" dirty="0" smtClean="0"/>
              <a:t>- 2ª Edição (em andamento): </a:t>
            </a:r>
            <a:r>
              <a:rPr lang="pt-BR" sz="2000" dirty="0" err="1" smtClean="0"/>
              <a:t>Jul</a:t>
            </a:r>
            <a:r>
              <a:rPr lang="pt-BR" sz="2000" dirty="0" smtClean="0"/>
              <a:t>/15 a </a:t>
            </a:r>
            <a:r>
              <a:rPr lang="pt-BR" sz="2000" dirty="0" err="1" smtClean="0"/>
              <a:t>Nov</a:t>
            </a:r>
            <a:r>
              <a:rPr lang="pt-BR" sz="2000" dirty="0" smtClean="0"/>
              <a:t>/16. 25 alunos dos seguintes estados:</a:t>
            </a:r>
            <a:endParaRPr lang="pt-BR" sz="2000" dirty="0"/>
          </a:p>
          <a:p>
            <a:pPr marL="1200150" lvl="2" indent="-285750">
              <a:buFontTx/>
              <a:buChar char="-"/>
            </a:pPr>
            <a:r>
              <a:rPr lang="pt-BR" sz="2000" dirty="0" smtClean="0"/>
              <a:t>AP: </a:t>
            </a:r>
            <a:r>
              <a:rPr lang="pt-BR" sz="2000" dirty="0"/>
              <a:t>4 </a:t>
            </a:r>
            <a:r>
              <a:rPr lang="pt-BR" sz="2000" dirty="0" smtClean="0"/>
              <a:t>alunos</a:t>
            </a:r>
          </a:p>
          <a:p>
            <a:pPr marL="1200150" lvl="2" indent="-285750">
              <a:buFontTx/>
              <a:buChar char="-"/>
            </a:pPr>
            <a:r>
              <a:rPr lang="pt-BR" sz="2000" dirty="0" smtClean="0"/>
              <a:t>MG: 1 aluno</a:t>
            </a:r>
            <a:endParaRPr lang="pt-BR" sz="2000" dirty="0"/>
          </a:p>
          <a:p>
            <a:pPr lvl="2"/>
            <a:r>
              <a:rPr lang="pt-BR" sz="2000" dirty="0" smtClean="0"/>
              <a:t>- </a:t>
            </a:r>
            <a:r>
              <a:rPr lang="pt-BR" sz="2000" dirty="0" smtClean="0"/>
              <a:t>    RJ</a:t>
            </a:r>
            <a:r>
              <a:rPr lang="pt-BR" sz="2000" dirty="0"/>
              <a:t>: </a:t>
            </a:r>
            <a:r>
              <a:rPr lang="pt-BR" sz="2000" dirty="0" smtClean="0"/>
              <a:t>5 alunos</a:t>
            </a:r>
            <a:endParaRPr lang="pt-BR" sz="2000" dirty="0"/>
          </a:p>
          <a:p>
            <a:r>
              <a:rPr lang="pt-BR" sz="2000" dirty="0"/>
              <a:t>	- </a:t>
            </a:r>
            <a:r>
              <a:rPr lang="pt-BR" sz="2000" dirty="0" smtClean="0"/>
              <a:t>    SP: 15 alunos</a:t>
            </a:r>
            <a:r>
              <a:rPr lang="pt-BR" sz="2000" dirty="0"/>
              <a:t>	</a:t>
            </a: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 bwMode="auto">
          <a:xfrm>
            <a:off x="457200" y="5527385"/>
            <a:ext cx="6560916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800" b="1" dirty="0" smtClean="0"/>
          </a:p>
        </p:txBody>
      </p:sp>
      <p:cxnSp>
        <p:nvCxnSpPr>
          <p:cNvPr id="15" name="Conector reto 14"/>
          <p:cNvCxnSpPr/>
          <p:nvPr/>
        </p:nvCxnSpPr>
        <p:spPr>
          <a:xfrm flipV="1">
            <a:off x="457200" y="4928721"/>
            <a:ext cx="8374284" cy="6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1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4270</TotalTime>
  <Words>1201</Words>
  <Application>Microsoft Office PowerPoint</Application>
  <PresentationFormat>Apresentação na tela (4:3)</PresentationFormat>
  <Paragraphs>159</Paragraphs>
  <Slides>10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Corbel</vt:lpstr>
      <vt:lpstr>ＭＳ Ｐゴシック</vt:lpstr>
      <vt:lpstr>ＭＳ Ｐゴシック</vt:lpstr>
      <vt:lpstr>Verdana</vt:lpstr>
      <vt:lpstr>Wingdings</vt:lpstr>
      <vt:lpstr>Office Theme</vt:lpstr>
      <vt:lpstr>Programa Modular Internacional em Fazenda Pública, Gestão e Administração Tributária (“Maestria Tributaria”)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LOTAÇÃO IDEAL DE AFRs</dc:title>
  <dc:creator>Carolina Santos</dc:creator>
  <cp:lastModifiedBy>PC-novo</cp:lastModifiedBy>
  <cp:revision>339</cp:revision>
  <dcterms:created xsi:type="dcterms:W3CDTF">2011-08-10T20:14:18Z</dcterms:created>
  <dcterms:modified xsi:type="dcterms:W3CDTF">2015-12-02T02:39:35Z</dcterms:modified>
</cp:coreProperties>
</file>