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1" r:id="rId3"/>
    <p:sldId id="314" r:id="rId4"/>
    <p:sldId id="312" r:id="rId5"/>
    <p:sldId id="313" r:id="rId6"/>
    <p:sldId id="304" r:id="rId7"/>
    <p:sldId id="308" r:id="rId8"/>
    <p:sldId id="316" r:id="rId9"/>
    <p:sldId id="320" r:id="rId10"/>
    <p:sldId id="321" r:id="rId11"/>
    <p:sldId id="319" r:id="rId12"/>
    <p:sldId id="318" r:id="rId13"/>
    <p:sldId id="317" r:id="rId14"/>
    <p:sldId id="31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pdias" initials="GECO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55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43" autoAdjust="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66EE5-4955-4B20-8F25-A45B433097E3}" type="datetimeFigureOut">
              <a:rPr lang="pt-BR" smtClean="0"/>
              <a:pPr/>
              <a:t>18/03/2016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E9EB5-98A3-4328-B88C-285B1D5BEF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34885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8FD11-21DF-446C-8011-9E9121645DEE}" type="datetimeFigureOut">
              <a:rPr lang="pt-BR" smtClean="0"/>
              <a:pPr/>
              <a:t>18/03/2016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C1FE8-088E-4AAC-A5A3-9B4E8B00793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2632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1FE8-088E-4AAC-A5A3-9B4E8B007931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7003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40152" y="4005064"/>
            <a:ext cx="2880320" cy="576064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</a:t>
            </a:r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0" y="2492896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Arredondar Retângulo em um Canto Diagonal 7"/>
          <p:cNvSpPr/>
          <p:nvPr userDrawn="1"/>
        </p:nvSpPr>
        <p:spPr>
          <a:xfrm>
            <a:off x="288963" y="2305447"/>
            <a:ext cx="4101577" cy="1627609"/>
          </a:xfrm>
          <a:prstGeom prst="round2DiagRect">
            <a:avLst>
              <a:gd name="adj1" fmla="val 12081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GovES2011_Sec_Fazend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91226" y="2480299"/>
            <a:ext cx="3648726" cy="1337316"/>
          </a:xfrm>
          <a:prstGeom prst="rect">
            <a:avLst/>
          </a:prstGeom>
          <a:noFill/>
        </p:spPr>
      </p:pic>
      <p:sp>
        <p:nvSpPr>
          <p:cNvPr id="13" name="Espaço Reservado para Texto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80063" y="4652963"/>
            <a:ext cx="3240087" cy="360362"/>
          </a:xfrm>
        </p:spPr>
        <p:txBody>
          <a:bodyPr>
            <a:noAutofit/>
          </a:bodyPr>
          <a:lstStyle>
            <a:lvl1pPr algn="r">
              <a:buNone/>
              <a:defRPr sz="2000" b="0" i="1"/>
            </a:lvl1pPr>
          </a:lstStyle>
          <a:p>
            <a:pPr lvl="0"/>
            <a:r>
              <a:rPr lang="pt-BR" sz="2000" b="1" i="1" dirty="0" smtClean="0"/>
              <a:t>Cargo do palestrante</a:t>
            </a:r>
            <a:endParaRPr lang="pt-BR" dirty="0"/>
          </a:p>
        </p:txBody>
      </p:sp>
      <p:sp>
        <p:nvSpPr>
          <p:cNvPr id="22" name="Espaço Reservado para Texto 21"/>
          <p:cNvSpPr>
            <a:spLocks noGrp="1"/>
          </p:cNvSpPr>
          <p:nvPr>
            <p:ph type="body" sz="quarter" idx="14"/>
          </p:nvPr>
        </p:nvSpPr>
        <p:spPr>
          <a:xfrm>
            <a:off x="5003800" y="2780928"/>
            <a:ext cx="3816350" cy="791468"/>
          </a:xfrm>
        </p:spPr>
        <p:txBody>
          <a:bodyPr/>
          <a:lstStyle>
            <a:lvl1pPr>
              <a:buNone/>
              <a:defRPr b="1">
                <a:latin typeface="+mj-lt"/>
              </a:defRPr>
            </a:lvl1pPr>
          </a:lstStyle>
          <a:p>
            <a:pPr lvl="0"/>
            <a:r>
              <a:rPr lang="pt-BR" dirty="0" smtClean="0"/>
              <a:t>Clique para editar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>
            <a:off x="539552" y="357301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 userDrawn="1"/>
        </p:nvCxnSpPr>
        <p:spPr>
          <a:xfrm>
            <a:off x="539552" y="242088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edondar Retângulo em um Canto Diagonal 7"/>
          <p:cNvSpPr/>
          <p:nvPr userDrawn="1"/>
        </p:nvSpPr>
        <p:spPr>
          <a:xfrm>
            <a:off x="0" y="1268760"/>
            <a:ext cx="9144000" cy="4608512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tx1"/>
          </a:solidFill>
          <a:ln w="127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>
            <a:off x="539552" y="105273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 userDrawn="1"/>
        </p:nvCxnSpPr>
        <p:spPr>
          <a:xfrm>
            <a:off x="539552" y="18864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ço Reservado para Conteúdo 13"/>
          <p:cNvSpPr>
            <a:spLocks noGrp="1"/>
          </p:cNvSpPr>
          <p:nvPr>
            <p:ph sz="quarter" idx="10"/>
          </p:nvPr>
        </p:nvSpPr>
        <p:spPr>
          <a:xfrm>
            <a:off x="395536" y="1412776"/>
            <a:ext cx="8353425" cy="42481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5" name="Retângulo 14"/>
          <p:cNvSpPr/>
          <p:nvPr userDrawn="1"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E0F244-8D72-4404-9819-16699DA8B89B}" type="datetimeFigureOut">
              <a:rPr lang="pt-BR" smtClean="0"/>
              <a:pPr/>
              <a:t>18/03/2016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CA9752-F2AC-494C-8392-0AECA5E29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CA9752-F2AC-494C-8392-0AECA5E298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Retângulo 4"/>
          <p:cNvSpPr/>
          <p:nvPr userDrawn="1"/>
        </p:nvSpPr>
        <p:spPr>
          <a:xfrm>
            <a:off x="0" y="1484784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Arredondar Retângulo em um Canto Diagonal 5"/>
          <p:cNvSpPr/>
          <p:nvPr userDrawn="1"/>
        </p:nvSpPr>
        <p:spPr>
          <a:xfrm>
            <a:off x="4657769" y="1297335"/>
            <a:ext cx="4101577" cy="1627609"/>
          </a:xfrm>
          <a:prstGeom prst="round2DiagRect">
            <a:avLst>
              <a:gd name="adj1" fmla="val 12081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GovES2011_Sec_Fazend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60032" y="1472187"/>
            <a:ext cx="3648726" cy="1337316"/>
          </a:xfrm>
          <a:prstGeom prst="rect">
            <a:avLst/>
          </a:prstGeom>
          <a:noFill/>
        </p:spPr>
      </p:pic>
      <p:sp>
        <p:nvSpPr>
          <p:cNvPr id="9" name="Espaço Reservado para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1700808"/>
            <a:ext cx="2160042" cy="791542"/>
          </a:xfrm>
        </p:spPr>
        <p:txBody>
          <a:bodyPr/>
          <a:lstStyle>
            <a:lvl1pPr>
              <a:buNone/>
              <a:defRPr sz="3600" b="1">
                <a:latin typeface="+mj-lt"/>
              </a:defRPr>
            </a:lvl1pPr>
          </a:lstStyle>
          <a:p>
            <a:pPr lvl="0"/>
            <a:r>
              <a:rPr lang="pt-BR" dirty="0" smtClean="0"/>
              <a:t>Obrigado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4" hasCustomPrompt="1"/>
          </p:nvPr>
        </p:nvSpPr>
        <p:spPr>
          <a:xfrm>
            <a:off x="1619672" y="3356992"/>
            <a:ext cx="5975350" cy="18002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dirty="0" smtClean="0"/>
              <a:t>Contato:</a:t>
            </a:r>
          </a:p>
          <a:p>
            <a:pPr lvl="0"/>
            <a:r>
              <a:rPr lang="pt-BR" dirty="0" smtClean="0"/>
              <a:t>Email</a:t>
            </a:r>
          </a:p>
          <a:p>
            <a:pPr lvl="0"/>
            <a:r>
              <a:rPr lang="pt-BR" dirty="0" smtClean="0"/>
              <a:t>telefone</a:t>
            </a:r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929F4E-BCEC-4434-B5BC-7773E7B5FAFA}" type="datetimeFigureOut">
              <a:rPr lang="pt-BR"/>
              <a:pPr/>
              <a:t>18/03/2016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780CB2-20D3-45CD-9916-3ED7D43A74D6}" type="slidenum">
              <a:rPr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4524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8" name="Imagem 7" descr="logo_Tesouro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6287145" y="6094896"/>
            <a:ext cx="1093167" cy="5130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Imagem 9" descr="logo_Sefaz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431076" y="6093296"/>
            <a:ext cx="1245380" cy="514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453" r:id="rId1"/>
    <p:sldLayoutId id="2147484455" r:id="rId2"/>
    <p:sldLayoutId id="2147484456" r:id="rId3"/>
    <p:sldLayoutId id="2147484458" r:id="rId4"/>
    <p:sldLayoutId id="2147484459" r:id="rId5"/>
    <p:sldLayoutId id="214748446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2492896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95536" y="2599457"/>
            <a:ext cx="8280920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30ª Reunião da Comissão de Gestão Fazendária (COGEF)</a:t>
            </a:r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093296"/>
            <a:ext cx="1368152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251520" y="4077072"/>
            <a:ext cx="8784976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/>
              <a:t>Novo Sistema de Administração Financeira do Estado do Espírito Santo (SIGEFES)</a:t>
            </a:r>
            <a:endParaRPr lang="pt-BR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Avanços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628799"/>
            <a:ext cx="8229600" cy="4472807"/>
          </a:xfrm>
        </p:spPr>
        <p:txBody>
          <a:bodyPr>
            <a:noAutofit/>
          </a:bodyPr>
          <a:lstStyle/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Sistema em ambiente web, permitindo acesso a partir de dispositivos com acesso à internet;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Integração com outros sistemas corporativos, garantindo maior segurança da informação e evitando retrabalho manual para lançamento de dados (</a:t>
            </a:r>
            <a:r>
              <a:rPr lang="pt-BR" sz="2400" dirty="0" err="1" smtClean="0"/>
              <a:t>Ex</a:t>
            </a:r>
            <a:r>
              <a:rPr lang="pt-BR" sz="2400" dirty="0" smtClean="0"/>
              <a:t>: Mapa de Arrecadação);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668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Avanços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192596"/>
            <a:ext cx="8229600" cy="4472807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Integração de todos os Poderes num mesmo sistema, sem reprocessamento de dados, permitindo a consolidação on-line das contas do Estado;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Adoção do Plano de Contas Padrão definido pela STN;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Maior transparência na aplicação dos recursos públicos mediante novos controles implementados e integração com os Portais de Transparência e maior padronização de procedimentos;</a:t>
            </a:r>
          </a:p>
          <a:p>
            <a:pPr marL="0" indent="0" algn="just"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103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Avanços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74963" y="1287384"/>
            <a:ext cx="8229600" cy="4472807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Aprimoramento </a:t>
            </a:r>
            <a:r>
              <a:rPr lang="pt-BR" sz="2400" dirty="0"/>
              <a:t>dos controles </a:t>
            </a:r>
            <a:r>
              <a:rPr lang="pt-BR" sz="2400" dirty="0" smtClean="0"/>
              <a:t>orçamentários, financeiros e contábeis, </a:t>
            </a:r>
            <a:r>
              <a:rPr lang="pt-BR" sz="2400" dirty="0"/>
              <a:t>permitindo informações gerenciais mais detalhadas para subsidiar a gestão das finanças públicas do Estado;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662" y="2795609"/>
            <a:ext cx="8963025" cy="4048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502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Custo e Duração do Projeto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628800"/>
            <a:ext cx="8229600" cy="417646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Projeto custeado com recursos do PROFAZ (Financiamento do BID)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Contrato assinado em agosto/2012 com vigência prorrogada até junho/2016, sem contar as fases anteriores do processo de contratação;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Valor do Contrato: R$ 6,7 milhões (mais despesas reembolsáveis num montante até R$ 763 mil).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5863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Conteúdo 1"/>
          <p:cNvSpPr>
            <a:spLocks noGrp="1"/>
          </p:cNvSpPr>
          <p:nvPr>
            <p:ph idx="1"/>
          </p:nvPr>
        </p:nvSpPr>
        <p:spPr>
          <a:xfrm>
            <a:off x="466301" y="1124745"/>
            <a:ext cx="8229600" cy="48064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Obrigado!</a:t>
            </a:r>
            <a:endParaRPr lang="pt-BR" dirty="0"/>
          </a:p>
          <a:p>
            <a:pPr marL="0" indent="0" algn="ctr">
              <a:buNone/>
            </a:pPr>
            <a:endParaRPr lang="pt-BR" sz="2000" b="1" dirty="0" smtClean="0"/>
          </a:p>
          <a:p>
            <a:pPr marL="0" indent="0" algn="ctr">
              <a:buNone/>
            </a:pPr>
            <a:r>
              <a:rPr lang="pt-BR" sz="3600" b="1" dirty="0" smtClean="0"/>
              <a:t>Gilmar Hartwig</a:t>
            </a:r>
          </a:p>
          <a:p>
            <a:pPr marL="0" indent="0" algn="ctr">
              <a:buNone/>
            </a:pPr>
            <a:r>
              <a:rPr lang="pt-BR" sz="2800" dirty="0" smtClean="0"/>
              <a:t>Consultor do Tesouro Estadual</a:t>
            </a:r>
          </a:p>
          <a:p>
            <a:pPr marL="0" indent="0" algn="ctr">
              <a:buNone/>
            </a:pPr>
            <a:r>
              <a:rPr lang="pt-BR" sz="2000" dirty="0" smtClean="0"/>
              <a:t>Subgerente de Gestão do Sistema de Finanças Públicas</a:t>
            </a:r>
          </a:p>
          <a:p>
            <a:pPr marL="0" indent="0" algn="ctr">
              <a:buNone/>
            </a:pPr>
            <a:r>
              <a:rPr lang="pt-BR" sz="2000" dirty="0" smtClean="0"/>
              <a:t>Contabilidade Geral do Estado</a:t>
            </a:r>
          </a:p>
          <a:p>
            <a:pPr marL="0" indent="0" algn="ctr">
              <a:buNone/>
            </a:pPr>
            <a:endParaRPr lang="pt-BR" sz="2000" b="1" dirty="0"/>
          </a:p>
          <a:p>
            <a:pPr marL="0" indent="0" algn="ctr">
              <a:buNone/>
            </a:pPr>
            <a:r>
              <a:rPr lang="pt-BR" sz="2000" b="1" dirty="0" smtClean="0"/>
              <a:t>Contatos: </a:t>
            </a:r>
          </a:p>
          <a:p>
            <a:pPr marL="0" indent="0" algn="ctr">
              <a:buNone/>
            </a:pPr>
            <a:r>
              <a:rPr lang="pt-BR" sz="2000" b="1" dirty="0" smtClean="0"/>
              <a:t>E-mail: </a:t>
            </a:r>
            <a:r>
              <a:rPr lang="pt-BR" sz="2000" b="1" dirty="0" smtClean="0">
                <a:solidFill>
                  <a:schemeClr val="tx2"/>
                </a:solidFill>
              </a:rPr>
              <a:t>ghartwig@sefaz.es.gov.br</a:t>
            </a:r>
          </a:p>
          <a:p>
            <a:pPr marL="0" indent="0" algn="ctr">
              <a:buNone/>
            </a:pPr>
            <a:r>
              <a:rPr lang="pt-BR" sz="2000" b="1" dirty="0" smtClean="0"/>
              <a:t>Telefone: 27 3347-5515</a:t>
            </a:r>
          </a:p>
        </p:txBody>
      </p:sp>
    </p:spTree>
    <p:extLst>
      <p:ext uri="{BB962C8B-B14F-4D97-AF65-F5344CB8AC3E}">
        <p14:creationId xmlns="" xmlns:p14="http://schemas.microsoft.com/office/powerpoint/2010/main" val="303809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u="sng" dirty="0" smtClean="0"/>
              <a:t>O que é o SIGEFES?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6301" y="1405197"/>
            <a:ext cx="8229600" cy="46964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É o Sistema Integrado de Gestão das Finanças Públicas do Espírito Santo, em utilização a partir do exercício financeiro de 2014;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Substituiu o SISPPA, SIPLAN e SIAFEM; e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Agregou numa mesma solução o planejamento e a execução orçamentária, financeira e contábil de todos os Poderes que compõem o Governo do Estado.</a:t>
            </a:r>
          </a:p>
          <a:p>
            <a:pPr algn="just"/>
            <a:endParaRPr lang="pt-BR" dirty="0"/>
          </a:p>
          <a:p>
            <a:pPr marL="0" indent="0" algn="ctr">
              <a:buNone/>
            </a:pPr>
            <a:endParaRPr lang="pt-BR" sz="2000" b="1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431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Funções do SIGEFES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6301" y="1405197"/>
            <a:ext cx="8229600" cy="469641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Elaboração e Acompanhamento do Plano Plurianual - PPA;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Elaboração, Acompanhamento e Execução da Lei Orçamentária Anual – LOA;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Execução dos pagamentos efetuados pelo Governo do Estado por meio de integração com as instituições </a:t>
            </a:r>
            <a:r>
              <a:rPr lang="pt-BR" dirty="0" smtClean="0"/>
              <a:t>financeiras</a:t>
            </a:r>
            <a:r>
              <a:rPr lang="pt-BR" dirty="0"/>
              <a:t>;</a:t>
            </a:r>
          </a:p>
          <a:p>
            <a:pPr marL="0" indent="0" algn="ctr">
              <a:buNone/>
            </a:pPr>
            <a:endParaRPr lang="pt-BR" sz="2000" b="1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664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Funções do SIGEFES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6301" y="140519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Sistema de Contabilidade oficial de todos os órgãos e entidades do Governo do Estado;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Elaboração dos demonstrativos contábeis exigidos pelas Normas Brasileiras de Contabilidade, pela Lei nº 4.320/64, pela LRF e pelos órgãos de controle;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Geração dos mais variados relatórios gerenciais, baseados, principalmente, em saldos contábeis, a partir de ferramenta de extração de dados integrada à solução;</a:t>
            </a:r>
          </a:p>
          <a:p>
            <a:pPr algn="just"/>
            <a:endParaRPr lang="pt-BR" dirty="0" smtClean="0"/>
          </a:p>
          <a:p>
            <a:pPr marL="0" indent="0" algn="ctr">
              <a:buNone/>
            </a:pPr>
            <a:endParaRPr lang="pt-BR" sz="2000" b="1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715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Funções do SIGEFES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6301" y="140519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Alimentação dos Portais de Transparência de todos os Poderes do Governo Estadual, no que se refere à execução orçamentária e financeira;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Controle das transferências voluntárias de recursos;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Base para a prestação </a:t>
            </a:r>
            <a:r>
              <a:rPr lang="pt-BR" dirty="0"/>
              <a:t>de Contas </a:t>
            </a:r>
            <a:r>
              <a:rPr lang="pt-BR" dirty="0" smtClean="0"/>
              <a:t>do Governador e dos </a:t>
            </a:r>
            <a:r>
              <a:rPr lang="pt-BR" dirty="0"/>
              <a:t>ordenadores de despesa aos órgãos de controle;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Consolidação das Contas do Governo do Estado por meio da utilização de Plano de Contas único, conforme PCASP padrão da STN; etc.</a:t>
            </a:r>
            <a:endParaRPr lang="pt-BR" dirty="0"/>
          </a:p>
          <a:p>
            <a:pPr marL="0" indent="0" algn="ctr">
              <a:buNone/>
            </a:pPr>
            <a:endParaRPr lang="pt-BR" sz="2000" b="1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367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u="sng" dirty="0" smtClean="0"/>
              <a:t>Pontos Críticos do Processo de Implantação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4525963"/>
          </a:xfrm>
        </p:spPr>
        <p:txBody>
          <a:bodyPr>
            <a:noAutofit/>
          </a:bodyPr>
          <a:lstStyle/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Processo de contratação seguindo as normas do BID e por se tratar de projeto pioneiro nessa modalidade;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Intenso </a:t>
            </a:r>
            <a:r>
              <a:rPr lang="pt-BR" sz="1800" dirty="0"/>
              <a:t>trabalho de </a:t>
            </a:r>
            <a:r>
              <a:rPr lang="pt-BR" sz="1800" dirty="0" smtClean="0"/>
              <a:t>testes e revisões para </a:t>
            </a:r>
            <a:r>
              <a:rPr lang="pt-BR" sz="1800" dirty="0"/>
              <a:t>atender </a:t>
            </a:r>
            <a:r>
              <a:rPr lang="pt-BR" sz="1800" dirty="0" smtClean="0"/>
              <a:t>as peculiaridades do </a:t>
            </a:r>
            <a:r>
              <a:rPr lang="pt-BR" sz="1800" dirty="0"/>
              <a:t>Estado do Espírito </a:t>
            </a:r>
            <a:r>
              <a:rPr lang="pt-BR" sz="1800" dirty="0" smtClean="0"/>
              <a:t>Santo, com participação de equipes da SEP e SEFAZ no período de </a:t>
            </a:r>
            <a:r>
              <a:rPr lang="pt-BR" sz="1800" dirty="0" err="1" smtClean="0"/>
              <a:t>ago</a:t>
            </a:r>
            <a:r>
              <a:rPr lang="pt-BR" sz="1800" dirty="0" smtClean="0"/>
              <a:t>/2012 a dez/2013, juntamente com a Logus, em um curto espaço de tempo;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Construção do Plano de Contas detalhado para o ES e respectivas contabilizações;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algn="just"/>
            <a:r>
              <a:rPr lang="pt-BR" sz="1800" dirty="0" smtClean="0"/>
              <a:t>Treinamento </a:t>
            </a:r>
            <a:r>
              <a:rPr lang="pt-BR" sz="1800" dirty="0"/>
              <a:t>de mais de 700 servidores das áreas orçamentária, financeira e </a:t>
            </a:r>
            <a:r>
              <a:rPr lang="pt-BR" sz="1800" dirty="0" smtClean="0"/>
              <a:t>contábil de todos os Poderes;</a:t>
            </a:r>
          </a:p>
          <a:p>
            <a:pPr marL="0" indent="0" algn="just">
              <a:buNone/>
            </a:pPr>
            <a:endParaRPr lang="pt-BR" sz="1800" dirty="0"/>
          </a:p>
          <a:p>
            <a:pPr algn="just"/>
            <a:r>
              <a:rPr lang="pt-BR" sz="1800" dirty="0" smtClean="0"/>
              <a:t>Construção das rotinas de Migração de Saldos dos sistemas antigos (SIAFEM e sistema utilizado pelo Poder Judiciário) para o SIGEFES .</a:t>
            </a:r>
          </a:p>
          <a:p>
            <a:pPr algn="just"/>
            <a:endParaRPr lang="pt-BR" sz="1800" dirty="0"/>
          </a:p>
          <a:p>
            <a:pPr algn="just"/>
            <a:endParaRPr lang="pt-BR" sz="1800" dirty="0" smtClean="0"/>
          </a:p>
          <a:p>
            <a:pPr marL="0" indent="0" algn="just">
              <a:buNone/>
            </a:pPr>
            <a:endParaRPr lang="pt-BR" sz="18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3713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Integrações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47000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Sistema Eletrônico de Protocolo;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Sistema de Informações Tributárias para consulta ao CADIN e Contabilização do Mapa de Arrecadação e respectivas repartições constitucionais e legais;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Instituições bancárias;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Portais de Transparência;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Sistema de Gestão de Recursos Humanos;</a:t>
            </a:r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 descr="homens-trabalhan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9110"/>
            <a:ext cx="1315786" cy="11631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296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205867"/>
            <a:ext cx="8229600" cy="1143000"/>
          </a:xfrm>
        </p:spPr>
        <p:txBody>
          <a:bodyPr/>
          <a:lstStyle/>
          <a:p>
            <a:r>
              <a:rPr lang="pt-BR" u="sng" dirty="0" smtClean="0"/>
              <a:t>Principais Avanços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192596"/>
            <a:ext cx="8229600" cy="4472807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Sistema muito mais intuitivo para os usuários e de fácil navegação (diferença entre SIAFEM x SIGEFES);</a:t>
            </a:r>
          </a:p>
          <a:p>
            <a:pPr marL="0" indent="0" algn="ctr">
              <a:buNone/>
            </a:pPr>
            <a:r>
              <a:rPr lang="pt-BR" sz="2400" dirty="0" smtClean="0"/>
              <a:t> </a:t>
            </a:r>
          </a:p>
          <a:p>
            <a:pPr marL="0" indent="0" algn="ctr">
              <a:buNone/>
            </a:pPr>
            <a:endParaRPr lang="pt-BR" sz="2400" dirty="0" smtClean="0"/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1812" y="2181225"/>
            <a:ext cx="8296275" cy="46767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48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812" y="-30723"/>
            <a:ext cx="8229600" cy="693917"/>
          </a:xfrm>
        </p:spPr>
        <p:txBody>
          <a:bodyPr/>
          <a:lstStyle/>
          <a:p>
            <a:r>
              <a:rPr lang="pt-BR" u="sng" dirty="0" smtClean="0"/>
              <a:t>Principais Avanços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 rot="5400000" flipV="1">
            <a:off x="-3393504" y="3356992"/>
            <a:ext cx="6858001" cy="144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0375" y="1192596"/>
            <a:ext cx="8229600" cy="4828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 algn="just"/>
            <a:endParaRPr lang="pt-B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</p:txBody>
      </p:sp>
      <p:pic>
        <p:nvPicPr>
          <p:cNvPr id="10" name="Imagem 2" descr="logo sigef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12" y="6101607"/>
            <a:ext cx="1479563" cy="52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jpeg;base64,/9j/4AAQSkZJRgABAQAAAQABAAD/2wCEAAkGBxQQEBUUExQWFBUVFRgVFBcVFhUUFBMZHBoXGBYXFRUaHCggGBolGxQXIjEhJSkrLy4uFx8zODMsNygtLisBCgoKDg0OGxAQGiwkHyQsNDQzNCwsLCw0LDQsLCwsLC0sLCwxLCwsLCwsLCwtLCwsLCwsLCwsNSwsLCwsLCwsLP/AABEIALAAyAMBEQACEQEDEQH/xAAcAAEAAgIDAQAAAAAAAAAAAAAABgcFCAEDBAL/xABFEAABAwIBBQ0GAwcDBQEAAAABAAIDBBEGBRIhMYEHExQiQUJRUlRhcZGSFhcjMqPiYqHBCDNkcqKx0RVTskRjdIKTNP/EABsBAQABBQEAAAAAAAAAAAAAAAAFAQMEBgcC/8QANhEAAgECAgUJBwUBAQAAAAAAAAECAwQFERITFCExBhUiQVJTYaHhFjJicYHB0UJRY5Gx8EP/2gAMAwEAAhEDEQA/ALxQBAEAQBAEAQBAEAQBAYXF2Xm0FM6U2Lvljaec46tnLsVqtVVOOZn4bYyvK6prh1+CKcdjeuMmfwh1+rYZnhm21KK2qrnnmb6sCslDQ0Pr1lv4NxCMoUwksGvac2Ro5HdI7jrUpQq6yOZomKWErKu6fFcU/AzyvEcEAQBAEAQBAEAQBAEAQBAEAQBAEAQBAEAQBAUVui4h4bVWYbxRXYy2px5ztth5KHuqunPJcEdHwDD9lt9Ka6UuP2RFVik8SbAGIeA1QLjaKSzJO7qu2E/mVk2tbVz38GQmOYftdDo+9Hevui+AVMnNTlAEAQBAEAQBAEAQBAEAQBAEAQBAEAQBAEBDd03EPBaXe2H4s12ix0tbznfnbasW6q6EMlxZO4Bh+1XGnJdGO/69SKSUOdICFQhRl0bl+I+FU5hkPxIQB3vZzT4i1jsUvaVtOOT4o51ygw7Zq2sh7svJ9ZN1lmvhAEAQBAEAQBAEAQBAEAQBAEAQBAEAQHXUTtjY57yGtaCXE6gBrVG0lmz1CEpyUYrNs16xTlt1dUvmOgHQwdVg+UePLtUHXqupPM6nhljGzt1T6+v5mJVokQgCFDJYdyu6iqWTM05p4w6zT8zVco1HTlpGDiFlG7oOk/p4M2HpKlssbZGG7XtDmnpBU6mms0crqU5U5uEuKO5VPAQBAEAQBAEAQBAEAQBAEAQBAEAQBAVpuu4gzWtpGEXdxprawOa3br2LAvauS0EbbyZw/Tm7ma3Lcvuyq1GG8BASmDBkj8muq9OcDnNZbXGNbum/L4BZStm6Wn1kFUxunG+Vtuy/fx/YiyxSdCAtDcjxD81JIfxQ3/qb+o2qSsq36GaVymw7Jq5gvB/ZlnqQNPCAIAgCAIAgCAIAgCAIAgCAIAgCA8OW8qMpIHzP1MF7dY8jR3krxOahFyZkWttO5qxpQ4s12yhWvnlfLIbue4uO3kHcNSgpycm2zq9vQjQpxpw4JHnXkvmbwhkE11U2PTmDjSEcjR38hOpXqFLWSy6iLxa/Vnbuf6nuRsAyBoaGADNAzQOS1rWt0WU3kssjl7nJy0m95Q2OsPcAqi1v7p93xeHK3YT/AGUNc0tXPwOl4LiO12+cvejuf5+pHVjkwd1HVOhkbIw2exwc09BH6L1GTi80Wq9GNam6c1uZsRh/K7aynZMznDSOq7nNO1TtOanFSRym8tZ2taVKfUZFezFCAIAgCAIAgCAIAgCAIAgCAIAgKc3VsQ7/ADinY74cPz2Ohz+/+XVtKiryrpS0V1G+8msP1VJ15rfLh4L1IGsI2gIG8lmy9dz3DvAqUZwtLLZ0nSOq3Z+pU1bUtXDxOZY1iG13Dy92PD8kqWQQ5Hsb4eFdSuYP3jOPEfxdHgdSsV6Wsjl1knhN+7O4U/0vc/8AvAoJzSDYixGgg6CDyghQjWR1CMk1mjhD2TfctxDwao3l7rRzWAvqa/mnuvq8lm2dbRlovgzWeUeHa6jroLpR/wA9C6FKnPwgCAIAgCAIAgCAIAgCAIAgCAj2OMQChpXOB+I+7Yh+Lp8BrVmvVVOGfWSeE2DvLhQ/St7+XqUE51zcm5Okk6ST0lQeeZ1GMVFZI4Q9E13MMO8JqN+ePhQkHTqc/mjZr8lmWlHSlpPgjWuUWI6ijqYPpS8kXUpY58EAKAp3dWw7vEwqGDiSnj21Nf092d/cKLvKWi9JG98m8Q1tPZ5vfHh8vQgSwTagCiKNJrJl9YAxBw2kBcbyx8SXpvbQ7aP1U3b1dZDPrOY4zYbJcuKXRe9f94ElV8iQgCAIAgCAIAgCAIAgCAIDgm2koFvKFx7iHh1US03ijuyLvHOdtI8gFC3NXWT3cEdMwPD9kt+l70t7+y+hG1jk0d1FSPmkbHGM57yGtHef0XqMXJ5Is168KNN1JvcjYbDuR20dOyFvNHGPWdzj5qdp01CKijlN7dTuq8qsusya9mKEAQHhy1kxlVA+GQcV4tflB5CO8FeJwU46LMi1uZ29WNWHFGvGU6B9NM+KQWcwkHoPQR3FQc4OEsmdVtbmFxSVWHBnlXgyCQYIy+aGqa8n4brNlH4eQ7Nfmr9vV1c/AicZw9Xdu0veW9f94l/NcCAQbg6QRqKmzmLWW5nKFAgCAIAgCAIAgCAIAgCAg+6liPg0AgYfiTAgnqs1OPib281iXdbQjorizYeT2HbTW1s/dj5sphRB0QIC0tyTDtgauQa+LCD0c5+3UNqkrKjktNmkcpsS0mraD4cfwWapA1EIAgCAICut1nDu+RiqjHGjFpbcrOR2z+xWDeUc1po2nk1iOqm7eb3S4fP1KlUWb4ctPShR59RcO5TiHf4DTvPxIRxb86Pk8tXkpazq6UdF8Uc/5R4fqK2ugujLyfqT1ZhrYQBAEAQBAEAQBAEAQHRW1TYY3SPNmsaXOPQAqSkorNlylSlVmoRW9mvOIssPrah8z9GcbNHVaPlaoKtUdSWkzqmH2cbSgqUfr4sxqtmcZbDGRHVtSyFugHS9w5rBrPjyK7RpOpLIjsTvo2dB1Hx6vmbB0tO2JjWMGa1oDWjoAU4lkskcsqTlUm5Se9ncqnkIAgCAID4liD2lrhcEEEHUQdYVGs+JWMnF6S4o1+xhkE0NU6OxzDxoieVv+RqUJXpauWR1HCcQV5bqX6lx+ZhFZJM92Q8qPpJ2TM1sOkdYcrT4he6VRwkpIxL20jdUZUp9ZsTk6tZPEyWM3a9ocD4qdjJSWaOVVqUqNR05remehei0EAQBAEAQBAEAQBAVfuuYiN20kZ0aHzW5eqz9TsUfe1v0I3Dkzh6bdzNeC+7KwUabqEDLv3NsOcDps94tLNZzr62t5rfzufFTFrR1cc3xZzbHcR2qvoxfRjw/JMFlEGddRO2Npe9wa1ou5ziA0DpJOpAQCv3Z8lxPLRJJLY2Lo4yW7C4i+xASPC+NKPKQPBpg5zfmY4Fkje/NdrHeLhASBAEAQEV3QsO8NpTmi8sV3R9J6zdtvyWPc0tZDdxJjBMQ2O43voy3P8lFKFOmJ5rMIVLL3I8Q5rnUkh0HjQ35Dzm7dY2qRsq36Gabymw/hcwXg/sy1FImmBAEAQBAEAQBAEBjcRZXbR0z5nc0cUdZx0NHmrdSooRcmZdlaSuq8aUev/Os13q6l8r3SSEue8lzieUlQUpOTzZ1WjRjRgqcFkkdSoXSQ4PpoWvdVVTsympi1z3FpcC5xsxtgCTp07Fl2lHTlm+CNe5Q4hs9DVx96X+dZfVPK17WvYQ5rgC0g3BB0gg9ClznR2IVKH/aIxNJvsVCxxawM32UDRnkkhgPSAATbv7ggKUQHsyRlOWkmZNC8skYbtcP7Eco7kBuRkHKQqqWGcCwlja+3RcXI80B70AQFOZE3Vqiqy06lhjZLTvlzIzpa5jG6HSZw+YaCdPSEB590/D3BanfWC0UxJ0amv1uG3X5qJu6OjLSXBnQeTuI6+jqpvpR/wAIWsM2Q7Ked0b2vYS1zSHNI1gjSFWMnF5o8VacasHCazTNhcL5abW0zJm6CRZ46rh8wU7SqKpFSRym/s5WleVKXVw+XUZZXDDCAIAgCAIAgCAprdTxDwio3hjrxwnjW1Ok5fG2rzUVeVtKWiuCN+5OYdqaWvmulLh4L1IKsI2c+4IXPcGtBc5xDWgayToAVYpt5I8VKkacXOTySLLx5hkU2G5oW6XNDJZD1nBzS4+H+FOUaapxyOV4jeyu67qPh1fI8H7PmKjPTvopHXdBZ0N9ZjOgt/8AU/k4dCumCXAgKH/aIwzJvsdcxpcws3qUjTmEElhPQCCRfuQFKID2ZJyZLVTMhhYXyPNmtH9z0DvQG5GQMmilpYYAbiKNrL9NhYnzQHvQEO3WMRf6fkyV4NpJBvMXTnOBuR4NudiArP8AZtyYx89VORd8TI2M7s8vLj9MDagLpxLkdtbTPhdyi7T1XD5T5q3VpqcXFmXY3crWvGrHq4+KNeqymdFI6N4zXscWuHQQoKUXF5M6rRrQrQVSDzTOlULrJnuY4i4JU7082imsNOpr9TT3XvbyWZaVtCWi+DNc5RYdtFHWwXSj5ouxSxz0IAgCAIAgCAjePcQ8BpSWm0sl2RdN+V2wforFxV1cM+slcHsHeXCi/dW9/j6lCudc3JuTpJOknxUIzp8UkskcIVLI3JcO57jVyDQ3iw35Xc52zVtKkLKj+tmncpsRyStoP5/ZFiYlyeKmjnh/3IntHiWm352UkaUaoYCy+cnZRhnuQ1rs2Xvjdof5DTsQqbgtcCLjSDpHegK53Ud0qDJp4NvIqZXtu+N1t6a06hJoNyeiyArPCceRcq1Ajmp30UrzxBHMTA89UZ2lh6BqQF54XwZR5NB4NCGuOhz3XfIR0Z50gdwQEgQBAa67vOWnVmUYqOK7t44maOdLJm6PG2aNpQEi/Z1pTC/KUbvmjkiY62q7TODbaEBdCAq/dcw7qq4x+GYD+l/6HYo+9o59NG4cmcR0W7ab+X3RWCjTdQgazL23PMRcNpRnG8sVmSdJ6rto/MFTVtV1kPE5ljWHu0uHl7st6/H0JSsghwgCAIAgOHOABJ0AaSehCqTbyRQON8QGuqnPBO9suyIfh5XbbX8lCXNXWT8Dp2DYerO3SfvPe/x9CPqwSx78g5KfWVDIWa3HSeq3nOPgFcpU3OSijEvruFrQlVl1f6bD5OomQRNjjFmsaGgeCnYxUVkjlNatKtUdSb3s9KqWzUHdHyRwPKlTEBZu+F7OjNfxhbwvbYgNityPLvDMkwucbviG8yX13ZoBPi2xQGsuKcqmsrZ53G++SucO5t+KNjbIDFtNjcaCgL5wju4U7KWKOsbMZmNzXyMaxzX20Bxu4G5GvRrQErot2LJUhsZ3Rn/uRPA8wCEBJKbE9PURPdSyx1Dw1xaxj25ziAbNsTouUBSe5XhSpny2+etiex0JM798aRnSOJzLX0HTc6OqgJTuG/8A7Mr/APkt/wCdQgLdQHTWUrZY3RvAc14LXA8oKo0msme6VSVOanF5NGvOJMjOoql8LtNjdp6zT8pUHWpunJo6ph17G7oKovr4MxitGcZzBuXzQVTZNOYeLKBytPLblI1q/b1dXPPqIvF8PV5buK95b0bAxyBzQ5puCAQRqIOoqbTzOXtOLyZ9IUCAIAgIHurYh3iAU7D8SYHOsdLWcvnq81h3lbQjorizZOTuH6+trp+7HzfoU4ok6CggZcu5Zhzg8BnkHxJgLX1sZyDuvr8lLWlHQjpPiznnKHEdoraqD6MfNk6WYa6EBQX7SGR8yenqmjRIx0Tz+Jli2/iHH0lAdP7PWV82SrpSf3sW+sHQ5gIdbxDh6QgKfQBASbc7yDDlGvZTTvexsjXZpZa+cBcDT3AoCTYpwpkfJtSaeeeuL2ta473HAW2dpGkkH8kBjaibI8cRdRy10dS0h0UsjWZrSCDY5j7i/TyID6wxj+phM2/ZQqCHRua0HPmOeQc113niAHTcae5AYXJmX56V0joK58bpTnSlgeDI7SbuNtd3HzKA2HwPulUuUpW00Qm30RZznSMa1rs3NDjcOJuSehATpAQrdNw5wqn31g+LCCRbW5nOb+VwsS7o6cc1xRP8n8R2avoSfRl5P9ylVEHRggLe3J8Rb9EaaQ8eIXjJ5zOjxb/YhStnW0o6L4o0HlJh2pq6+C6MuPg/UsFZprAQBAeevrGQRPkebNY0uce4KkpKKzZco0pVZqnBb2a75dyo+rqHzP1vOgdVvNaPAKCq1HOTbOrWNpG1oxpR6v8Af3PArZlkkwFh7h1UA4fCjs+XvHI3aR+RWRbUtZPfwIXG8Q2S36PvS3L8l9NFtAU0c0472coAgIdutZC4bkqdgF3xjfo+m7NJt4tuNqA103Ncr8DyrSyE2bvgY/8AlfxDfu0g7EBjsWZNNLXVEJFt7me0fy5xzf6SEBiUBIMAVe85Uo39FRGPU4NP/JAbeS0Ubzd0bHHpLWk+ZCAp/J1Kz2xlbmNzd4PFzRm/I3ktZAW7/p0P+1H6G/4QD/Tof9qP0N/wgPuGjjYbtYxp6WtaD5gIDvQHBCAordDw7wKqJYLRS3czoaec3ZceahrqloSzXBnSMBxDaqGjJ9KO5/ZkWWMTx7MjZSfSzsmj+ZhvbkcOVp7iF7p1HCSkjEvLWFzRlSlwZsTkuvZUQslZ8r2hw7u494U7GSks0cqr0JUKkqc+KZ6l6LIQFV7rmIc5zaSM6G8aax1nms2azsUde1v0I3Pkxh/G5mvBfdlaKONyOWMLiABck2AGsk6gESz3FJSUU5Pgi/8ABWQBQ0rWG2+O40p6XHk2alOUKWrhkctxW/d5cOfV1fIz6vEYEKhAcOFxpQGp2NcEVFJXzRwwSvjD86JzI3uGY7S0Agaxq2ICSbr2Gp55aatigkdwqBhla2NxcyVrRnZ4AuLgjX0FAV/7N1nZZ/8A5Sf4QGZwZhiqOUaXOp5mNFRG4udE8ABrg4kkjRqQG2qAqXJ9DKMXyymN4jMJAfmuzCcxujOta6AtpAEAQBAEBg8YZBbXUrozbPHGjJ5rhq2HUrValrIZEhhl9KzuFUXDr8Ua/Sxlji1wIc0kEHWCNYUG1k8mdThNTipR4M+VQ9libkmId7lNK88WTjRX5ruc0eI0+I71IWVbJ6DNQ5TYfpRVzBb1x+XoW2pI0gxWJ8tNoqZ8ztYFmDrOPyhW6tRQjpMzLCzld140o9fHwRrzUTuke57yXOcS5xOsk6yoKTbebOq06UacVCKySOtULplMNZUZSVDZnxb7maWtzs0B3I7UdSu0aihLNrMwMRtJ3VF0oS0c+JOve0ey/V+1Zm3/AAmteyT73y9R72z2X6n2pt/wj2S/l8vUe9s9l+p9qbf8I9kv5fL1HvbPZfq/am3/AAj2Sfe+Xqc+9v8Ahfq/am3/AAj2Sfe+Xqce9v8Ahfq/am3/AAj2Sfe+XqPe3/C/V+1Nv+EeyT73y9R72v4X6v2pt/wj2Sfe+XqPe3/C/V+1Nv8AhHsk+98vUe9s9l+r9qbf8I9kn3vl6j3t/wAL9X7U2/4R7JPvfL1HvbPZfqfam3/CPZL+Xy9R72z2X6n2pt/wj2S/l8vUe9s9l+p9qbf8I9kv5fL1HvbPZfqfam3/AAj2S/l8vUe9s9l+p9qbf8I9kv5fL1HvbPZfq/am3/CPZL+Xy9SEYoyuysqDM2Lei4DPAdnBx62oLDrVFUlpJZGx4bZTtKWqlPSy4GIVokT7hlcxwc0lrmkFpGsEaiFVNp5o8VKcakXGXBmweEsuNrqVkotnfLIOq8a/87VOUaiqQUjleJWUrO4dJ8Or5FW7qOXjU1W8t/dwEt/mfzj+nmo68q6UtH9jcuTlhqaGtfGf+ELWGbKEAQBAEAQHIaUKZnOYehBmgdHIhQZ3cEGiM7uCDRPlCoQqEAQBAEAQBAEAQBAEBLtzTL5pasRuPw5yGOHQ7Ux3mbbVl2lXQnl1M17lDYK4t9ZH3ob/AKdZkMc4GqBUvmgYZY5HF9m/MwnWCOUX6FcuLaek5R3mJg2OW6oRpVnouO7fwZGxhKt7NL6VjbPV7JNc8WXeoeyVb2aX0ps9XslOeLHvUPZKt7NL6U2er2RzxY96jg4TrezS+lNnq9kc8WXeo59kq3s0vpTZ6vZHPFj3qOG4UrT/ANNL6U2ep2SrxeyX/qjn2SrezS+lNnq9kpzxY96h7JVvZpfSmz1eyOeLHvUPZKt7NL6U2er2RzxY96h7JVvZpfSmz1eyOeLHvUDhOt7NL6U2er2RzxZd6j59lK3s0vpKbPU7JXney71f2fXslW9ml9KbPV7JTnix71Hx7LVnZpfQVTUVOyeudrLvY/2c+ytZ2aX0FV2ep2WU53su9j/Zx7L1nZpfQVTUVOyyvO1l3sf7Pr2TrbX4NL6VXZ6nZPPPFl3qOPZWs7NL6Smz1eyOeLHvY/2fXslW9ml9KbPV7I54se9QOEa3s0vpTZ6vZHPFj3qHslW9ml9KbPV7I54su9Q9kq3s0vpTZ6vZHPFj3qHslW9ml9KbPV7I54se9Rn8GYFqH1LJJ2GKONwec7Q55BuAB4jSVft7WelnLckRWLY7bqhKnRlpSkst3V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765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590" y="743513"/>
            <a:ext cx="8871965" cy="60221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10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SEFAZ">
  <a:themeElements>
    <a:clrScheme name="Personalizada 4">
      <a:dk1>
        <a:srgbClr val="262626"/>
      </a:dk1>
      <a:lt1>
        <a:srgbClr val="FFFFFF"/>
      </a:lt1>
      <a:dk2>
        <a:srgbClr val="3B3B3B"/>
      </a:dk2>
      <a:lt2>
        <a:srgbClr val="FFFFFF"/>
      </a:lt2>
      <a:accent1>
        <a:srgbClr val="9BBB59"/>
      </a:accent1>
      <a:accent2>
        <a:srgbClr val="C0504D"/>
      </a:accent2>
      <a:accent3>
        <a:srgbClr val="9BBB59"/>
      </a:accent3>
      <a:accent4>
        <a:srgbClr val="5F497A"/>
      </a:accent4>
      <a:accent5>
        <a:srgbClr val="1F497D"/>
      </a:accent5>
      <a:accent6>
        <a:srgbClr val="F79646"/>
      </a:accent6>
      <a:hlink>
        <a:srgbClr val="1F497D"/>
      </a:hlink>
      <a:folHlink>
        <a:srgbClr val="548DD4"/>
      </a:folHlink>
    </a:clrScheme>
    <a:fontScheme name="SEFAZ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TemaSEFAZ</Template>
  <TotalTime>3222</TotalTime>
  <Words>676</Words>
  <Application>Microsoft Office PowerPoint</Application>
  <PresentationFormat>Apresentação na tela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TemaSEFAZ</vt:lpstr>
      <vt:lpstr>Slide 1</vt:lpstr>
      <vt:lpstr>O que é o SIGEFES?</vt:lpstr>
      <vt:lpstr>Principais Funções do SIGEFES</vt:lpstr>
      <vt:lpstr>Principais Funções do SIGEFES</vt:lpstr>
      <vt:lpstr>Principais Funções do SIGEFES</vt:lpstr>
      <vt:lpstr>Pontos Críticos do Processo de Implantação</vt:lpstr>
      <vt:lpstr>Principais Integrações</vt:lpstr>
      <vt:lpstr>Principais Avanços</vt:lpstr>
      <vt:lpstr>Principais Avanços</vt:lpstr>
      <vt:lpstr>Principais Avanços</vt:lpstr>
      <vt:lpstr>Principais Avanços</vt:lpstr>
      <vt:lpstr>Principais Avanços</vt:lpstr>
      <vt:lpstr>Custo e Duração do Projeto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laferraz</dc:creator>
  <cp:lastModifiedBy>Administrador</cp:lastModifiedBy>
  <cp:revision>419</cp:revision>
  <dcterms:created xsi:type="dcterms:W3CDTF">2010-07-20T19:39:18Z</dcterms:created>
  <dcterms:modified xsi:type="dcterms:W3CDTF">2016-03-18T14:09:33Z</dcterms:modified>
</cp:coreProperties>
</file>