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373" r:id="rId3"/>
    <p:sldId id="366" r:id="rId4"/>
    <p:sldId id="368" r:id="rId5"/>
    <p:sldId id="367" r:id="rId6"/>
    <p:sldId id="372" r:id="rId7"/>
    <p:sldId id="369" r:id="rId8"/>
    <p:sldId id="370" r:id="rId9"/>
    <p:sldId id="371" r:id="rId10"/>
    <p:sldId id="374" r:id="rId11"/>
    <p:sldId id="380" r:id="rId12"/>
    <p:sldId id="386" r:id="rId13"/>
    <p:sldId id="387" r:id="rId14"/>
    <p:sldId id="385" r:id="rId15"/>
    <p:sldId id="383" r:id="rId16"/>
    <p:sldId id="381" r:id="rId17"/>
    <p:sldId id="382" r:id="rId18"/>
    <p:sldId id="377" r:id="rId19"/>
    <p:sldId id="389" r:id="rId20"/>
    <p:sldId id="390" r:id="rId21"/>
    <p:sldId id="388" r:id="rId22"/>
    <p:sldId id="384" r:id="rId23"/>
    <p:sldId id="378" r:id="rId24"/>
    <p:sldId id="379" r:id="rId25"/>
    <p:sldId id="297" r:id="rId26"/>
  </p:sldIdLst>
  <p:sldSz cx="9144000" cy="6858000" type="screen4x3"/>
  <p:notesSz cx="6881813" cy="100028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A7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8" autoAdjust="0"/>
    <p:restoredTop sz="95512" autoAdjust="0"/>
  </p:normalViewPr>
  <p:slideViewPr>
    <p:cSldViewPr>
      <p:cViewPr varScale="1">
        <p:scale>
          <a:sx n="111" d="100"/>
          <a:sy n="111" d="100"/>
        </p:scale>
        <p:origin x="18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64E27D-75F0-49C3-B48A-B5A7BC5F0EC2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2213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1979" tIns="45990" rIns="91979" bIns="4599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wrap="square" lIns="91979" tIns="45990" rIns="91979" bIns="459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4D01CCA-860E-4564-920D-137C3BDFBF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7752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01CCA-860E-4564-920D-137C3BDFBF2F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753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01CCA-860E-4564-920D-137C3BDFBF2F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264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E624-C118-4121-A1FE-EAABB80E6B53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A4EAA-548A-4E6B-A72B-49D0329E7ED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D88A-5304-44FA-B026-A2130895A8E2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788A8-001D-4558-A8A8-0AB15987F50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B2FC-139F-4A75-8080-7FBCDFBABB52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ADC1D-8B08-43EA-AF27-18C44012A41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3F3B-110E-49D1-8789-A9F84CC3C5DF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9705F-21E4-4A71-B58F-CB4C6B103AA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9852-6CAC-418A-8D7C-DF52601F4AFD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E7F9E-7AD4-48D3-89DA-504D293E408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09E1-E403-4D5A-940C-B67AB95B2C74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26C8-A9AB-44B5-8F7A-79431F525B6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4DEB-2570-4E7B-89AB-E2F5EB1AB25A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DC86-BAD3-4A6D-84C1-09C9954EA07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A6B1-59D0-44B4-9253-7A16D205FA03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E4765-02FD-47B0-9D1D-E497CC62C4A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A7FF-161D-414C-A5AE-41B03C27B63F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99370-9AA9-4A94-9FB8-188D8BA9ED1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BAED-397E-4C1D-9090-A1B6BCA80929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A59AE-61DE-4121-AEF3-6097F5FB304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F503-DA73-4E78-899E-2D4E0743CBB2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9EFFD-60F0-4254-A9FB-2EC7960DD32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D810C7-3E80-4B6D-8132-FF3E6727A76A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56291CF-CF11-4B75-A46C-EE7CC1AB711E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7" name="Picture 2" descr="http://www.farmaceuticas.com.br/wp-content/uploads/2014/10/piso-salarial-farmaceutico-espirito-santo.jpg"/>
          <p:cNvPicPr>
            <a:picLocks noChangeAspect="1" noChangeArrowheads="1"/>
          </p:cNvPicPr>
          <p:nvPr userDrawn="1"/>
        </p:nvPicPr>
        <p:blipFill>
          <a:blip r:embed="rId13" cstate="print"/>
          <a:srcRect l="2617" t="14897" r="2617" b="80389"/>
          <a:stretch>
            <a:fillRect/>
          </a:stretch>
        </p:blipFill>
        <p:spPr bwMode="auto">
          <a:xfrm>
            <a:off x="0" y="1261"/>
            <a:ext cx="9144000" cy="30172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8" name="Picture 2" descr="http://www.farmaceuticas.com.br/wp-content/uploads/2014/10/piso-salarial-farmaceutico-espirito-santo.jpg"/>
          <p:cNvPicPr>
            <a:picLocks noChangeAspect="1" noChangeArrowheads="1"/>
          </p:cNvPicPr>
          <p:nvPr userDrawn="1"/>
        </p:nvPicPr>
        <p:blipFill>
          <a:blip r:embed="rId13" cstate="print"/>
          <a:srcRect l="1899" t="87750" r="1899" b="7053"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61350" y="6180138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ângulo 1"/>
          <p:cNvSpPr>
            <a:spLocks noChangeArrowheads="1"/>
          </p:cNvSpPr>
          <p:nvPr/>
        </p:nvSpPr>
        <p:spPr bwMode="auto">
          <a:xfrm>
            <a:off x="0" y="3429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200" b="1" dirty="0" smtClean="0">
                <a:solidFill>
                  <a:srgbClr val="0F77A5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O SIGEFES E A EVOLUÇÃO</a:t>
            </a:r>
          </a:p>
          <a:p>
            <a:pPr algn="ctr" eaLnBrk="1" hangingPunct="1"/>
            <a:r>
              <a:rPr lang="pt-BR" altLang="pt-BR" sz="3200" b="1" dirty="0" smtClean="0">
                <a:solidFill>
                  <a:srgbClr val="0F77A5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DA GESTÃO FINANCEIRA</a:t>
            </a:r>
            <a:endParaRPr lang="pt-BR" altLang="pt-BR" sz="2800" b="1" dirty="0">
              <a:solidFill>
                <a:srgbClr val="0F77A5"/>
              </a:solidFill>
              <a:latin typeface="Arial Black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Março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pt-BR" sz="16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Secretaria de Estado da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Fazenda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Gerência de Finanças</a:t>
            </a:r>
            <a:endParaRPr lang="pt-BR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Martinho de Freitas Salomão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Consultor do Tesouro Estadual</a:t>
            </a:r>
            <a:endParaRPr lang="pt-BR" sz="1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dor\Downloads\Brasã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836613"/>
            <a:ext cx="2376488" cy="2287587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56000"/>
              </a:prstClr>
            </a:outerShdw>
          </a:effectLst>
        </p:spPr>
      </p:pic>
      <p:cxnSp>
        <p:nvCxnSpPr>
          <p:cNvPr id="8" name="Conector reto 7"/>
          <p:cNvCxnSpPr/>
          <p:nvPr/>
        </p:nvCxnSpPr>
        <p:spPr>
          <a:xfrm>
            <a:off x="2195513" y="3284538"/>
            <a:ext cx="4464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268538" y="4653136"/>
            <a:ext cx="44640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7625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20" y="1916832"/>
            <a:ext cx="8350352" cy="40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LANÇAMENTO DA ARRECADAÇÃO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68294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LANÇAMENTO DA ARRECADAÇÃO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28311"/>
            <a:ext cx="5112567" cy="23367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41" y="4539048"/>
            <a:ext cx="3600450" cy="18859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4560239"/>
            <a:ext cx="5137309" cy="16102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2060848"/>
            <a:ext cx="3796658" cy="20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LANÇAMENTO DA ARRECADAÇÃO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3" y="3717032"/>
            <a:ext cx="2448272" cy="26889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16224"/>
            <a:ext cx="7193280" cy="1828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081" y="3726551"/>
            <a:ext cx="2125975" cy="26832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591" y="4005064"/>
            <a:ext cx="3960440" cy="9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EXECUÇÃO DE </a:t>
            </a:r>
            <a:r>
              <a:rPr lang="pt-BR" altLang="pt-BR" b="1" dirty="0" err="1" smtClean="0">
                <a:latin typeface="+mn-lt"/>
              </a:rPr>
              <a:t>PDs</a:t>
            </a:r>
            <a:endParaRPr lang="pt-BR" altLang="pt-BR" b="1" dirty="0" smtClean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926123"/>
            <a:ext cx="71342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EXECUÇÃO DE </a:t>
            </a:r>
            <a:r>
              <a:rPr lang="pt-BR" altLang="pt-BR" b="1" dirty="0" err="1" smtClean="0">
                <a:latin typeface="+mn-lt"/>
              </a:rPr>
              <a:t>PDs</a:t>
            </a:r>
            <a:endParaRPr lang="pt-BR" altLang="pt-BR" b="1" dirty="0" smtClean="0">
              <a:latin typeface="+mn-lt"/>
            </a:endParaRPr>
          </a:p>
        </p:txBody>
      </p:sp>
      <p:pic>
        <p:nvPicPr>
          <p:cNvPr id="8" name="Imagem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" y="1944618"/>
            <a:ext cx="8478242" cy="1700406"/>
          </a:xfrm>
          <a:prstGeom prst="rect">
            <a:avLst/>
          </a:prstGeom>
        </p:spPr>
      </p:pic>
      <p:pic>
        <p:nvPicPr>
          <p:cNvPr id="9" name="Imagem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67" y="3796905"/>
            <a:ext cx="6894066" cy="25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EXECUÇÃO DE </a:t>
            </a:r>
            <a:r>
              <a:rPr lang="pt-BR" altLang="pt-BR" b="1" dirty="0" err="1" smtClean="0">
                <a:latin typeface="+mn-lt"/>
              </a:rPr>
              <a:t>PDs</a:t>
            </a:r>
            <a:endParaRPr lang="pt-BR" altLang="pt-BR" b="1" dirty="0" smtClean="0">
              <a:latin typeface="+mn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6" y="1836596"/>
            <a:ext cx="5283518" cy="218598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221088"/>
            <a:ext cx="5063490" cy="22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EXECUÇÃO DE </a:t>
            </a:r>
            <a:r>
              <a:rPr lang="pt-BR" altLang="pt-BR" b="1" dirty="0" err="1" smtClean="0">
                <a:latin typeface="+mn-lt"/>
              </a:rPr>
              <a:t>PDs</a:t>
            </a:r>
            <a:endParaRPr lang="pt-BR" altLang="pt-BR" b="1" dirty="0" smtClean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" y="1883816"/>
            <a:ext cx="8891588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ROTINA DE APLICAÇÕES E RESGATES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21768"/>
            <a:ext cx="5791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ROTINA DE APLICAÇÕES E RESGATES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247" y="2132856"/>
            <a:ext cx="459550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341438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PROGRAMAÇÃO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83553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FLUXO ORÇAMENTÁRIO E FINANCEIRO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9" y="2564904"/>
            <a:ext cx="7543577" cy="22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ROTINA DE APLICAÇÕES E RESGATES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92896"/>
            <a:ext cx="756084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CONCILIAÇÃO DA CONTA ÚNICA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51847"/>
            <a:ext cx="6151349" cy="43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CONCILIAÇÃO DA CONTA ÚNICA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67507"/>
            <a:ext cx="5309235" cy="18802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5" y="3933056"/>
            <a:ext cx="5340668" cy="259175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7" y="1849347"/>
            <a:ext cx="2304256" cy="36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CONCILIAÇÃO DA CONTA ÚNICA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59652"/>
            <a:ext cx="5334953" cy="22174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221088"/>
            <a:ext cx="6190774" cy="2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908175" y="126876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0" y="4762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EXECUÇÃO FINANCEIRA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404813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0" y="141277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b="1" dirty="0" smtClean="0">
                <a:latin typeface="+mn-lt"/>
              </a:rPr>
              <a:t>CONCILIAÇÃO DA CONTA ÚNICA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60848"/>
            <a:ext cx="8076593" cy="36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908175" y="4000504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1908175" y="2714620"/>
            <a:ext cx="53276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CaixaDeTexto 1"/>
          <p:cNvSpPr txBox="1">
            <a:spLocks noChangeArrowheads="1"/>
          </p:cNvSpPr>
          <p:nvPr/>
        </p:nvSpPr>
        <p:spPr bwMode="auto">
          <a:xfrm>
            <a:off x="0" y="284956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6000" b="1" dirty="0" smtClean="0"/>
              <a:t>OBRIGADO</a:t>
            </a:r>
            <a:endParaRPr lang="pt-BR" altLang="pt-B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7625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" y="1196752"/>
            <a:ext cx="7843838" cy="47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7625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8" y="1196752"/>
            <a:ext cx="7327583" cy="49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7625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72651"/>
            <a:ext cx="7294245" cy="548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7625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568952" cy="29308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89171"/>
            <a:ext cx="1810206" cy="22627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089171"/>
            <a:ext cx="1821934" cy="22627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089171"/>
            <a:ext cx="1790530" cy="22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7625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" y="1700808"/>
            <a:ext cx="9020842" cy="40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7625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799" y="1268760"/>
            <a:ext cx="3069393" cy="26320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268760"/>
            <a:ext cx="3096343" cy="26320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268760"/>
            <a:ext cx="2736304" cy="26642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7504" y="4005064"/>
            <a:ext cx="9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Efetivos</a:t>
            </a:r>
            <a:r>
              <a:rPr lang="pt-BR" sz="900" b="1" dirty="0" smtClean="0"/>
              <a:t>:</a:t>
            </a:r>
          </a:p>
          <a:p>
            <a:r>
              <a:rPr lang="pt-BR" sz="900" dirty="0" smtClean="0"/>
              <a:t>([</a:t>
            </a:r>
            <a:r>
              <a:rPr lang="pt-BR" sz="900" dirty="0" err="1"/>
              <a:t>Sub-item</a:t>
            </a:r>
            <a:r>
              <a:rPr lang="pt-BR" sz="900" dirty="0"/>
              <a:t>].[Nome] contém 'RPPS' ou [</a:t>
            </a:r>
            <a:r>
              <a:rPr lang="pt-BR" sz="900" dirty="0" err="1"/>
              <a:t>Sub-item</a:t>
            </a:r>
            <a:r>
              <a:rPr lang="pt-BR" sz="900" dirty="0"/>
              <a:t>].[Nome] contém 'FUNDO') e [Elemento].[Código] pertence (11, 13) e não ([</a:t>
            </a:r>
            <a:r>
              <a:rPr lang="pt-BR" sz="900" dirty="0" err="1"/>
              <a:t>Sub-item</a:t>
            </a:r>
            <a:r>
              <a:rPr lang="pt-BR" sz="900" dirty="0"/>
              <a:t>].[Nome] contém 'DÉFICIT' ou [</a:t>
            </a:r>
            <a:r>
              <a:rPr lang="pt-BR" sz="900" dirty="0" err="1"/>
              <a:t>Sub-item</a:t>
            </a:r>
            <a:r>
              <a:rPr lang="pt-BR" sz="900" dirty="0"/>
              <a:t>].[Nome] contém 'MILITAR' ) </a:t>
            </a:r>
            <a:endParaRPr lang="pt-BR" sz="900" dirty="0" smtClean="0"/>
          </a:p>
          <a:p>
            <a:endParaRPr lang="pt-BR" sz="900" dirty="0" smtClean="0"/>
          </a:p>
          <a:p>
            <a:r>
              <a:rPr lang="pt-BR" sz="900" b="1" dirty="0" smtClean="0"/>
              <a:t>Comissionados:</a:t>
            </a:r>
            <a:endParaRPr lang="pt-BR" sz="900" b="1" dirty="0"/>
          </a:p>
          <a:p>
            <a:r>
              <a:rPr lang="pt-BR" sz="900" dirty="0"/>
              <a:t> ([</a:t>
            </a:r>
            <a:r>
              <a:rPr lang="pt-BR" sz="900" dirty="0" err="1"/>
              <a:t>Sub-item</a:t>
            </a:r>
            <a:r>
              <a:rPr lang="pt-BR" sz="900" dirty="0"/>
              <a:t>].[Nome] contém 'RGPS' ou [</a:t>
            </a:r>
            <a:r>
              <a:rPr lang="pt-BR" sz="900" dirty="0" err="1"/>
              <a:t>Sub-item</a:t>
            </a:r>
            <a:r>
              <a:rPr lang="pt-BR" sz="900" dirty="0"/>
              <a:t>].[Nome] contém 'FGTS' ou [</a:t>
            </a:r>
            <a:r>
              <a:rPr lang="pt-BR" sz="900" dirty="0" err="1"/>
              <a:t>Sub-item</a:t>
            </a:r>
            <a:r>
              <a:rPr lang="pt-BR" sz="900" dirty="0"/>
              <a:t>].[Nome] contém 'INSS') e [Elemento].[Código] pertence (11, 13) e não ([</a:t>
            </a:r>
            <a:r>
              <a:rPr lang="pt-BR" sz="900" dirty="0" err="1"/>
              <a:t>Sub-item</a:t>
            </a:r>
            <a:r>
              <a:rPr lang="pt-BR" sz="900" dirty="0"/>
              <a:t>].[Nome] contém 'MILITAR' ) </a:t>
            </a:r>
            <a:endParaRPr lang="pt-BR" sz="900" dirty="0" smtClean="0"/>
          </a:p>
          <a:p>
            <a:endParaRPr lang="pt-BR" sz="900" dirty="0"/>
          </a:p>
          <a:p>
            <a:r>
              <a:rPr lang="pt-BR" sz="900" b="1" dirty="0" err="1" smtClean="0"/>
              <a:t>DTs</a:t>
            </a:r>
            <a:r>
              <a:rPr lang="pt-BR" sz="900" b="1" dirty="0" smtClean="0"/>
              <a:t>:</a:t>
            </a:r>
          </a:p>
          <a:p>
            <a:r>
              <a:rPr lang="pt-BR" sz="900" dirty="0"/>
              <a:t> [Elemento].[Código] = 04 </a:t>
            </a:r>
            <a:endParaRPr lang="pt-BR" sz="900" dirty="0" smtClean="0"/>
          </a:p>
          <a:p>
            <a:endParaRPr lang="pt-BR" sz="900" dirty="0"/>
          </a:p>
          <a:p>
            <a:r>
              <a:rPr lang="pt-BR" sz="900" b="1" dirty="0" smtClean="0"/>
              <a:t>Militares:</a:t>
            </a:r>
          </a:p>
          <a:p>
            <a:r>
              <a:rPr lang="pt-BR" sz="900" dirty="0"/>
              <a:t> [Elemento].[Código] pertence (12,13) e  [</a:t>
            </a:r>
            <a:r>
              <a:rPr lang="pt-BR" sz="900" dirty="0" err="1"/>
              <a:t>Sub-item</a:t>
            </a:r>
            <a:r>
              <a:rPr lang="pt-BR" sz="900" dirty="0"/>
              <a:t>].[Nome] contém 'MILITAR' </a:t>
            </a:r>
            <a:endParaRPr lang="pt-BR" sz="900" dirty="0" smtClean="0"/>
          </a:p>
          <a:p>
            <a:endParaRPr lang="pt-BR" sz="900" dirty="0"/>
          </a:p>
          <a:p>
            <a:r>
              <a:rPr lang="pt-BR" sz="900" b="1" dirty="0" smtClean="0"/>
              <a:t>Aporte Previdenciário:</a:t>
            </a:r>
          </a:p>
          <a:p>
            <a:r>
              <a:rPr lang="pt-BR" sz="900" dirty="0"/>
              <a:t> ([Elemento].[Código] = 13 e [</a:t>
            </a:r>
            <a:r>
              <a:rPr lang="pt-BR" sz="900" dirty="0" err="1"/>
              <a:t>Sub-item</a:t>
            </a:r>
            <a:r>
              <a:rPr lang="pt-BR" sz="900" dirty="0"/>
              <a:t>].[Subitem] contém '23') OU [Conta contábil].[Código] pertence (351320200, 351120400) </a:t>
            </a:r>
          </a:p>
        </p:txBody>
      </p:sp>
    </p:spTree>
    <p:extLst>
      <p:ext uri="{BB962C8B-B14F-4D97-AF65-F5344CB8AC3E}">
        <p14:creationId xmlns:p14="http://schemas.microsoft.com/office/powerpoint/2010/main" val="32030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476250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400" b="1" dirty="0" smtClean="0">
                <a:solidFill>
                  <a:srgbClr val="0F77A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SIGEFES E A EVOLUÇÃO DA GESTÃO FINANCEIRA</a:t>
            </a:r>
            <a:endParaRPr lang="pt-BR" altLang="pt-BR" sz="2000" b="1" dirty="0">
              <a:solidFill>
                <a:srgbClr val="0F77A5"/>
              </a:solidFill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08013"/>
            <a:ext cx="6934200" cy="16049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3599085"/>
            <a:ext cx="6953250" cy="20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11655</TotalTime>
  <Words>467</Words>
  <Application>Microsoft Office PowerPoint</Application>
  <PresentationFormat>Apresentação na tela (4:3)</PresentationFormat>
  <Paragraphs>77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Martinho de Freitas Salomão</cp:lastModifiedBy>
  <cp:revision>824</cp:revision>
  <cp:lastPrinted>2015-01-19T16:26:49Z</cp:lastPrinted>
  <dcterms:created xsi:type="dcterms:W3CDTF">2015-01-17T13:31:11Z</dcterms:created>
  <dcterms:modified xsi:type="dcterms:W3CDTF">2016-03-18T14:18:26Z</dcterms:modified>
</cp:coreProperties>
</file>