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charts/style2.xml" ContentType="application/vnd.ms-office.chart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31" r:id="rId20"/>
    <p:sldId id="332" r:id="rId21"/>
    <p:sldId id="333" r:id="rId22"/>
    <p:sldId id="327" r:id="rId23"/>
    <p:sldId id="310" r:id="rId24"/>
    <p:sldId id="328" r:id="rId25"/>
    <p:sldId id="329" r:id="rId26"/>
    <p:sldId id="330" r:id="rId27"/>
    <p:sldId id="259" r:id="rId28"/>
  </p:sldIdLst>
  <p:sldSz cx="9144000" cy="6858000" type="screen4x3"/>
  <p:notesSz cx="7099300" cy="10234613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6726F"/>
    <a:srgbClr val="448E8A"/>
    <a:srgbClr val="2E605E"/>
    <a:srgbClr val="FDFCD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14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3240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real\Software\Grupos\CESEF\GEEFI\Metas%202012\Meta%20Livro%20Qualidade%20do%20Gasto\Cap&#237;tulos\Base%20de%20dados%20consolidada\Cap&#237;tulo%201%20-%20Figuras%20e%20Tabelas\Cap&#237;tulo%201%20-%20Dados%20-%202015%2006%2018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real\Software\Grupos\CESEF\GEEFI\Metas%202012\Meta%20Livro%20Qualidade%20do%20Gasto\Cap&#237;tulos\Base%20de%20dados%20consolidada\Cap&#237;tulo%201%20-%20Figuras%20e%20Tabelas\Cap&#237;tulo%201%20-%20Dados%20-%202015%2006%2018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real\Software\Grupos\CESEF\GEEFI\Metas%202012\Meta%20Livro%20Qualidade%20do%20Gasto\Cap&#237;tulos\Base%20de%20dados%20consolidada\Cap&#237;tulo%201%20-%20Figuras%20e%20Tabelas\Cap&#237;tulo%201%20-%20Dados%20-%202015%2006%2018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file:///\\real\Software\Grupos\CESEF\GEEFI\Metas%202012\Meta%20Livro%20Qualidade%20do%20Gasto\Lan&#231;amento\Gr&#225;ficos.xlsx" TargetMode="External"/><Relationship Id="rId1" Type="http://schemas.openxmlformats.org/officeDocument/2006/relationships/themeOverride" Target="../theme/themeOverride4.xml"/><Relationship Id="rId4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oleObject" Target="file:///\\real\Software\Grupos\CESEF\GEEFI\Metas%202012\Meta%20Livro%20Qualidade%20do%20Gasto\Lan&#231;amento\Gr&#225;ficos.xlsx" TargetMode="External"/><Relationship Id="rId1" Type="http://schemas.openxmlformats.org/officeDocument/2006/relationships/themeOverride" Target="../theme/themeOverride5.xml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 sz="1100" b="0">
                <a:latin typeface="+mn-lt"/>
              </a:rPr>
              <a:t>União</a:t>
            </a:r>
            <a:endParaRPr lang="x-none" sz="1100" b="0">
              <a:latin typeface="+mn-lt"/>
            </a:endParaRPr>
          </a:p>
        </c:rich>
      </c:tx>
      <c:layout>
        <c:manualLayout>
          <c:xMode val="edge"/>
          <c:yMode val="edge"/>
          <c:x val="0.14716913482854568"/>
          <c:y val="4.2394019587298118E-2"/>
        </c:manualLayout>
      </c:layout>
    </c:title>
    <c:plotArea>
      <c:layout>
        <c:manualLayout>
          <c:layoutTarget val="inner"/>
          <c:xMode val="edge"/>
          <c:yMode val="edge"/>
          <c:x val="0.13089129483814524"/>
          <c:y val="5.1400554097404488E-2"/>
          <c:w val="0.83855314960629856"/>
          <c:h val="0.69629677481871488"/>
        </c:manualLayout>
      </c:layout>
      <c:lineChart>
        <c:grouping val="standard"/>
        <c:ser>
          <c:idx val="0"/>
          <c:order val="0"/>
          <c:tx>
            <c:strRef>
              <c:f>'Figuras 6 e 7'!$A$13</c:f>
              <c:strCache>
                <c:ptCount val="1"/>
                <c:pt idx="0">
                  <c:v>    Ensino Superior e Profissional</c:v>
                </c:pt>
              </c:strCache>
            </c:strRef>
          </c:tx>
          <c:cat>
            <c:numRef>
              <c:f>'Figuras 6 e 7'!$B$1:$L$1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'Figuras 6 e 7'!$B$13:$L$13</c:f>
              <c:numCache>
                <c:formatCode>_(* #.##000_);_(* \(#.##000\);_(* "-"??_);_(@_)</c:formatCode>
                <c:ptCount val="11"/>
                <c:pt idx="0">
                  <c:v>8001741228.46</c:v>
                </c:pt>
                <c:pt idx="1">
                  <c:v>9242870047.6200008</c:v>
                </c:pt>
                <c:pt idx="2">
                  <c:v>10427609451.360001</c:v>
                </c:pt>
                <c:pt idx="3">
                  <c:v>12409124187.240002</c:v>
                </c:pt>
                <c:pt idx="4">
                  <c:v>13945514825.210001</c:v>
                </c:pt>
                <c:pt idx="5">
                  <c:v>18087302789.02</c:v>
                </c:pt>
                <c:pt idx="6">
                  <c:v>20296640177.080006</c:v>
                </c:pt>
                <c:pt idx="7">
                  <c:v>25042362032.529999</c:v>
                </c:pt>
                <c:pt idx="8">
                  <c:v>28734710038.68</c:v>
                </c:pt>
                <c:pt idx="9">
                  <c:v>35046554574.040001</c:v>
                </c:pt>
                <c:pt idx="10">
                  <c:v>39365044227.850006</c:v>
                </c:pt>
              </c:numCache>
            </c:numRef>
          </c:val>
        </c:ser>
        <c:ser>
          <c:idx val="1"/>
          <c:order val="1"/>
          <c:tx>
            <c:strRef>
              <c:f>'Figuras 6 e 7'!$A$14</c:f>
              <c:strCache>
                <c:ptCount val="1"/>
                <c:pt idx="0">
                  <c:v>    Outras Subfunções</c:v>
                </c:pt>
              </c:strCache>
            </c:strRef>
          </c:tx>
          <c:cat>
            <c:numRef>
              <c:f>'Figuras 6 e 7'!$B$1:$L$1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'Figuras 6 e 7'!$B$14:$L$14</c:f>
              <c:numCache>
                <c:formatCode>_(* #.##000_);_(* \(#.##000\);_(* "-"??_);_(@_)</c:formatCode>
                <c:ptCount val="11"/>
                <c:pt idx="0">
                  <c:v>938926554.3599999</c:v>
                </c:pt>
                <c:pt idx="1">
                  <c:v>2278173948.0500002</c:v>
                </c:pt>
                <c:pt idx="2">
                  <c:v>3137907700.5100002</c:v>
                </c:pt>
                <c:pt idx="3">
                  <c:v>3835792584.4800005</c:v>
                </c:pt>
                <c:pt idx="4">
                  <c:v>2446883794.48</c:v>
                </c:pt>
                <c:pt idx="5">
                  <c:v>1558644554.1099999</c:v>
                </c:pt>
                <c:pt idx="6">
                  <c:v>2966155614.21</c:v>
                </c:pt>
                <c:pt idx="7">
                  <c:v>3355159724.8900008</c:v>
                </c:pt>
                <c:pt idx="8">
                  <c:v>2956737970.5699992</c:v>
                </c:pt>
                <c:pt idx="9">
                  <c:v>10494057881.710001</c:v>
                </c:pt>
                <c:pt idx="10">
                  <c:v>11319132697.889999</c:v>
                </c:pt>
              </c:numCache>
            </c:numRef>
          </c:val>
        </c:ser>
        <c:dLbls/>
        <c:marker val="1"/>
        <c:axId val="68682112"/>
        <c:axId val="68684032"/>
      </c:lineChart>
      <c:catAx>
        <c:axId val="68682112"/>
        <c:scaling>
          <c:orientation val="minMax"/>
        </c:scaling>
        <c:axPos val="b"/>
        <c:numFmt formatCode="General" sourceLinked="1"/>
        <c:tickLblPos val="nextTo"/>
        <c:crossAx val="68684032"/>
        <c:crosses val="autoZero"/>
        <c:auto val="1"/>
        <c:lblAlgn val="ctr"/>
        <c:lblOffset val="100"/>
      </c:catAx>
      <c:valAx>
        <c:axId val="68684032"/>
        <c:scaling>
          <c:orientation val="minMax"/>
        </c:scaling>
        <c:axPos val="l"/>
        <c:majorGridlines>
          <c:spPr>
            <a:ln>
              <a:solidFill>
                <a:srgbClr val="4F81BD">
                  <a:alpha val="20000"/>
                </a:srgbClr>
              </a:solidFill>
            </a:ln>
          </c:spPr>
        </c:majorGridlines>
        <c:numFmt formatCode="#,##0" sourceLinked="0"/>
        <c:tickLblPos val="nextTo"/>
        <c:crossAx val="68682112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2.2222222222222254E-2"/>
                <c:y val="0.30140055409740552"/>
              </c:manualLayout>
            </c:layout>
          </c:dispUnitsLbl>
        </c:dispUnits>
      </c:valAx>
      <c:spPr>
        <a:ln>
          <a:solidFill>
            <a:srgbClr val="4F81BD">
              <a:alpha val="80000"/>
            </a:srgbClr>
          </a:solidFill>
        </a:ln>
      </c:spPr>
    </c:plotArea>
    <c:legend>
      <c:legendPos val="b"/>
      <c:layout>
        <c:manualLayout>
          <c:xMode val="edge"/>
          <c:yMode val="edge"/>
          <c:x val="0.11159536307961514"/>
          <c:y val="0.81173228346456694"/>
          <c:w val="0.88514260717410376"/>
          <c:h val="0.16048993875765544"/>
        </c:manualLayout>
      </c:layout>
    </c:legend>
    <c:plotVisOnly val="1"/>
    <c:dispBlanksAs val="gap"/>
  </c:chart>
  <c:spPr>
    <a:ln>
      <a:solidFill>
        <a:schemeClr val="bg1"/>
      </a:solidFill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5606420743669314"/>
          <c:y val="4.4958796296296309E-2"/>
          <c:w val="0.82495259406958721"/>
          <c:h val="0.69227554337726149"/>
        </c:manualLayout>
      </c:layout>
      <c:lineChart>
        <c:grouping val="standard"/>
        <c:ser>
          <c:idx val="0"/>
          <c:order val="0"/>
          <c:tx>
            <c:strRef>
              <c:f>'Figuras 6 e 7'!$A$3</c:f>
              <c:strCache>
                <c:ptCount val="1"/>
                <c:pt idx="0">
                  <c:v>    Ensino Fundamental e Médio e Ed. Básica</c:v>
                </c:pt>
              </c:strCache>
            </c:strRef>
          </c:tx>
          <c:cat>
            <c:numRef>
              <c:f>'Figuras 6 e 7'!$B$1:$L$1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'Figuras 6 e 7'!$B$3:$L$3</c:f>
              <c:numCache>
                <c:formatCode>_(* #.##000_);_(* \(#.##000\);_(* "-"??_);_(@_)</c:formatCode>
                <c:ptCount val="11"/>
                <c:pt idx="0">
                  <c:v>20200711407.629997</c:v>
                </c:pt>
                <c:pt idx="1">
                  <c:v>24143366658.68</c:v>
                </c:pt>
                <c:pt idx="2">
                  <c:v>27233981642.290001</c:v>
                </c:pt>
                <c:pt idx="3">
                  <c:v>31786099954.32</c:v>
                </c:pt>
                <c:pt idx="4">
                  <c:v>36758319771.279999</c:v>
                </c:pt>
                <c:pt idx="5">
                  <c:v>40983542595.910011</c:v>
                </c:pt>
                <c:pt idx="6">
                  <c:v>43701113166.189995</c:v>
                </c:pt>
                <c:pt idx="7">
                  <c:v>47944893827.750008</c:v>
                </c:pt>
                <c:pt idx="8">
                  <c:v>48199890289.590004</c:v>
                </c:pt>
                <c:pt idx="9">
                  <c:v>56179165426.610001</c:v>
                </c:pt>
                <c:pt idx="10">
                  <c:v>56481766565.880005</c:v>
                </c:pt>
              </c:numCache>
            </c:numRef>
          </c:val>
        </c:ser>
        <c:ser>
          <c:idx val="1"/>
          <c:order val="1"/>
          <c:tx>
            <c:strRef>
              <c:f>'Figuras 6 e 7'!$A$4</c:f>
              <c:strCache>
                <c:ptCount val="1"/>
                <c:pt idx="0">
                  <c:v>    Outras Subfunções</c:v>
                </c:pt>
              </c:strCache>
            </c:strRef>
          </c:tx>
          <c:cat>
            <c:numRef>
              <c:f>'Figuras 6 e 7'!$B$1:$L$1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'Figuras 6 e 7'!$B$4:$L$4</c:f>
              <c:numCache>
                <c:formatCode>_(* #.##000_);_(* \(#.##000\);_(* "-"??_);_(@_)</c:formatCode>
                <c:ptCount val="11"/>
                <c:pt idx="0">
                  <c:v>3744641330.4099998</c:v>
                </c:pt>
                <c:pt idx="1">
                  <c:v>4315548549.1499996</c:v>
                </c:pt>
                <c:pt idx="2">
                  <c:v>4840599379.4300003</c:v>
                </c:pt>
                <c:pt idx="3">
                  <c:v>5603249410.8100004</c:v>
                </c:pt>
                <c:pt idx="4">
                  <c:v>7851204071.1799984</c:v>
                </c:pt>
                <c:pt idx="5">
                  <c:v>8532175982.250001</c:v>
                </c:pt>
                <c:pt idx="6">
                  <c:v>10052731157.550001</c:v>
                </c:pt>
                <c:pt idx="7">
                  <c:v>10139873330.41</c:v>
                </c:pt>
                <c:pt idx="8">
                  <c:v>11126090950.890001</c:v>
                </c:pt>
                <c:pt idx="9">
                  <c:v>13741027032.59</c:v>
                </c:pt>
                <c:pt idx="10">
                  <c:v>13737250607.000002</c:v>
                </c:pt>
              </c:numCache>
            </c:numRef>
          </c:val>
        </c:ser>
        <c:dLbls/>
        <c:marker val="1"/>
        <c:axId val="71273088"/>
        <c:axId val="71287168"/>
      </c:lineChart>
      <c:catAx>
        <c:axId val="71273088"/>
        <c:scaling>
          <c:orientation val="minMax"/>
        </c:scaling>
        <c:axPos val="b"/>
        <c:numFmt formatCode="General" sourceLinked="1"/>
        <c:tickLblPos val="nextTo"/>
        <c:crossAx val="71287168"/>
        <c:crosses val="autoZero"/>
        <c:auto val="1"/>
        <c:lblAlgn val="ctr"/>
        <c:lblOffset val="100"/>
      </c:catAx>
      <c:valAx>
        <c:axId val="71287168"/>
        <c:scaling>
          <c:orientation val="minMax"/>
        </c:scaling>
        <c:axPos val="l"/>
        <c:majorGridlines>
          <c:spPr>
            <a:ln>
              <a:solidFill>
                <a:srgbClr val="4F81BD">
                  <a:alpha val="16000"/>
                </a:srgbClr>
              </a:solidFill>
            </a:ln>
          </c:spPr>
        </c:majorGridlines>
        <c:numFmt formatCode="#,##0" sourceLinked="0"/>
        <c:tickLblPos val="nextTo"/>
        <c:crossAx val="71273088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5.8363601351934684E-2"/>
                <c:y val="0.30140070940529201"/>
              </c:manualLayout>
            </c:layout>
          </c:dispUnitsLbl>
        </c:dispUnits>
      </c:valAx>
      <c:spPr>
        <a:ln>
          <a:solidFill>
            <a:schemeClr val="accent1"/>
          </a:solidFill>
        </a:ln>
      </c:spPr>
    </c:plotArea>
    <c:legend>
      <c:legendPos val="b"/>
      <c:layout>
        <c:manualLayout>
          <c:xMode val="edge"/>
          <c:yMode val="edge"/>
          <c:x val="7.8262029746281894E-2"/>
          <c:y val="0.81173228346456694"/>
          <c:w val="0.88514260717410365"/>
          <c:h val="0.16048993875765541"/>
        </c:manualLayout>
      </c:layout>
    </c:legend>
    <c:plotVisOnly val="1"/>
    <c:dispBlanksAs val="gap"/>
  </c:chart>
  <c:spPr>
    <a:ln>
      <a:solidFill>
        <a:schemeClr val="bg1"/>
      </a:solidFill>
    </a:ln>
  </c:sp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3089129483814524"/>
          <c:y val="5.1400554097404488E-2"/>
          <c:w val="0.83855314960629856"/>
          <c:h val="0.69195143585809216"/>
        </c:manualLayout>
      </c:layout>
      <c:lineChart>
        <c:grouping val="standard"/>
        <c:ser>
          <c:idx val="0"/>
          <c:order val="0"/>
          <c:tx>
            <c:strRef>
              <c:f>'Figuras 6 e 7'!$A$8</c:f>
              <c:strCache>
                <c:ptCount val="1"/>
                <c:pt idx="0">
                  <c:v>    Ensino Fundamental, Ed. Infantil e Ed. Básica</c:v>
                </c:pt>
              </c:strCache>
            </c:strRef>
          </c:tx>
          <c:cat>
            <c:numRef>
              <c:f>'Figuras 6 e 7'!$B$1:$L$1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'Figuras 6 e 7'!$B$8:$L$8</c:f>
              <c:numCache>
                <c:formatCode>_(* #.##000_);_(* \(#.##000\);_(* "-"??_);_(@_)</c:formatCode>
                <c:ptCount val="11"/>
                <c:pt idx="0">
                  <c:v>23730403291.279999</c:v>
                </c:pt>
                <c:pt idx="1">
                  <c:v>25309056282.669998</c:v>
                </c:pt>
                <c:pt idx="2">
                  <c:v>30440310422.73</c:v>
                </c:pt>
                <c:pt idx="3">
                  <c:v>40411007013.380005</c:v>
                </c:pt>
                <c:pt idx="4">
                  <c:v>46765728137.619995</c:v>
                </c:pt>
                <c:pt idx="5">
                  <c:v>53888215238.619995</c:v>
                </c:pt>
                <c:pt idx="6">
                  <c:v>63211519510.079979</c:v>
                </c:pt>
                <c:pt idx="7">
                  <c:v>66405627197.320038</c:v>
                </c:pt>
                <c:pt idx="8">
                  <c:v>71961745423.039871</c:v>
                </c:pt>
                <c:pt idx="9">
                  <c:v>98683640198.570007</c:v>
                </c:pt>
                <c:pt idx="10">
                  <c:v>93326258549.300003</c:v>
                </c:pt>
              </c:numCache>
            </c:numRef>
          </c:val>
        </c:ser>
        <c:ser>
          <c:idx val="1"/>
          <c:order val="1"/>
          <c:tx>
            <c:strRef>
              <c:f>'Figuras 6 e 7'!$A$9</c:f>
              <c:strCache>
                <c:ptCount val="1"/>
                <c:pt idx="0">
                  <c:v>    Outras Subfunções</c:v>
                </c:pt>
              </c:strCache>
            </c:strRef>
          </c:tx>
          <c:cat>
            <c:numRef>
              <c:f>'Figuras 6 e 7'!$B$1:$L$1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'Figuras 6 e 7'!$B$9:$L$9</c:f>
              <c:numCache>
                <c:formatCode>_(* #.##000_);_(* \(#.##000\);_(* "-"??_);_(@_)</c:formatCode>
                <c:ptCount val="11"/>
                <c:pt idx="0">
                  <c:v>1547214557.3799999</c:v>
                </c:pt>
                <c:pt idx="1">
                  <c:v>1105378031.3299999</c:v>
                </c:pt>
                <c:pt idx="2">
                  <c:v>1303632795.01</c:v>
                </c:pt>
                <c:pt idx="3">
                  <c:v>1598094878.0999999</c:v>
                </c:pt>
                <c:pt idx="4">
                  <c:v>1726873148.2799997</c:v>
                </c:pt>
                <c:pt idx="5">
                  <c:v>1986826800.2099998</c:v>
                </c:pt>
                <c:pt idx="6">
                  <c:v>2200378364.0200005</c:v>
                </c:pt>
                <c:pt idx="7">
                  <c:v>2828947058.1500006</c:v>
                </c:pt>
                <c:pt idx="8">
                  <c:v>2178834795.2199993</c:v>
                </c:pt>
                <c:pt idx="9">
                  <c:v>2902492246.4299998</c:v>
                </c:pt>
                <c:pt idx="10">
                  <c:v>2637928300.7799993</c:v>
                </c:pt>
              </c:numCache>
            </c:numRef>
          </c:val>
        </c:ser>
        <c:dLbls/>
        <c:marker val="1"/>
        <c:axId val="70814720"/>
        <c:axId val="70824704"/>
      </c:lineChart>
      <c:catAx>
        <c:axId val="70814720"/>
        <c:scaling>
          <c:orientation val="minMax"/>
        </c:scaling>
        <c:axPos val="b"/>
        <c:numFmt formatCode="General" sourceLinked="1"/>
        <c:tickLblPos val="nextTo"/>
        <c:crossAx val="70824704"/>
        <c:crosses val="autoZero"/>
        <c:auto val="1"/>
        <c:lblAlgn val="ctr"/>
        <c:lblOffset val="100"/>
      </c:catAx>
      <c:valAx>
        <c:axId val="70824704"/>
        <c:scaling>
          <c:orientation val="minMax"/>
        </c:scaling>
        <c:axPos val="l"/>
        <c:majorGridlines>
          <c:spPr>
            <a:ln>
              <a:solidFill>
                <a:srgbClr val="4F81BD">
                  <a:alpha val="10000"/>
                </a:srgbClr>
              </a:solidFill>
            </a:ln>
          </c:spPr>
        </c:majorGridlines>
        <c:numFmt formatCode="#,##0" sourceLinked="0"/>
        <c:tickLblPos val="nextTo"/>
        <c:crossAx val="70814720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2.2222222222222251E-2"/>
                <c:y val="0.30140055409740552"/>
              </c:manualLayout>
            </c:layout>
          </c:dispUnitsLbl>
        </c:dispUnits>
      </c:valAx>
      <c:spPr>
        <a:ln>
          <a:solidFill>
            <a:schemeClr val="accent1"/>
          </a:solidFill>
        </a:ln>
      </c:spPr>
    </c:plotArea>
    <c:legend>
      <c:legendPos val="b"/>
      <c:layout>
        <c:manualLayout>
          <c:xMode val="edge"/>
          <c:yMode val="edge"/>
          <c:x val="4.7706474190726503E-2"/>
          <c:y val="0.81173228346456694"/>
          <c:w val="0.94903149606299264"/>
          <c:h val="0.16048993875765541"/>
        </c:manualLayout>
      </c:layout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</c:chart>
  <c:spPr>
    <a:ln>
      <a:solidFill>
        <a:schemeClr val="bg1"/>
      </a:solidFill>
    </a:ln>
  </c:spPr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00">
                <a:solidFill>
                  <a:sysClr val="windowText" lastClr="000000"/>
                </a:solidFill>
              </a:rPr>
              <a:t>Educação</a:t>
            </a:r>
          </a:p>
        </c:rich>
      </c:tx>
      <c:layout>
        <c:manualLayout>
          <c:xMode val="edge"/>
          <c:yMode val="edge"/>
          <c:x val="6.4243000874890613E-2"/>
          <c:y val="1.8518518518518521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1E3D7A"/>
            </a:solidFill>
            <a:ln>
              <a:noFill/>
            </a:ln>
            <a:effectLst/>
          </c:spPr>
          <c:dPt>
            <c:idx val="8"/>
            <c:spPr>
              <a:solidFill>
                <a:srgbClr val="E0720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despesas_educacao_saude!$A$2:$A$11</c:f>
              <c:strCache>
                <c:ptCount val="10"/>
                <c:pt idx="0">
                  <c:v>Indonésia</c:v>
                </c:pt>
                <c:pt idx="1">
                  <c:v>Japão</c:v>
                </c:pt>
                <c:pt idx="2">
                  <c:v>Índia</c:v>
                </c:pt>
                <c:pt idx="3">
                  <c:v>Chile</c:v>
                </c:pt>
                <c:pt idx="4">
                  <c:v>Austrália</c:v>
                </c:pt>
                <c:pt idx="5">
                  <c:v>México</c:v>
                </c:pt>
                <c:pt idx="6">
                  <c:v>Estados Unidos</c:v>
                </c:pt>
                <c:pt idx="7">
                  <c:v>Zona do Euro</c:v>
                </c:pt>
                <c:pt idx="8">
                  <c:v>Brasil</c:v>
                </c:pt>
                <c:pt idx="9">
                  <c:v>África do Sul</c:v>
                </c:pt>
              </c:strCache>
            </c:strRef>
          </c:cat>
          <c:val>
            <c:numRef>
              <c:f>despesas_educacao_saude!$B$2:$B$11</c:f>
              <c:numCache>
                <c:formatCode>General</c:formatCode>
                <c:ptCount val="10"/>
                <c:pt idx="0">
                  <c:v>3.6</c:v>
                </c:pt>
                <c:pt idx="1">
                  <c:v>3.8</c:v>
                </c:pt>
                <c:pt idx="2">
                  <c:v>3.9</c:v>
                </c:pt>
                <c:pt idx="3">
                  <c:v>4.5999999999999996</c:v>
                </c:pt>
                <c:pt idx="4">
                  <c:v>4.9000000000000004</c:v>
                </c:pt>
                <c:pt idx="5">
                  <c:v>5.0999999999999996</c:v>
                </c:pt>
                <c:pt idx="6">
                  <c:v>5.2</c:v>
                </c:pt>
                <c:pt idx="7">
                  <c:v>5.3</c:v>
                </c:pt>
                <c:pt idx="8">
                  <c:v>6.3</c:v>
                </c:pt>
                <c:pt idx="9">
                  <c:v>6.4</c:v>
                </c:pt>
              </c:numCache>
            </c:numRef>
          </c:val>
        </c:ser>
        <c:dLbls>
          <c:showVal val="1"/>
        </c:dLbls>
        <c:gapWidth val="219"/>
        <c:overlap val="-27"/>
        <c:axId val="71354240"/>
        <c:axId val="71355776"/>
      </c:barChart>
      <c:catAx>
        <c:axId val="713542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1355776"/>
        <c:crosses val="autoZero"/>
        <c:auto val="1"/>
        <c:lblAlgn val="ctr"/>
        <c:lblOffset val="100"/>
      </c:catAx>
      <c:valAx>
        <c:axId val="71355776"/>
        <c:scaling>
          <c:orientation val="minMax"/>
        </c:scaling>
        <c:axPos val="l"/>
        <c:majorGridlines>
          <c:spPr>
            <a:ln w="9525" cap="flat" cmpd="sng" algn="ctr">
              <a:solidFill>
                <a:srgbClr val="4F81BD">
                  <a:alpha val="14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135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00">
                <a:solidFill>
                  <a:sysClr val="windowText" lastClr="000000"/>
                </a:solidFill>
              </a:rPr>
              <a:t>Saúde</a:t>
            </a:r>
            <a:endParaRPr lang="x-none" sz="120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5.1645669291338611E-2"/>
          <c:y val="2.3148148148148147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1E3D7A"/>
            </a:solidFill>
            <a:ln>
              <a:noFill/>
            </a:ln>
            <a:effectLst/>
          </c:spPr>
          <c:dPt>
            <c:idx val="8"/>
            <c:spPr>
              <a:solidFill>
                <a:srgbClr val="E0720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despesas_educacao_saude!$A$2:$A$11</c:f>
              <c:strCache>
                <c:ptCount val="10"/>
                <c:pt idx="0">
                  <c:v>Indonésia</c:v>
                </c:pt>
                <c:pt idx="1">
                  <c:v>Japão</c:v>
                </c:pt>
                <c:pt idx="2">
                  <c:v>Índia</c:v>
                </c:pt>
                <c:pt idx="3">
                  <c:v>Chile</c:v>
                </c:pt>
                <c:pt idx="4">
                  <c:v>Austrália</c:v>
                </c:pt>
                <c:pt idx="5">
                  <c:v>México</c:v>
                </c:pt>
                <c:pt idx="6">
                  <c:v>Estados Unidos</c:v>
                </c:pt>
                <c:pt idx="7">
                  <c:v>Zona do Euro</c:v>
                </c:pt>
                <c:pt idx="8">
                  <c:v>Brasil</c:v>
                </c:pt>
                <c:pt idx="9">
                  <c:v>África do Sul</c:v>
                </c:pt>
              </c:strCache>
            </c:strRef>
          </c:cat>
          <c:val>
            <c:numRef>
              <c:f>despesas_educacao_saude!$C$2:$C$11</c:f>
              <c:numCache>
                <c:formatCode>General</c:formatCode>
                <c:ptCount val="10"/>
                <c:pt idx="0">
                  <c:v>1.2</c:v>
                </c:pt>
                <c:pt idx="1">
                  <c:v>8.5</c:v>
                </c:pt>
                <c:pt idx="2">
                  <c:v>1.3</c:v>
                </c:pt>
                <c:pt idx="3">
                  <c:v>3.7</c:v>
                </c:pt>
                <c:pt idx="4">
                  <c:v>6.3</c:v>
                </c:pt>
                <c:pt idx="5">
                  <c:v>3.2</c:v>
                </c:pt>
                <c:pt idx="6">
                  <c:v>8.1</c:v>
                </c:pt>
                <c:pt idx="7">
                  <c:v>8.1</c:v>
                </c:pt>
                <c:pt idx="8">
                  <c:v>4.7</c:v>
                </c:pt>
                <c:pt idx="9">
                  <c:v>4.3</c:v>
                </c:pt>
              </c:numCache>
            </c:numRef>
          </c:val>
        </c:ser>
        <c:dLbls>
          <c:showVal val="1"/>
        </c:dLbls>
        <c:gapWidth val="219"/>
        <c:overlap val="-27"/>
        <c:axId val="71441792"/>
        <c:axId val="71509120"/>
      </c:barChart>
      <c:catAx>
        <c:axId val="714417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1509120"/>
        <c:crosses val="autoZero"/>
        <c:auto val="1"/>
        <c:lblAlgn val="ctr"/>
        <c:lblOffset val="100"/>
      </c:catAx>
      <c:valAx>
        <c:axId val="71509120"/>
        <c:scaling>
          <c:orientation val="minMax"/>
        </c:scaling>
        <c:axPos val="l"/>
        <c:majorGridlines>
          <c:spPr>
            <a:ln w="9525" cap="flat" cmpd="sng" algn="ctr">
              <a:solidFill>
                <a:srgbClr val="4F81BD">
                  <a:alpha val="14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1441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5EB5B5-0B09-43E6-B31D-DDCE3BEF091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526EB6E-E957-4500-A3B2-9BA404C22CAE}">
      <dgm:prSet phldrT="[Texto]"/>
      <dgm:spPr>
        <a:solidFill>
          <a:srgbClr val="2E605E"/>
        </a:solidFill>
      </dgm:spPr>
      <dgm:t>
        <a:bodyPr/>
        <a:lstStyle/>
        <a:p>
          <a:r>
            <a:rPr lang="pt-BR" dirty="0" smtClean="0"/>
            <a:t>Proposta Central</a:t>
          </a:r>
          <a:endParaRPr lang="pt-BR" dirty="0"/>
        </a:p>
      </dgm:t>
    </dgm:pt>
    <dgm:pt modelId="{13478201-4186-4015-9F4D-6C856034DA2D}" type="parTrans" cxnId="{EFBC7399-FE80-4399-A7C5-A0ED3D717C2E}">
      <dgm:prSet/>
      <dgm:spPr/>
      <dgm:t>
        <a:bodyPr/>
        <a:lstStyle/>
        <a:p>
          <a:endParaRPr lang="pt-BR"/>
        </a:p>
      </dgm:t>
    </dgm:pt>
    <dgm:pt modelId="{11C14F76-50BC-4D51-BA2F-A23B28C3CC81}" type="sibTrans" cxnId="{EFBC7399-FE80-4399-A7C5-A0ED3D717C2E}">
      <dgm:prSet/>
      <dgm:spPr/>
      <dgm:t>
        <a:bodyPr/>
        <a:lstStyle/>
        <a:p>
          <a:endParaRPr lang="pt-BR"/>
        </a:p>
      </dgm:t>
    </dgm:pt>
    <dgm:pt modelId="{2AE619EE-1353-41DC-BF1B-DA23FAAD2D2E}">
      <dgm:prSet phldrT="[Texto]"/>
      <dgm:spPr/>
      <dgm:t>
        <a:bodyPr/>
        <a:lstStyle/>
        <a:p>
          <a:r>
            <a:rPr lang="pt-BR" dirty="0" smtClean="0"/>
            <a:t>alongamento do prazo de pagamento da dívida dos Estados com a União (Lei nº 9.496, de 1997) em </a:t>
          </a:r>
          <a:r>
            <a:rPr lang="pt-BR" b="1" dirty="0" smtClean="0"/>
            <a:t>20 anos.</a:t>
          </a:r>
          <a:endParaRPr lang="pt-BR" dirty="0"/>
        </a:p>
      </dgm:t>
    </dgm:pt>
    <dgm:pt modelId="{08D58500-3B3B-4A95-BF24-CC6C6D7B6068}" type="parTrans" cxnId="{D42DD170-315B-410B-BDE0-5DD8F99F0561}">
      <dgm:prSet/>
      <dgm:spPr/>
      <dgm:t>
        <a:bodyPr/>
        <a:lstStyle/>
        <a:p>
          <a:endParaRPr lang="pt-BR"/>
        </a:p>
      </dgm:t>
    </dgm:pt>
    <dgm:pt modelId="{1143BAB5-0B20-49B9-8603-19DDB9BCA89B}" type="sibTrans" cxnId="{D42DD170-315B-410B-BDE0-5DD8F99F0561}">
      <dgm:prSet/>
      <dgm:spPr/>
      <dgm:t>
        <a:bodyPr/>
        <a:lstStyle/>
        <a:p>
          <a:endParaRPr lang="pt-BR"/>
        </a:p>
      </dgm:t>
    </dgm:pt>
    <dgm:pt modelId="{E78CE172-F6F8-426F-9201-6ADF58868437}" type="pres">
      <dgm:prSet presAssocID="{CC5EB5B5-0B09-43E6-B31D-DDCE3BEF091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10199E-DC3F-4693-B7E8-351D40D167A5}" type="pres">
      <dgm:prSet presAssocID="{8526EB6E-E957-4500-A3B2-9BA404C22CAE}" presName="composite" presStyleCnt="0"/>
      <dgm:spPr/>
    </dgm:pt>
    <dgm:pt modelId="{5974F85F-BDAF-45F2-A271-874501A6D361}" type="pres">
      <dgm:prSet presAssocID="{8526EB6E-E957-4500-A3B2-9BA404C22CAE}" presName="parentText" presStyleLbl="alignNode1" presStyleIdx="0" presStyleCnt="1" custLinFactNeighborX="0" custLinFactNeighborY="-41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542D39-7490-482B-91AF-0BF6A183E58F}" type="pres">
      <dgm:prSet presAssocID="{8526EB6E-E957-4500-A3B2-9BA404C22CAE}" presName="descendantText" presStyleLbl="alignAcc1" presStyleIdx="0" presStyleCnt="1" custScaleX="84723" custLinFactNeighborX="-2098" custLinFactNeighborY="2318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1401D92-3EFA-4C97-AD02-2483B06081D5}" type="presOf" srcId="{2AE619EE-1353-41DC-BF1B-DA23FAAD2D2E}" destId="{DA542D39-7490-482B-91AF-0BF6A183E58F}" srcOrd="0" destOrd="0" presId="urn:microsoft.com/office/officeart/2005/8/layout/chevron2"/>
    <dgm:cxn modelId="{1ADB7A10-81BF-4A43-9A91-B78861A01B15}" type="presOf" srcId="{CC5EB5B5-0B09-43E6-B31D-DDCE3BEF0911}" destId="{E78CE172-F6F8-426F-9201-6ADF58868437}" srcOrd="0" destOrd="0" presId="urn:microsoft.com/office/officeart/2005/8/layout/chevron2"/>
    <dgm:cxn modelId="{EFBC7399-FE80-4399-A7C5-A0ED3D717C2E}" srcId="{CC5EB5B5-0B09-43E6-B31D-DDCE3BEF0911}" destId="{8526EB6E-E957-4500-A3B2-9BA404C22CAE}" srcOrd="0" destOrd="0" parTransId="{13478201-4186-4015-9F4D-6C856034DA2D}" sibTransId="{11C14F76-50BC-4D51-BA2F-A23B28C3CC81}"/>
    <dgm:cxn modelId="{A2B7E333-7295-43B0-B541-3A70120441C3}" type="presOf" srcId="{8526EB6E-E957-4500-A3B2-9BA404C22CAE}" destId="{5974F85F-BDAF-45F2-A271-874501A6D361}" srcOrd="0" destOrd="0" presId="urn:microsoft.com/office/officeart/2005/8/layout/chevron2"/>
    <dgm:cxn modelId="{D42DD170-315B-410B-BDE0-5DD8F99F0561}" srcId="{8526EB6E-E957-4500-A3B2-9BA404C22CAE}" destId="{2AE619EE-1353-41DC-BF1B-DA23FAAD2D2E}" srcOrd="0" destOrd="0" parTransId="{08D58500-3B3B-4A95-BF24-CC6C6D7B6068}" sibTransId="{1143BAB5-0B20-49B9-8603-19DDB9BCA89B}"/>
    <dgm:cxn modelId="{E9FAC154-BA50-4CF5-BD0E-9B6F5B7CC636}" type="presParOf" srcId="{E78CE172-F6F8-426F-9201-6ADF58868437}" destId="{8210199E-DC3F-4693-B7E8-351D40D167A5}" srcOrd="0" destOrd="0" presId="urn:microsoft.com/office/officeart/2005/8/layout/chevron2"/>
    <dgm:cxn modelId="{F00C7056-18F0-4D7B-AE6B-DBD4C42BEBAB}" type="presParOf" srcId="{8210199E-DC3F-4693-B7E8-351D40D167A5}" destId="{5974F85F-BDAF-45F2-A271-874501A6D361}" srcOrd="0" destOrd="0" presId="urn:microsoft.com/office/officeart/2005/8/layout/chevron2"/>
    <dgm:cxn modelId="{C4CD8202-0839-4472-AA60-084F926FD302}" type="presParOf" srcId="{8210199E-DC3F-4693-B7E8-351D40D167A5}" destId="{DA542D39-7490-482B-91AF-0BF6A183E58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BC8071-512E-4B6B-A4CC-AB83A5618DDA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5E4F5D7-3D0C-4497-A335-D4021569A9E3}">
      <dgm:prSet phldrT="[Texto]" custT="1"/>
      <dgm:spPr/>
      <dgm:t>
        <a:bodyPr/>
        <a:lstStyle/>
        <a:p>
          <a:r>
            <a:rPr lang="pt-BR" sz="1600" dirty="0" smtClean="0"/>
            <a:t>Alívio de Caixa</a:t>
          </a:r>
          <a:endParaRPr lang="pt-BR" sz="1600" dirty="0"/>
        </a:p>
      </dgm:t>
    </dgm:pt>
    <dgm:pt modelId="{B2C535D0-87BF-49E0-A6F7-0C1E7A177763}" type="parTrans" cxnId="{DABE4949-1904-47A1-9D37-CB636A336A72}">
      <dgm:prSet/>
      <dgm:spPr/>
      <dgm:t>
        <a:bodyPr/>
        <a:lstStyle/>
        <a:p>
          <a:endParaRPr lang="pt-BR" sz="1600"/>
        </a:p>
      </dgm:t>
    </dgm:pt>
    <dgm:pt modelId="{92689910-9903-4895-BA0D-909A857621C9}" type="sibTrans" cxnId="{DABE4949-1904-47A1-9D37-CB636A336A72}">
      <dgm:prSet/>
      <dgm:spPr/>
      <dgm:t>
        <a:bodyPr/>
        <a:lstStyle/>
        <a:p>
          <a:endParaRPr lang="pt-BR" sz="1600"/>
        </a:p>
      </dgm:t>
    </dgm:pt>
    <dgm:pt modelId="{60B85D53-43B8-4916-A54E-8BB716B3F22D}">
      <dgm:prSet phldrT="[Texto]" custT="1"/>
      <dgm:spPr/>
      <dgm:t>
        <a:bodyPr/>
        <a:lstStyle/>
        <a:p>
          <a:r>
            <a:rPr lang="pt-BR" sz="1600" dirty="0" smtClean="0"/>
            <a:t>Maior Rigor e Eficiência na Gestão dos Gastos Públicos</a:t>
          </a:r>
          <a:endParaRPr lang="pt-BR" sz="1600" dirty="0"/>
        </a:p>
      </dgm:t>
    </dgm:pt>
    <dgm:pt modelId="{6C5B590C-2318-43D2-9BFB-331CCE11CC0D}" type="parTrans" cxnId="{CBDCDAC6-30D2-4134-9B0E-5AC64450A667}">
      <dgm:prSet/>
      <dgm:spPr/>
      <dgm:t>
        <a:bodyPr/>
        <a:lstStyle/>
        <a:p>
          <a:endParaRPr lang="pt-BR" sz="1600"/>
        </a:p>
      </dgm:t>
    </dgm:pt>
    <dgm:pt modelId="{F0964EAD-2A00-4689-86C3-787A146E953D}" type="sibTrans" cxnId="{CBDCDAC6-30D2-4134-9B0E-5AC64450A667}">
      <dgm:prSet/>
      <dgm:spPr/>
      <dgm:t>
        <a:bodyPr/>
        <a:lstStyle/>
        <a:p>
          <a:endParaRPr lang="pt-BR" sz="1600"/>
        </a:p>
      </dgm:t>
    </dgm:pt>
    <dgm:pt modelId="{8B16B7D0-241B-4589-ACF3-EC112F172533}" type="pres">
      <dgm:prSet presAssocID="{A8BC8071-512E-4B6B-A4CC-AB83A5618DD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B475C0-3834-4993-804A-097B01A8CD4C}" type="pres">
      <dgm:prSet presAssocID="{A8BC8071-512E-4B6B-A4CC-AB83A5618DDA}" presName="divider" presStyleLbl="fgShp" presStyleIdx="0" presStyleCnt="1"/>
      <dgm:spPr>
        <a:solidFill>
          <a:srgbClr val="448E8A"/>
        </a:solidFill>
      </dgm:spPr>
      <dgm:t>
        <a:bodyPr/>
        <a:lstStyle/>
        <a:p>
          <a:endParaRPr lang="pt-BR"/>
        </a:p>
      </dgm:t>
    </dgm:pt>
    <dgm:pt modelId="{4B15904D-13AD-4A2B-BCF1-DD3EC78DD373}" type="pres">
      <dgm:prSet presAssocID="{65E4F5D7-3D0C-4497-A335-D4021569A9E3}" presName="downArrow" presStyleLbl="node1" presStyleIdx="0" presStyleCnt="2"/>
      <dgm:spPr>
        <a:solidFill>
          <a:srgbClr val="2E605E"/>
        </a:solidFill>
      </dgm:spPr>
      <dgm:t>
        <a:bodyPr/>
        <a:lstStyle/>
        <a:p>
          <a:endParaRPr lang="pt-BR"/>
        </a:p>
      </dgm:t>
    </dgm:pt>
    <dgm:pt modelId="{5C87DB18-5D10-4AB0-AC69-09CE8BC54563}" type="pres">
      <dgm:prSet presAssocID="{65E4F5D7-3D0C-4497-A335-D4021569A9E3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688F5-9A75-44D6-9DD3-3E881A0A71C5}" type="pres">
      <dgm:prSet presAssocID="{60B85D53-43B8-4916-A54E-8BB716B3F22D}" presName="upArrow" presStyleLbl="node1" presStyleIdx="1" presStyleCnt="2"/>
      <dgm:spPr>
        <a:solidFill>
          <a:srgbClr val="2E605E"/>
        </a:solidFill>
      </dgm:spPr>
      <dgm:t>
        <a:bodyPr/>
        <a:lstStyle/>
        <a:p>
          <a:endParaRPr lang="pt-BR"/>
        </a:p>
      </dgm:t>
    </dgm:pt>
    <dgm:pt modelId="{E241AEA8-21D0-44D2-BDB2-B374DAED7D10}" type="pres">
      <dgm:prSet presAssocID="{60B85D53-43B8-4916-A54E-8BB716B3F22D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24D3145-85EA-417D-822A-C9FFEB828E8F}" type="presOf" srcId="{65E4F5D7-3D0C-4497-A335-D4021569A9E3}" destId="{5C87DB18-5D10-4AB0-AC69-09CE8BC54563}" srcOrd="0" destOrd="0" presId="urn:microsoft.com/office/officeart/2005/8/layout/arrow3"/>
    <dgm:cxn modelId="{7CDB127D-03E3-450F-9A37-7D0565512A3B}" type="presOf" srcId="{A8BC8071-512E-4B6B-A4CC-AB83A5618DDA}" destId="{8B16B7D0-241B-4589-ACF3-EC112F172533}" srcOrd="0" destOrd="0" presId="urn:microsoft.com/office/officeart/2005/8/layout/arrow3"/>
    <dgm:cxn modelId="{DABE4949-1904-47A1-9D37-CB636A336A72}" srcId="{A8BC8071-512E-4B6B-A4CC-AB83A5618DDA}" destId="{65E4F5D7-3D0C-4497-A335-D4021569A9E3}" srcOrd="0" destOrd="0" parTransId="{B2C535D0-87BF-49E0-A6F7-0C1E7A177763}" sibTransId="{92689910-9903-4895-BA0D-909A857621C9}"/>
    <dgm:cxn modelId="{CBDCDAC6-30D2-4134-9B0E-5AC64450A667}" srcId="{A8BC8071-512E-4B6B-A4CC-AB83A5618DDA}" destId="{60B85D53-43B8-4916-A54E-8BB716B3F22D}" srcOrd="1" destOrd="0" parTransId="{6C5B590C-2318-43D2-9BFB-331CCE11CC0D}" sibTransId="{F0964EAD-2A00-4689-86C3-787A146E953D}"/>
    <dgm:cxn modelId="{67DE857C-01DC-4E63-9BF4-B609D74CCC10}" type="presOf" srcId="{60B85D53-43B8-4916-A54E-8BB716B3F22D}" destId="{E241AEA8-21D0-44D2-BDB2-B374DAED7D10}" srcOrd="0" destOrd="0" presId="urn:microsoft.com/office/officeart/2005/8/layout/arrow3"/>
    <dgm:cxn modelId="{74347CA5-0CB0-4E10-8005-B4BE85F6C802}" type="presParOf" srcId="{8B16B7D0-241B-4589-ACF3-EC112F172533}" destId="{69B475C0-3834-4993-804A-097B01A8CD4C}" srcOrd="0" destOrd="0" presId="urn:microsoft.com/office/officeart/2005/8/layout/arrow3"/>
    <dgm:cxn modelId="{73DA7A61-D0E7-46E2-B23B-BE65BE186BD1}" type="presParOf" srcId="{8B16B7D0-241B-4589-ACF3-EC112F172533}" destId="{4B15904D-13AD-4A2B-BCF1-DD3EC78DD373}" srcOrd="1" destOrd="0" presId="urn:microsoft.com/office/officeart/2005/8/layout/arrow3"/>
    <dgm:cxn modelId="{3F7457DB-1A8E-4471-AABC-959939A12D10}" type="presParOf" srcId="{8B16B7D0-241B-4589-ACF3-EC112F172533}" destId="{5C87DB18-5D10-4AB0-AC69-09CE8BC54563}" srcOrd="2" destOrd="0" presId="urn:microsoft.com/office/officeart/2005/8/layout/arrow3"/>
    <dgm:cxn modelId="{56AAE207-2C92-4A34-B674-CBD31DB765D8}" type="presParOf" srcId="{8B16B7D0-241B-4589-ACF3-EC112F172533}" destId="{A7F688F5-9A75-44D6-9DD3-3E881A0A71C5}" srcOrd="3" destOrd="0" presId="urn:microsoft.com/office/officeart/2005/8/layout/arrow3"/>
    <dgm:cxn modelId="{5A1FE0ED-BB56-4290-91B8-9C79E76C6C72}" type="presParOf" srcId="{8B16B7D0-241B-4589-ACF3-EC112F172533}" destId="{E241AEA8-21D0-44D2-BDB2-B374DAED7D1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0.19349</cdr:x>
      <cdr:y>0.05565</cdr:y>
    </cdr:from>
    <cdr:to>
      <cdr:x>0.67721</cdr:x>
      <cdr:y>0.16485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993695" y="138347"/>
          <a:ext cx="2484218" cy="2714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100"/>
            <a:t>Estados e Distrito Federal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0.1382</cdr:x>
      <cdr:y>0.04461</cdr:y>
    </cdr:from>
    <cdr:to>
      <cdr:x>0.45656</cdr:x>
      <cdr:y>0.15004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627531" y="123264"/>
          <a:ext cx="1445558" cy="2913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100"/>
            <a:t>Municípios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4350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4350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r" eaLnBrk="1" hangingPunct="1">
              <a:defRPr sz="1300"/>
            </a:lvl1pPr>
          </a:lstStyle>
          <a:p>
            <a:pPr>
              <a:defRPr/>
            </a:pPr>
            <a:fld id="{CABBEB39-0A2B-41E2-9F24-7F61A184B572}" type="datetimeFigureOut">
              <a:rPr lang="pt-BR"/>
              <a:pPr>
                <a:defRPr/>
              </a:pPr>
              <a:t>17/03/2016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6575" cy="514350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138" y="9720263"/>
            <a:ext cx="3076575" cy="514350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r" eaLnBrk="1" hangingPunct="1">
              <a:defRPr sz="1300"/>
            </a:lvl1pPr>
          </a:lstStyle>
          <a:p>
            <a:pPr>
              <a:defRPr/>
            </a:pPr>
            <a:fld id="{BC61FD4C-B1CD-465B-8CB3-E8E3233561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29089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4350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l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4350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r">
              <a:defRPr sz="1300"/>
            </a:lvl1pPr>
          </a:lstStyle>
          <a:p>
            <a:pPr>
              <a:defRPr/>
            </a:pPr>
            <a:fld id="{9A4D79F0-7422-4E42-9C36-62931347B817}" type="datetimeFigureOut">
              <a:rPr lang="pt-BR"/>
              <a:pPr>
                <a:defRPr/>
              </a:pPr>
              <a:t>17/03/2016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8" tIns="49519" rIns="99038" bIns="49519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1200" y="4924425"/>
            <a:ext cx="5676900" cy="4030663"/>
          </a:xfrm>
          <a:prstGeom prst="rect">
            <a:avLst/>
          </a:prstGeom>
        </p:spPr>
        <p:txBody>
          <a:bodyPr vert="horz" lIns="99038" tIns="49519" rIns="99038" bIns="49519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6575" cy="514350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138" y="9720263"/>
            <a:ext cx="3076575" cy="514350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r">
              <a:defRPr sz="1300"/>
            </a:lvl1pPr>
          </a:lstStyle>
          <a:p>
            <a:pPr>
              <a:defRPr/>
            </a:pPr>
            <a:fld id="{C4D0355B-F284-4637-AD64-B2616D269C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92787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0B25E3-249E-41AC-8853-64E3CDC9868A}" type="slidenum">
              <a:rPr lang="pt-BR" altLang="pt-BR" smtClean="0"/>
              <a:pPr/>
              <a:t>2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3275558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4B14D2-C21B-4222-9668-694926026873}" type="slidenum">
              <a:rPr lang="pt-BR" altLang="pt-BR" smtClean="0"/>
              <a:pPr/>
              <a:t>12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3037804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30E4DD5-3FF6-4148-BB95-159CBB2C2DFC}" type="slidenum">
              <a:rPr lang="pt-BR" altLang="pt-BR" smtClean="0"/>
              <a:pPr/>
              <a:t>13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3123572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13939D-DDB6-4217-B736-8E8B5A42475A}" type="slidenum">
              <a:rPr lang="pt-BR" altLang="pt-BR" smtClean="0"/>
              <a:pPr/>
              <a:t>14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2010959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276C2D8-35FD-46CB-AF2D-1BD6C2BC27AD}" type="slidenum">
              <a:rPr lang="pt-BR" altLang="pt-BR" smtClean="0"/>
              <a:pPr/>
              <a:t>15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3561784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AC6F2-CDF6-429A-9DAB-C3871EAEAECE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38624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05A8F66-04DD-4210-865F-121F5117BA77}" type="slidenum">
              <a:rPr lang="pt-BR" altLang="pt-BR" smtClean="0"/>
              <a:pPr/>
              <a:t>19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533352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3AD456C-5372-47E9-BF52-4499D2677BA2}" type="slidenum">
              <a:rPr lang="pt-BR" altLang="pt-BR" smtClean="0"/>
              <a:pPr/>
              <a:t>20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3386383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8988" indent="-3032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4438" indent="-2428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00213" indent="-2428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85988" indent="-2428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43188" indent="-242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00388" indent="-242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7588" indent="-242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14788" indent="-242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FF7D69-A763-48E7-A3C7-BD60D3A4281E}" type="slidenum">
              <a:rPr lang="pt-BR" altLang="pt-BR" smtClean="0"/>
              <a:pPr/>
              <a:t>21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11531523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8988" indent="-3032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4438" indent="-2428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00213" indent="-2428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85988" indent="-2428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43188" indent="-242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00388" indent="-242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7588" indent="-242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14788" indent="-242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7D59AB5-A339-4817-BB37-2DD7BFC632C4}" type="slidenum">
              <a:rPr lang="pt-BR" altLang="pt-BR" smtClean="0"/>
              <a:pPr/>
              <a:t>22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2973325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8988" indent="-3032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4438" indent="-2428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00213" indent="-2428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85988" indent="-2428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43188" indent="-242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00388" indent="-242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7588" indent="-242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14788" indent="-242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7D59AB5-A339-4817-BB37-2DD7BFC632C4}" type="slidenum">
              <a:rPr lang="pt-BR" altLang="pt-BR" smtClean="0"/>
              <a:pPr/>
              <a:t>23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3946936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43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559734-7A26-4783-9AA7-168C02B5C0FC}" type="slidenum">
              <a:rPr lang="pt-BR" altLang="pt-BR" smtClean="0"/>
              <a:pPr/>
              <a:t>3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42648544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1688" indent="-307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6663" indent="-2460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1963" indent="-2460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7263" indent="-2460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844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6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988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560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A4A64A6-24F1-4325-9950-4B4B0DEE21F1}" type="slidenum">
              <a:rPr lang="pt-BR" altLang="pt-BR" smtClean="0"/>
              <a:pPr/>
              <a:t>24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2176830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63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5078296-5F4E-4DFD-A154-E5202431871E}" type="slidenum">
              <a:rPr lang="pt-BR" altLang="pt-BR" smtClean="0"/>
              <a:pPr/>
              <a:t>4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3427408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94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61FE9D0-C359-4778-A4B8-B2D5ACEEDCD2}" type="slidenum">
              <a:rPr lang="pt-BR" altLang="pt-BR" smtClean="0"/>
              <a:pPr/>
              <a:t>6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883595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DB8112-0422-44D5-B6AE-D388522F37E2}" type="slidenum">
              <a:rPr lang="pt-BR" altLang="pt-BR" smtClean="0"/>
              <a:pPr/>
              <a:t>7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1167066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D7705A7-D2EF-48DB-9760-C08D822CEDA0}" type="slidenum">
              <a:rPr lang="pt-BR" altLang="pt-BR" smtClean="0"/>
              <a:pPr/>
              <a:t>8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1585337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56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ABA543A-42CD-4ADB-B2EC-7D4257A61390}" type="slidenum">
              <a:rPr lang="pt-BR" altLang="pt-BR" smtClean="0"/>
              <a:pPr/>
              <a:t>9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2875581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0DFF9B8-A6EA-4479-9175-874C59186C0B}" type="slidenum">
              <a:rPr lang="pt-BR" altLang="pt-BR" smtClean="0"/>
              <a:pPr/>
              <a:t>10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275366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67EB6BF-2A39-4F66-96D0-23761B06521A}" type="slidenum">
              <a:rPr lang="pt-BR" altLang="pt-BR" smtClean="0"/>
              <a:pPr/>
              <a:t>11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192205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79712" y="1772816"/>
            <a:ext cx="5760640" cy="1800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79712" y="4437112"/>
            <a:ext cx="5760640" cy="15641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0"/>
          </p:nvPr>
        </p:nvSpPr>
        <p:spPr>
          <a:xfrm>
            <a:off x="301163" y="620688"/>
            <a:ext cx="7417122" cy="6481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25392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824536"/>
          </a:xfrm>
          <a:prstGeom prst="rect">
            <a:avLst/>
          </a:prstGeo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 sz="2400"/>
            </a:lvl1pPr>
            <a:lvl2pPr marL="7429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200"/>
            </a:lvl2pPr>
            <a:lvl3pPr marL="1143000" indent="-228600">
              <a:buClr>
                <a:schemeClr val="tx2">
                  <a:lumMod val="75000"/>
                </a:schemeClr>
              </a:buClr>
              <a:buFont typeface="Courier New" panose="02070309020205020404" pitchFamily="49" charset="0"/>
              <a:buChar char="o"/>
              <a:defRPr sz="2000"/>
            </a:lvl3pPr>
            <a:lvl4pPr>
              <a:buClr>
                <a:schemeClr val="tx2">
                  <a:lumMod val="75000"/>
                </a:schemeClr>
              </a:buClr>
              <a:defRPr sz="1800"/>
            </a:lvl4pPr>
            <a:lvl5pPr>
              <a:buClr>
                <a:schemeClr val="tx2">
                  <a:lumMod val="75000"/>
                </a:schemeClr>
              </a:buClr>
              <a:defRPr sz="16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1"/>
          </p:nvPr>
        </p:nvSpPr>
        <p:spPr>
          <a:xfrm>
            <a:off x="457201" y="6381328"/>
            <a:ext cx="8229600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483997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se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16625"/>
          </a:xfrm>
          <a:prstGeom prst="rect">
            <a:avLst/>
          </a:prstGeo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 sz="2400"/>
            </a:lvl1pPr>
            <a:lvl2pPr marL="7429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200"/>
            </a:lvl2pPr>
            <a:lvl3pPr marL="1143000" indent="-228600">
              <a:buClr>
                <a:schemeClr val="tx2">
                  <a:lumMod val="75000"/>
                </a:schemeClr>
              </a:buClr>
              <a:buFont typeface="Courier New" panose="02070309020205020404" pitchFamily="49" charset="0"/>
              <a:buChar char="o"/>
              <a:defRPr sz="2000"/>
            </a:lvl3pPr>
            <a:lvl4pPr>
              <a:buClr>
                <a:schemeClr val="tx2">
                  <a:lumMod val="75000"/>
                </a:schemeClr>
              </a:buClr>
              <a:defRPr sz="1800"/>
            </a:lvl4pPr>
            <a:lvl5pPr>
              <a:buClr>
                <a:schemeClr val="tx2">
                  <a:lumMod val="75000"/>
                </a:schemeClr>
              </a:buClr>
              <a:defRPr sz="16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Espaço Reservado para Texto 7"/>
          <p:cNvSpPr>
            <a:spLocks noGrp="1"/>
          </p:cNvSpPr>
          <p:nvPr>
            <p:ph type="body" sz="quarter" idx="11"/>
          </p:nvPr>
        </p:nvSpPr>
        <p:spPr>
          <a:xfrm>
            <a:off x="457201" y="6381328"/>
            <a:ext cx="8229600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890589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réditos Finai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0" y="3140968"/>
            <a:ext cx="4104456" cy="56207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00" b="1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0" y="3933057"/>
            <a:ext cx="4114800" cy="1368151"/>
          </a:xfrm>
          <a:prstGeom prst="rect">
            <a:avLst/>
          </a:prstGeom>
        </p:spPr>
        <p:txBody>
          <a:bodyPr/>
          <a:lstStyle>
            <a:lvl1pPr algn="l">
              <a:buFont typeface="Arial" pitchFamily="34" charset="0"/>
              <a:buNone/>
              <a:defRPr sz="16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algn="l">
              <a:buFont typeface="Arial" pitchFamily="34" charset="0"/>
              <a:buNone/>
              <a:defRPr sz="2400"/>
            </a:lvl2pPr>
            <a:lvl3pPr algn="l">
              <a:buFont typeface="Arial" pitchFamily="34" charset="0"/>
              <a:buNone/>
              <a:defRPr sz="2000"/>
            </a:lvl3pPr>
            <a:lvl4pPr algn="l">
              <a:buNone/>
              <a:defRPr sz="1800"/>
            </a:lvl4pPr>
            <a:lvl5pPr algn="l">
              <a:buNone/>
              <a:defRPr sz="1600" baseline="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324902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B346F9B-D626-488C-8422-0D80FC870BCA}" type="datetime1">
              <a:rPr lang="pt-BR" smtClean="0"/>
              <a:pPr/>
              <a:t>17/03/2016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086600" y="1"/>
            <a:ext cx="2057400" cy="365125"/>
          </a:xfrm>
          <a:prstGeom prst="rect">
            <a:avLst/>
          </a:prstGeom>
        </p:spPr>
        <p:txBody>
          <a:bodyPr/>
          <a:lstStyle/>
          <a:p>
            <a:fld id="{B35D795C-09E9-4F38-BD80-D0B429FA01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2402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412875"/>
            <a:ext cx="82296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822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8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620713"/>
            <a:ext cx="822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17375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75E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7375E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7375E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7375E"/>
        </a:buClr>
        <a:buFont typeface="Courier New" panose="02070309020205020404" pitchFamily="49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7375E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7375E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ctrTitle"/>
          </p:nvPr>
        </p:nvSpPr>
        <p:spPr>
          <a:xfrm>
            <a:off x="1979613" y="1773238"/>
            <a:ext cx="5761037" cy="1800225"/>
          </a:xfrm>
        </p:spPr>
        <p:txBody>
          <a:bodyPr/>
          <a:lstStyle/>
          <a:p>
            <a:r>
              <a:rPr lang="pt-BR" altLang="pt-BR" smtClean="0"/>
              <a:t>Qualidade do Gasto Público</a:t>
            </a:r>
            <a:br>
              <a:rPr lang="pt-BR" altLang="pt-BR" smtClean="0"/>
            </a:br>
            <a:endParaRPr lang="pt-BR" altLang="pt-BR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19250" y="4005263"/>
            <a:ext cx="6408738" cy="1563687"/>
          </a:xfrm>
        </p:spPr>
        <p:txBody>
          <a:bodyPr rtlCol="0">
            <a:normAutofit fontScale="85000" lnSpcReduction="10000"/>
          </a:bodyPr>
          <a:lstStyle/>
          <a:p>
            <a:pPr algn="r">
              <a:buClr>
                <a:schemeClr val="tx2">
                  <a:lumMod val="75000"/>
                </a:schemeClr>
              </a:buClr>
              <a:defRPr/>
            </a:pPr>
            <a:r>
              <a:rPr lang="pt-BR" sz="2600" b="1" dirty="0" smtClean="0">
                <a:solidFill>
                  <a:schemeClr val="accent1">
                    <a:lumMod val="75000"/>
                  </a:schemeClr>
                </a:solidFill>
              </a:rPr>
              <a:t>Melhor qualidade do gasto e alocação de recursos públicos – Como enfrentar tais desafios?</a:t>
            </a:r>
          </a:p>
          <a:p>
            <a:pPr algn="r">
              <a:buClr>
                <a:schemeClr val="tx2">
                  <a:lumMod val="75000"/>
                </a:schemeClr>
              </a:buClr>
              <a:defRPr/>
            </a:pPr>
            <a:endParaRPr lang="pt-BR" dirty="0" smtClean="0"/>
          </a:p>
          <a:p>
            <a:pPr algn="r">
              <a:buClr>
                <a:schemeClr val="tx2">
                  <a:lumMod val="75000"/>
                </a:schemeClr>
              </a:buClr>
              <a:defRPr/>
            </a:pPr>
            <a:r>
              <a:rPr lang="pt-BR" dirty="0"/>
              <a:t>Fabiana Rodopoulos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438" y="2389188"/>
            <a:ext cx="7477125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Espaço Reservado para Conteúdo 2"/>
          <p:cNvSpPr>
            <a:spLocks noGrp="1"/>
          </p:cNvSpPr>
          <p:nvPr>
            <p:ph idx="1"/>
          </p:nvPr>
        </p:nvSpPr>
        <p:spPr>
          <a:xfrm>
            <a:off x="322263" y="4124325"/>
            <a:ext cx="8507412" cy="23987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/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r>
              <a:rPr lang="pt-BR" sz="2000" dirty="0"/>
              <a:t>	</a:t>
            </a:r>
            <a:r>
              <a:rPr lang="pt-BR" sz="2000" dirty="0" smtClean="0"/>
              <a:t>					    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r>
              <a:rPr lang="pt-BR" sz="2000" dirty="0"/>
              <a:t>	</a:t>
            </a:r>
            <a:r>
              <a:rPr lang="pt-BR" sz="2000" dirty="0" smtClean="0"/>
              <a:t>					                    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endParaRPr lang="pt-BR" sz="2000" dirty="0"/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r>
              <a:rPr lang="pt-BR" sz="2000" dirty="0" smtClean="0"/>
              <a:t>							  </a:t>
            </a:r>
            <a:r>
              <a:rPr lang="x-none" sz="1200" dirty="0" err="1" smtClean="0"/>
              <a:t>Fonte</a:t>
            </a:r>
            <a:r>
              <a:rPr lang="x-none" sz="1200" dirty="0"/>
              <a:t>: IBGE (2013).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1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457200" indent="-457200">
              <a:buFont typeface="+mj-lt"/>
              <a:buAutoNum type="arabicPeriod"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>
          <a:xfrm>
            <a:off x="457200" y="6448425"/>
            <a:ext cx="8229600" cy="365125"/>
          </a:xfrm>
        </p:spPr>
        <p:txBody>
          <a:bodyPr rtlCol="0">
            <a:normAutofit/>
          </a:bodyPr>
          <a:lstStyle/>
          <a:p>
            <a:pPr>
              <a:buClr>
                <a:schemeClr val="tx2">
                  <a:lumMod val="75000"/>
                </a:schemeClr>
              </a:buClr>
              <a:defRPr/>
            </a:pPr>
            <a:fld id="{A2FF83EB-2B40-4AC7-A20F-0DFF20816EA4}" type="slidenum">
              <a:rPr lang="pt-BR" smtClean="0"/>
              <a:pPr>
                <a:buClr>
                  <a:schemeClr val="tx2">
                    <a:lumMod val="75000"/>
                  </a:schemeClr>
                </a:buClr>
                <a:defRPr/>
              </a:pPr>
              <a:t>10</a:t>
            </a:fld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3438"/>
            <a:ext cx="8229600" cy="647700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pt-BR" sz="2400" dirty="0"/>
              <a:t>Uma nação que envelhece rapidamente...</a:t>
            </a:r>
            <a:endParaRPr lang="pt-BR" altLang="pt-BR" sz="2400" dirty="0"/>
          </a:p>
        </p:txBody>
      </p:sp>
      <p:sp>
        <p:nvSpPr>
          <p:cNvPr id="26630" name="CaixaDeTexto 7"/>
          <p:cNvSpPr txBox="1">
            <a:spLocks noChangeArrowheads="1"/>
          </p:cNvSpPr>
          <p:nvPr/>
        </p:nvSpPr>
        <p:spPr bwMode="auto">
          <a:xfrm>
            <a:off x="176213" y="2911475"/>
            <a:ext cx="1374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7375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b="1">
                <a:latin typeface="Arial Narrow" panose="020B0606020202030204" pitchFamily="34" charset="0"/>
              </a:rPr>
              <a:t>2010: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sz="1800" b="1">
                <a:latin typeface="Arial Narrow" panose="020B0606020202030204" pitchFamily="34" charset="0"/>
              </a:rPr>
              <a:t>1 idoso para  10 adultos</a:t>
            </a:r>
            <a:endParaRPr lang="pt-BR" altLang="x-none" sz="1800" b="1">
              <a:latin typeface="Arial Narrow" panose="020B0606020202030204" pitchFamily="34" charset="0"/>
            </a:endParaRPr>
          </a:p>
        </p:txBody>
      </p:sp>
      <p:pic>
        <p:nvPicPr>
          <p:cNvPr id="26631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2425" y="3130550"/>
            <a:ext cx="4667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01913"/>
            <a:ext cx="28257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9763" y="3130550"/>
            <a:ext cx="46831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3925" y="3130550"/>
            <a:ext cx="4667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6338" y="3130550"/>
            <a:ext cx="4667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Image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9225" y="3465513"/>
            <a:ext cx="2825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Imagem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5100" y="3125788"/>
            <a:ext cx="4667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Imagem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9263" y="3124200"/>
            <a:ext cx="4667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Imagem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8188" y="3124200"/>
            <a:ext cx="4667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Imagem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9013" y="3132138"/>
            <a:ext cx="4667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Imagem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3175" y="3124200"/>
            <a:ext cx="4667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Imagem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3050" y="3121025"/>
            <a:ext cx="4667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3" name="CaixaDeTexto 28"/>
          <p:cNvSpPr txBox="1">
            <a:spLocks noChangeArrowheads="1"/>
          </p:cNvSpPr>
          <p:nvPr/>
        </p:nvSpPr>
        <p:spPr bwMode="auto">
          <a:xfrm>
            <a:off x="6713538" y="4373563"/>
            <a:ext cx="22113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7375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b="1">
                <a:latin typeface="Arial Narrow" panose="020B0606020202030204" pitchFamily="34" charset="0"/>
              </a:rPr>
              <a:t>2060</a:t>
            </a:r>
            <a:r>
              <a:rPr lang="en-US" altLang="x-none" sz="2000" b="1">
                <a:latin typeface="Arial Narrow" panose="020B0606020202030204" pitchFamily="34" charset="0"/>
              </a:rPr>
              <a:t>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sz="1800" b="1">
                <a:latin typeface="Arial Narrow" panose="020B0606020202030204" pitchFamily="34" charset="0"/>
              </a:rPr>
              <a:t>Aproximadamente 1 idoso para 2 adultos</a:t>
            </a:r>
            <a:endParaRPr lang="pt-BR" altLang="x-none" sz="1800" b="1">
              <a:latin typeface="Arial Narrow" panose="020B0606020202030204" pitchFamily="34" charset="0"/>
            </a:endParaRPr>
          </a:p>
        </p:txBody>
      </p:sp>
      <p:sp>
        <p:nvSpPr>
          <p:cNvPr id="23" name="Título 1"/>
          <p:cNvSpPr txBox="1">
            <a:spLocks/>
          </p:cNvSpPr>
          <p:nvPr/>
        </p:nvSpPr>
        <p:spPr bwMode="auto">
          <a:xfrm>
            <a:off x="481013" y="1568450"/>
            <a:ext cx="822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18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Seguridade Social no Brasil: Razão idosos (+65 anos)/adultos (15 a 64 anos) em %</a:t>
            </a:r>
          </a:p>
        </p:txBody>
      </p:sp>
      <p:pic>
        <p:nvPicPr>
          <p:cNvPr id="26645" name="Imagem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8563" y="3903663"/>
            <a:ext cx="4667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Imagem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3838" y="3903663"/>
            <a:ext cx="4667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443663" y="4373563"/>
            <a:ext cx="2386012" cy="1016000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176213" y="2984500"/>
            <a:ext cx="1463675" cy="966788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6785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20938"/>
            <a:ext cx="8507413" cy="388778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pt-BR" sz="2000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pt-BR" sz="1400" dirty="0" smtClean="0"/>
              <a:t>					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pt-BR" sz="14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pt-BR" sz="1400" dirty="0" smtClean="0"/>
              <a:t>						</a:t>
            </a:r>
            <a:r>
              <a:rPr lang="x-none" sz="1200" dirty="0" err="1" smtClean="0"/>
              <a:t>Fonte</a:t>
            </a:r>
            <a:r>
              <a:rPr lang="x-none" sz="1200" dirty="0" smtClean="0"/>
              <a:t>: </a:t>
            </a:r>
            <a:r>
              <a:rPr lang="x-none" sz="1200" dirty="0" err="1" smtClean="0"/>
              <a:t>Relatório</a:t>
            </a:r>
            <a:r>
              <a:rPr lang="x-none" sz="1200" dirty="0" smtClean="0"/>
              <a:t> Bradesco (</a:t>
            </a:r>
            <a:r>
              <a:rPr lang="pt-BR" sz="1200" dirty="0" smtClean="0"/>
              <a:t>setembro, </a:t>
            </a:r>
            <a:r>
              <a:rPr lang="x-none" sz="1200" dirty="0" smtClean="0"/>
              <a:t>2015).</a:t>
            </a:r>
            <a:endParaRPr lang="pt-BR" altLang="pt-BR" sz="12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1000" dirty="0" smtClean="0"/>
          </a:p>
          <a:p>
            <a:pPr marL="457200" indent="-457200">
              <a:buFont typeface="+mj-lt"/>
              <a:buAutoNum type="arabicPeriod"/>
              <a:defRPr/>
            </a:pPr>
            <a:endParaRPr lang="pt-BR" altLang="pt-BR" sz="2000" dirty="0" smtClean="0"/>
          </a:p>
          <a:p>
            <a:pPr marL="457200" indent="-457200">
              <a:buFont typeface="+mj-lt"/>
              <a:buAutoNum type="arabicPeriod"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>
          <a:xfrm>
            <a:off x="457200" y="6448425"/>
            <a:ext cx="8229600" cy="365125"/>
          </a:xfrm>
        </p:spPr>
        <p:txBody>
          <a:bodyPr rtlCol="0">
            <a:normAutofit/>
          </a:bodyPr>
          <a:lstStyle/>
          <a:p>
            <a:pPr>
              <a:buClr>
                <a:schemeClr val="tx2">
                  <a:lumMod val="75000"/>
                </a:schemeClr>
              </a:buClr>
              <a:defRPr/>
            </a:pPr>
            <a:fld id="{0C983523-36BC-45F4-B3A4-E006A576D4F8}" type="slidenum">
              <a:rPr lang="pt-BR" smtClean="0"/>
              <a:pPr>
                <a:buClr>
                  <a:schemeClr val="tx2">
                    <a:lumMod val="75000"/>
                  </a:schemeClr>
                </a:buClr>
                <a:defRPr/>
              </a:pPr>
              <a:t>11</a:t>
            </a:fld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84213"/>
            <a:ext cx="8229600" cy="647700"/>
          </a:xfrm>
        </p:spPr>
        <p:txBody>
          <a:bodyPr>
            <a:no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pt-BR" sz="2400" dirty="0"/>
              <a:t>... mas que já gasta com Previdência montante similar a nações com população idosa!</a:t>
            </a:r>
            <a:endParaRPr lang="pt-BR" altLang="pt-BR" sz="2400" dirty="0"/>
          </a:p>
        </p:txBody>
      </p:sp>
      <p:pic>
        <p:nvPicPr>
          <p:cNvPr id="28677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46313"/>
            <a:ext cx="66262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Elipse 21"/>
          <p:cNvSpPr/>
          <p:nvPr/>
        </p:nvSpPr>
        <p:spPr>
          <a:xfrm>
            <a:off x="2484438" y="3089275"/>
            <a:ext cx="1763712" cy="695325"/>
          </a:xfrm>
          <a:prstGeom prst="ellipse">
            <a:avLst/>
          </a:prstGeom>
          <a:noFill/>
          <a:ln w="57150">
            <a:solidFill>
              <a:srgbClr val="2E60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425450" y="1465263"/>
            <a:ext cx="822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18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Comparação internacional dos gastos com </a:t>
            </a:r>
            <a:r>
              <a:rPr lang="pt-BR" sz="1800" b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previdência, % do PIB em 2013</a:t>
            </a:r>
            <a:endParaRPr lang="pt-BR" sz="18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75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/>
          <p:cNvGraphicFramePr>
            <a:graphicFrameLocks/>
          </p:cNvGraphicFramePr>
          <p:nvPr/>
        </p:nvGraphicFramePr>
        <p:xfrm>
          <a:off x="2829384" y="4159049"/>
          <a:ext cx="3951958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18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4470400"/>
            <a:ext cx="8435975" cy="19129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1200" dirty="0" smtClean="0"/>
              <a:t>	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altLang="pt-BR" sz="1200" dirty="0"/>
              <a:t>	 </a:t>
            </a:r>
            <a:r>
              <a:rPr lang="pt-BR" altLang="pt-BR" sz="1200" dirty="0" smtClean="0"/>
              <a:t>                      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altLang="pt-BR" sz="1200" dirty="0" smtClean="0"/>
              <a:t>  			Fonte: </a:t>
            </a:r>
            <a:r>
              <a:rPr lang="pt-BR" sz="1200" dirty="0" smtClean="0"/>
              <a:t>Secretaria do Tesouro Nacional. Balanço do Setor Público Nacional.</a:t>
            </a:r>
            <a:endParaRPr lang="pt-BR" altLang="pt-BR" sz="12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1000" dirty="0" smtClean="0"/>
          </a:p>
          <a:p>
            <a:pPr marL="457200" indent="-457200">
              <a:buFont typeface="+mj-lt"/>
              <a:buAutoNum type="arabicPeriod"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>
          <a:xfrm>
            <a:off x="457200" y="6448425"/>
            <a:ext cx="8229600" cy="365125"/>
          </a:xfrm>
        </p:spPr>
        <p:txBody>
          <a:bodyPr rtlCol="0">
            <a:normAutofit/>
          </a:bodyPr>
          <a:lstStyle/>
          <a:p>
            <a:pPr>
              <a:buClr>
                <a:schemeClr val="tx2">
                  <a:lumMod val="75000"/>
                </a:schemeClr>
              </a:buClr>
              <a:defRPr/>
            </a:pPr>
            <a:fld id="{C4F490CD-07AB-4B40-8A96-4C03D9CE00F0}" type="slidenum">
              <a:rPr lang="pt-BR" smtClean="0"/>
              <a:pPr>
                <a:buClr>
                  <a:schemeClr val="tx2">
                    <a:lumMod val="75000"/>
                  </a:schemeClr>
                </a:buClr>
                <a:defRPr/>
              </a:pPr>
              <a:t>12</a:t>
            </a:fld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1488" y="717550"/>
            <a:ext cx="8229600" cy="6477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2400" dirty="0" smtClean="0"/>
              <a:t>Dentro de suas competências, os entes aumentaram expressivamente os gastos com educação</a:t>
            </a:r>
            <a:endParaRPr lang="pt-BR" sz="2400" i="1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/>
        </p:nvGraphicFramePr>
        <p:xfrm>
          <a:off x="43428" y="2097566"/>
          <a:ext cx="4528572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/>
        </p:nvGraphicFramePr>
        <p:xfrm>
          <a:off x="4500297" y="2080637"/>
          <a:ext cx="4419866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728" name="Retângulo 7"/>
          <p:cNvSpPr>
            <a:spLocks noChangeArrowheads="1"/>
          </p:cNvSpPr>
          <p:nvPr/>
        </p:nvSpPr>
        <p:spPr bwMode="auto">
          <a:xfrm>
            <a:off x="508000" y="1663700"/>
            <a:ext cx="8156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7375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pt-BR" altLang="pt-BR" sz="1800">
                <a:latin typeface="Arial" panose="020B0604020202020204" pitchFamily="34" charset="0"/>
              </a:rPr>
              <a:t>Gasto na função Educação por Subfunção – União, Estados, DF e Municípios</a:t>
            </a:r>
          </a:p>
        </p:txBody>
      </p:sp>
    </p:spTree>
    <p:extLst>
      <p:ext uri="{BB962C8B-B14F-4D97-AF65-F5344CB8AC3E}">
        <p14:creationId xmlns:p14="http://schemas.microsoft.com/office/powerpoint/2010/main" xmlns="" val="287031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675"/>
            <a:ext cx="8507413" cy="46037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2000" dirty="0" smtClean="0"/>
              <a:t>		</a:t>
            </a:r>
            <a:r>
              <a:rPr lang="pt-BR" altLang="pt-BR" sz="1200" dirty="0" smtClean="0"/>
              <a:t>	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1200" dirty="0"/>
              <a:t>	</a:t>
            </a:r>
            <a:r>
              <a:rPr lang="pt-BR" altLang="pt-BR" sz="1200" dirty="0" smtClean="0"/>
              <a:t>				</a:t>
            </a:r>
            <a:endParaRPr lang="pt-BR" altLang="pt-BR" sz="1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457200" indent="-457200">
              <a:buFont typeface="+mj-lt"/>
              <a:buAutoNum type="arabicPeriod"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>
          <a:xfrm>
            <a:off x="457200" y="6448425"/>
            <a:ext cx="8229600" cy="365125"/>
          </a:xfrm>
        </p:spPr>
        <p:txBody>
          <a:bodyPr rtlCol="0">
            <a:normAutofit/>
          </a:bodyPr>
          <a:lstStyle/>
          <a:p>
            <a:pPr>
              <a:buClr>
                <a:schemeClr val="tx2">
                  <a:lumMod val="75000"/>
                </a:schemeClr>
              </a:buClr>
              <a:defRPr/>
            </a:pPr>
            <a:fld id="{50F3C4EC-6EB9-4328-B122-27428579FF0F}" type="slidenum">
              <a:rPr lang="pt-BR" smtClean="0"/>
              <a:pPr>
                <a:buClr>
                  <a:schemeClr val="tx2">
                    <a:lumMod val="75000"/>
                  </a:schemeClr>
                </a:buClr>
                <a:defRPr/>
              </a:pPr>
              <a:t>13</a:t>
            </a:fld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4663" y="630238"/>
            <a:ext cx="8229600" cy="6477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2400" dirty="0" smtClean="0"/>
              <a:t>Os gastos com saúde e educação no Brasil já são considerados elevados ou moderados numa perspectiva internacional</a:t>
            </a:r>
            <a:endParaRPr lang="pt-BR" sz="2400" i="1" dirty="0"/>
          </a:p>
        </p:txBody>
      </p:sp>
      <p:graphicFrame>
        <p:nvGraphicFramePr>
          <p:cNvPr id="12" name="Gráfico 11"/>
          <p:cNvGraphicFramePr>
            <a:graphicFrameLocks/>
          </p:cNvGraphicFramePr>
          <p:nvPr/>
        </p:nvGraphicFramePr>
        <p:xfrm>
          <a:off x="448052" y="2490787"/>
          <a:ext cx="4238947" cy="2667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/>
        </p:nvGraphicFramePr>
        <p:xfrm>
          <a:off x="4686999" y="2490787"/>
          <a:ext cx="4238947" cy="2667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ítulo 1"/>
          <p:cNvSpPr txBox="1">
            <a:spLocks/>
          </p:cNvSpPr>
          <p:nvPr/>
        </p:nvSpPr>
        <p:spPr bwMode="auto">
          <a:xfrm>
            <a:off x="473075" y="5160963"/>
            <a:ext cx="39703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pt-BR" altLang="pt-BR" sz="14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pt-BR" altLang="pt-BR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Fonte</a:t>
            </a:r>
            <a:r>
              <a:rPr lang="pt-BR" altLang="pt-B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pt-BR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Banco Mundial.</a:t>
            </a:r>
            <a:endParaRPr lang="pt-BR" altLang="pt-BR" sz="12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pt-BR" sz="1200" b="0" i="1" dirty="0"/>
          </a:p>
        </p:txBody>
      </p:sp>
      <p:sp>
        <p:nvSpPr>
          <p:cNvPr id="15" name="Título 1"/>
          <p:cNvSpPr txBox="1">
            <a:spLocks/>
          </p:cNvSpPr>
          <p:nvPr/>
        </p:nvSpPr>
        <p:spPr bwMode="auto">
          <a:xfrm>
            <a:off x="4926013" y="5157788"/>
            <a:ext cx="39703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pt-BR" altLang="pt-BR" sz="14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pt-BR" altLang="pt-BR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Fonte: </a:t>
            </a:r>
            <a:r>
              <a:rPr lang="pt-BR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Organização </a:t>
            </a:r>
            <a:r>
              <a:rPr lang="pt-BR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Mundial da Saúde.</a:t>
            </a:r>
          </a:p>
          <a:p>
            <a:pPr>
              <a:defRPr/>
            </a:pPr>
            <a:endParaRPr lang="pt-BR" sz="1200" b="0" i="1" dirty="0"/>
          </a:p>
        </p:txBody>
      </p:sp>
      <p:sp>
        <p:nvSpPr>
          <p:cNvPr id="32777" name="Retângulo 9"/>
          <p:cNvSpPr>
            <a:spLocks noChangeArrowheads="1"/>
          </p:cNvSpPr>
          <p:nvPr/>
        </p:nvSpPr>
        <p:spPr bwMode="auto">
          <a:xfrm>
            <a:off x="457200" y="1801813"/>
            <a:ext cx="8351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7375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pt-BR" altLang="pt-BR" sz="1800">
                <a:latin typeface="Arial" panose="020B0604020202020204" pitchFamily="34" charset="0"/>
              </a:rPr>
              <a:t>Despesas com educação e saúde como proporção do PIB: comparação internacional, 2012</a:t>
            </a:r>
          </a:p>
        </p:txBody>
      </p:sp>
    </p:spTree>
    <p:extLst>
      <p:ext uri="{BB962C8B-B14F-4D97-AF65-F5344CB8AC3E}">
        <p14:creationId xmlns:p14="http://schemas.microsoft.com/office/powerpoint/2010/main" xmlns="" val="126219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575"/>
            <a:ext cx="8507413" cy="47974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/>
          </a:p>
          <a:p>
            <a:pPr marL="0" indent="0">
              <a:spcBef>
                <a:spcPts val="800"/>
              </a:spcBef>
              <a:buFont typeface="Arial" panose="020B0604020202020204" pitchFamily="34" charset="0"/>
              <a:buNone/>
              <a:defRPr/>
            </a:pPr>
            <a:r>
              <a:rPr lang="pt-BR" altLang="pt-BR" sz="1400" dirty="0" smtClean="0"/>
              <a:t>	</a:t>
            </a:r>
          </a:p>
          <a:p>
            <a:pPr marL="0" indent="0">
              <a:spcBef>
                <a:spcPts val="800"/>
              </a:spcBef>
              <a:buFont typeface="Arial" panose="020B0604020202020204" pitchFamily="34" charset="0"/>
              <a:buNone/>
              <a:defRPr/>
            </a:pPr>
            <a:endParaRPr lang="pt-BR" altLang="pt-BR" sz="14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400" dirty="0" smtClean="0"/>
              <a:t>		    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sz="14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400" dirty="0" smtClean="0"/>
              <a:t>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400" dirty="0"/>
              <a:t>	</a:t>
            </a:r>
            <a:r>
              <a:rPr lang="en-US" sz="1400" dirty="0" smtClean="0"/>
              <a:t>                         </a:t>
            </a:r>
            <a:r>
              <a:rPr lang="en-US" sz="1200" dirty="0" smtClean="0"/>
              <a:t>Fonte</a:t>
            </a:r>
            <a:r>
              <a:rPr lang="en-US" sz="1200" dirty="0"/>
              <a:t>: International Monetary Fund (2015a), Methodological and Statistical </a:t>
            </a:r>
            <a:r>
              <a:rPr lang="en-US" sz="1200" dirty="0" smtClean="0"/>
              <a:t>Appendix</a:t>
            </a:r>
            <a:r>
              <a:rPr lang="pt-BR" sz="1200" dirty="0" smtClean="0"/>
              <a:t>.</a:t>
            </a:r>
            <a:endParaRPr lang="pt-BR" altLang="pt-BR" sz="12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1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1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313" y="736600"/>
            <a:ext cx="8229600" cy="88741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t-BR" sz="2400" dirty="0" smtClean="0"/>
              <a:t>E o envelhecimento populacional pressionará os gastos em saúde</a:t>
            </a:r>
            <a:br>
              <a:rPr lang="pt-BR" sz="2400" dirty="0" smtClean="0"/>
            </a:br>
            <a:endParaRPr lang="pt-BR" sz="2400" i="1" dirty="0"/>
          </a:p>
        </p:txBody>
      </p:sp>
      <p:pic>
        <p:nvPicPr>
          <p:cNvPr id="34820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5863" y="2085975"/>
            <a:ext cx="677068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tângulo 5"/>
          <p:cNvSpPr>
            <a:spLocks noChangeArrowheads="1"/>
          </p:cNvSpPr>
          <p:nvPr/>
        </p:nvSpPr>
        <p:spPr bwMode="auto">
          <a:xfrm>
            <a:off x="249238" y="1624013"/>
            <a:ext cx="8645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7375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Países emergentes: aumento esperado no gasto com saúde, % do PIB, 2015-2030</a:t>
            </a:r>
          </a:p>
        </p:txBody>
      </p:sp>
      <p:sp>
        <p:nvSpPr>
          <p:cNvPr id="6" name="Espaço Reservado para Texto 3"/>
          <p:cNvSpPr>
            <a:spLocks noGrp="1"/>
          </p:cNvSpPr>
          <p:nvPr>
            <p:ph type="body" sz="quarter" idx="11"/>
          </p:nvPr>
        </p:nvSpPr>
        <p:spPr>
          <a:xfrm>
            <a:off x="457200" y="6448425"/>
            <a:ext cx="8229600" cy="365125"/>
          </a:xfrm>
        </p:spPr>
        <p:txBody>
          <a:bodyPr rtlCol="0">
            <a:normAutofit/>
          </a:bodyPr>
          <a:lstStyle/>
          <a:p>
            <a:pPr>
              <a:buClr>
                <a:schemeClr val="tx2">
                  <a:lumMod val="75000"/>
                </a:schemeClr>
              </a:buClr>
              <a:defRPr/>
            </a:pPr>
            <a:r>
              <a:rPr lang="pt-BR" dirty="0" smtClean="0"/>
              <a:t>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3863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575"/>
            <a:ext cx="8507413" cy="42481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400" dirty="0" smtClean="0"/>
              <a:t>		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400" dirty="0"/>
              <a:t>	</a:t>
            </a:r>
            <a:r>
              <a:rPr lang="en-US" sz="1400" dirty="0" smtClean="0"/>
              <a:t>					</a:t>
            </a:r>
            <a:r>
              <a:rPr lang="en-US" sz="1200" dirty="0"/>
              <a:t> </a:t>
            </a:r>
            <a:r>
              <a:rPr lang="en-US" sz="1200" dirty="0" smtClean="0"/>
              <a:t>             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sz="12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sz="1200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sz="12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sz="1200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200" dirty="0" smtClean="0"/>
              <a:t> 						                 Fonte</a:t>
            </a:r>
            <a:r>
              <a:rPr lang="en-US" sz="1200" dirty="0"/>
              <a:t>: </a:t>
            </a:r>
            <a:r>
              <a:rPr lang="en-US" sz="1200" dirty="0" smtClean="0"/>
              <a:t>Banco Mundial (2011</a:t>
            </a:r>
            <a:r>
              <a:rPr lang="en-US" sz="1200" dirty="0"/>
              <a:t>, p. 92).</a:t>
            </a:r>
            <a:endParaRPr lang="pt-BR" altLang="pt-BR" sz="12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1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1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1000" dirty="0" smtClean="0"/>
          </a:p>
          <a:p>
            <a:pPr marL="457200" indent="-457200">
              <a:buFont typeface="+mj-lt"/>
              <a:buAutoNum type="arabicPeriod"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>
          <a:xfrm>
            <a:off x="457200" y="6448425"/>
            <a:ext cx="8229600" cy="365125"/>
          </a:xfrm>
        </p:spPr>
        <p:txBody>
          <a:bodyPr rtlCol="0">
            <a:normAutofit/>
          </a:bodyPr>
          <a:lstStyle/>
          <a:p>
            <a:pPr>
              <a:buClr>
                <a:schemeClr val="tx2">
                  <a:lumMod val="75000"/>
                </a:schemeClr>
              </a:buClr>
              <a:defRPr/>
            </a:pPr>
            <a:fld id="{1C8BAE64-D545-412C-8DBF-10337A55FD62}" type="slidenum">
              <a:rPr lang="pt-BR" smtClean="0"/>
              <a:pPr>
                <a:buClr>
                  <a:schemeClr val="tx2">
                    <a:lumMod val="75000"/>
                  </a:schemeClr>
                </a:buClr>
                <a:defRPr/>
              </a:pPr>
              <a:t>15</a:t>
            </a:fld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550" y="1400175"/>
            <a:ext cx="8229600" cy="887413"/>
          </a:xfrm>
        </p:spPr>
        <p:txBody>
          <a:bodyPr/>
          <a:lstStyle/>
          <a:p>
            <a:pPr>
              <a:defRPr/>
            </a:pPr>
            <a:r>
              <a:rPr lang="pt-BR" sz="18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Internações de acordo com o grupo de doença, em % do total</a:t>
            </a:r>
          </a:p>
        </p:txBody>
      </p:sp>
      <p:pic>
        <p:nvPicPr>
          <p:cNvPr id="36869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488" y="2303463"/>
            <a:ext cx="87312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ítulo 1"/>
          <p:cNvSpPr txBox="1">
            <a:spLocks/>
          </p:cNvSpPr>
          <p:nvPr/>
        </p:nvSpPr>
        <p:spPr bwMode="auto">
          <a:xfrm>
            <a:off x="595313" y="658813"/>
            <a:ext cx="82296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7375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b="1">
                <a:solidFill>
                  <a:srgbClr val="17375E"/>
                </a:solidFill>
              </a:rPr>
              <a:t>Impactos do envelhecimento já estão evidentes!!!</a:t>
            </a:r>
            <a:br>
              <a:rPr lang="pt-BR" altLang="pt-BR" b="1">
                <a:solidFill>
                  <a:srgbClr val="17375E"/>
                </a:solidFill>
              </a:rPr>
            </a:br>
            <a:endParaRPr lang="pt-BR" altLang="pt-BR" b="1" i="1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724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76470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pt-BR" u="sng" dirty="0" smtClean="0"/>
              <a:t>Educação: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Gasto por aluno X IDEB: Diferença nos mapas indica que o gasto não é a principal explicação do rendimento escolar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2CD8D85D-52BB-4D47-9EB5-CE84604F0FD5}" type="slidenum">
              <a:rPr lang="pt-BR" smtClean="0"/>
              <a:pPr/>
              <a:t>16</a:t>
            </a:fld>
            <a:endParaRPr lang="pt-BR" dirty="0"/>
          </a:p>
        </p:txBody>
      </p:sp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7172" y="1772816"/>
            <a:ext cx="4355976" cy="4104456"/>
          </a:xfrm>
          <a:prstGeom prst="rect">
            <a:avLst/>
          </a:prstGeom>
        </p:spPr>
      </p:pic>
      <p:pic>
        <p:nvPicPr>
          <p:cNvPr id="7" name="Imagem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772816"/>
            <a:ext cx="428396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879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 – FIES: Aumento de contratos (e do gasto) sem aumento equivalente nas matrículas.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2CD8D85D-52BB-4D47-9EB5-CE84604F0FD5}" type="slidenum">
              <a:rPr lang="pt-BR" smtClean="0"/>
              <a:pPr/>
              <a:t>17</a:t>
            </a:fld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412875"/>
            <a:ext cx="8229599" cy="4824413"/>
          </a:xfrm>
        </p:spPr>
      </p:pic>
    </p:spTree>
    <p:extLst>
      <p:ext uri="{BB962C8B-B14F-4D97-AF65-F5344CB8AC3E}">
        <p14:creationId xmlns:p14="http://schemas.microsoft.com/office/powerpoint/2010/main" xmlns="" val="203184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795C-09E9-4F38-BD80-D0B429FA0193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7200" y="620688"/>
            <a:ext cx="8229600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dirty="0" smtClean="0"/>
              <a:t>FIES: Focalização por faixa de renda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235616"/>
            <a:ext cx="6570016" cy="280765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4043273"/>
            <a:ext cx="6281984" cy="2728942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40618" y="2132856"/>
            <a:ext cx="1661964" cy="754755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1800" dirty="0" smtClean="0"/>
              <a:t>Antes</a:t>
            </a:r>
            <a:endParaRPr lang="pt-BR" sz="18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40618" y="4943623"/>
            <a:ext cx="1661964" cy="754755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1800" dirty="0" smtClean="0"/>
              <a:t>Agora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xmlns="" val="150401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Conteúdo 2"/>
          <p:cNvSpPr>
            <a:spLocks noGrp="1"/>
          </p:cNvSpPr>
          <p:nvPr>
            <p:ph idx="1"/>
          </p:nvPr>
        </p:nvSpPr>
        <p:spPr>
          <a:xfrm>
            <a:off x="449263" y="2632075"/>
            <a:ext cx="8507412" cy="42481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>
          <a:xfrm>
            <a:off x="457200" y="6448425"/>
            <a:ext cx="8229600" cy="365125"/>
          </a:xfrm>
        </p:spPr>
        <p:txBody>
          <a:bodyPr rtlCol="0">
            <a:normAutofit/>
          </a:bodyPr>
          <a:lstStyle/>
          <a:p>
            <a:pPr>
              <a:buClr>
                <a:schemeClr val="tx2">
                  <a:lumMod val="75000"/>
                </a:schemeClr>
              </a:buClr>
              <a:defRPr/>
            </a:pPr>
            <a:fld id="{C4D4A64A-386B-43B4-8620-3497680291D1}" type="slidenum">
              <a:rPr lang="pt-BR" smtClean="0"/>
              <a:pPr>
                <a:buClr>
                  <a:schemeClr val="tx2">
                    <a:lumMod val="75000"/>
                  </a:schemeClr>
                </a:buClr>
                <a:defRPr/>
              </a:pPr>
              <a:t>19</a:t>
            </a:fld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8450" y="2482850"/>
            <a:ext cx="4313238" cy="7381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8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Amostra de países da OCDE </a:t>
            </a:r>
            <a:r>
              <a:rPr lang="pt-BR" sz="1800" b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t-BR" sz="1800" b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1800" b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pt-BR" sz="18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Afonso et al., 2006)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 bwMode="auto">
          <a:xfrm>
            <a:off x="4713288" y="2482850"/>
            <a:ext cx="431641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18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Amostra de países latino-americanos (Ribeiro e Rodrigues Jr, 2007)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 bwMode="auto">
          <a:xfrm>
            <a:off x="666750" y="5735638"/>
            <a:ext cx="39703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pt-BR" altLang="pt-BR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*24ª posição em um grupo de 24 países</a:t>
            </a:r>
            <a:r>
              <a:rPr lang="pt-BR" sz="14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pt-BR" altLang="pt-BR" sz="14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pt-BR" sz="2400" b="0" i="1" dirty="0"/>
          </a:p>
        </p:txBody>
      </p:sp>
      <p:sp>
        <p:nvSpPr>
          <p:cNvPr id="14" name="Título 1"/>
          <p:cNvSpPr txBox="1">
            <a:spLocks/>
          </p:cNvSpPr>
          <p:nvPr/>
        </p:nvSpPr>
        <p:spPr bwMode="auto">
          <a:xfrm>
            <a:off x="4783138" y="5818188"/>
            <a:ext cx="40068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1F497D">
                  <a:lumMod val="75000"/>
                </a:srgbClr>
              </a:buClr>
              <a:defRPr/>
            </a:pPr>
            <a:r>
              <a:rPr lang="pt-BR" altLang="pt-BR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**20ª posição em um grupo de 21 países.</a:t>
            </a:r>
            <a:endParaRPr lang="pt-BR" altLang="pt-BR" sz="12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pt-BR" sz="2400" b="0" i="1" dirty="0"/>
          </a:p>
        </p:txBody>
      </p:sp>
      <p:sp>
        <p:nvSpPr>
          <p:cNvPr id="40968" name="Título 1"/>
          <p:cNvSpPr txBox="1">
            <a:spLocks/>
          </p:cNvSpPr>
          <p:nvPr/>
        </p:nvSpPr>
        <p:spPr bwMode="auto">
          <a:xfrm>
            <a:off x="103188" y="673100"/>
            <a:ext cx="89566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7375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pt-BR" altLang="pt-BR" b="1">
                <a:solidFill>
                  <a:srgbClr val="17375E"/>
                </a:solidFill>
              </a:rPr>
              <a:t>Assim, a eficiência do gasto público: ingrediente inevitável da solução</a:t>
            </a:r>
          </a:p>
        </p:txBody>
      </p:sp>
      <p:pic>
        <p:nvPicPr>
          <p:cNvPr id="40969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6775" y="3230563"/>
            <a:ext cx="4287838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563" y="3221038"/>
            <a:ext cx="4303712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ítulo 1"/>
          <p:cNvSpPr txBox="1">
            <a:spLocks/>
          </p:cNvSpPr>
          <p:nvPr/>
        </p:nvSpPr>
        <p:spPr bwMode="auto">
          <a:xfrm>
            <a:off x="273050" y="1446213"/>
            <a:ext cx="82296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sz="18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Estudos sobre Eficiência </a:t>
            </a: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G</a:t>
            </a:r>
            <a:r>
              <a:rPr lang="pt-BR" sz="18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asto Público</a:t>
            </a: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uma análise envoltória de dados (DEA</a:t>
            </a:r>
            <a:r>
              <a:rPr lang="pt-BR" sz="18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</a:t>
            </a: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orientada ao produto</a:t>
            </a:r>
          </a:p>
        </p:txBody>
      </p:sp>
    </p:spTree>
    <p:extLst>
      <p:ext uri="{BB962C8B-B14F-4D97-AF65-F5344CB8AC3E}">
        <p14:creationId xmlns:p14="http://schemas.microsoft.com/office/powerpoint/2010/main" xmlns="" val="319054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775"/>
            <a:ext cx="8507413" cy="4248150"/>
          </a:xfrm>
        </p:spPr>
        <p:txBody>
          <a:bodyPr/>
          <a:lstStyle/>
          <a:p>
            <a:pPr lvl="1" eaLnBrk="1" hangingPunct="1">
              <a:defRPr/>
            </a:pPr>
            <a:r>
              <a:rPr lang="pt-BR" altLang="pt-BR" sz="1800" b="1" dirty="0" smtClean="0"/>
              <a:t>Avaliação </a:t>
            </a:r>
            <a:r>
              <a:rPr lang="pt-BR" altLang="pt-BR" sz="1800" b="1" dirty="0"/>
              <a:t>de programas e políticas públicas do Governo é prática comum dentre as economias avançadas. </a:t>
            </a:r>
            <a:r>
              <a:rPr lang="pt-BR" altLang="pt-BR" sz="1800" dirty="0" err="1"/>
              <a:t>Ex</a:t>
            </a:r>
            <a:r>
              <a:rPr lang="pt-BR" altLang="pt-BR" sz="1800" dirty="0"/>
              <a:t>: UK, Canadá, EUA, Dinamarca, Holanda, Austrália, Nova Zelândia, Finlândia, Itália, Irlanda.</a:t>
            </a:r>
          </a:p>
          <a:p>
            <a:pPr lvl="1" eaLnBrk="1" hangingPunct="1">
              <a:defRPr/>
            </a:pPr>
            <a:endParaRPr lang="pt-BR" altLang="pt-BR" sz="1800" dirty="0"/>
          </a:p>
          <a:p>
            <a:pPr lvl="1" eaLnBrk="1" hangingPunct="1">
              <a:defRPr/>
            </a:pPr>
            <a:r>
              <a:rPr lang="pt-BR" altLang="pt-BR" sz="1800" b="1" dirty="0"/>
              <a:t>Economias emergentes</a:t>
            </a:r>
            <a:r>
              <a:rPr lang="pt-BR" altLang="pt-BR" sz="1800" dirty="0"/>
              <a:t>: </a:t>
            </a:r>
            <a:r>
              <a:rPr lang="pt-BR" altLang="pt-BR" sz="1800" dirty="0" smtClean="0"/>
              <a:t>Chile, México, Colômbia</a:t>
            </a:r>
            <a:endParaRPr lang="pt-BR" altLang="pt-BR" sz="1800" dirty="0"/>
          </a:p>
          <a:p>
            <a:pPr lvl="1" eaLnBrk="1" hangingPunct="1">
              <a:defRPr/>
            </a:pPr>
            <a:endParaRPr lang="pt-BR" altLang="pt-BR" sz="1800" dirty="0"/>
          </a:p>
          <a:p>
            <a:pPr lvl="1" eaLnBrk="1" hangingPunct="1">
              <a:defRPr/>
            </a:pPr>
            <a:r>
              <a:rPr lang="pt-BR" altLang="pt-BR" sz="1800" b="1" dirty="0"/>
              <a:t>A avaliação de programas e políticas ganhou força pós crise financeira</a:t>
            </a:r>
          </a:p>
          <a:p>
            <a:pPr lvl="2" eaLnBrk="1" hangingPunct="1">
              <a:defRPr/>
            </a:pPr>
            <a:endParaRPr lang="pt-BR" altLang="pt-BR" sz="1800" dirty="0"/>
          </a:p>
          <a:p>
            <a:pPr lvl="2" eaLnBrk="1" hangingPunct="1">
              <a:defRPr/>
            </a:pPr>
            <a:r>
              <a:rPr lang="pt-BR" altLang="pt-BR" sz="1800" dirty="0"/>
              <a:t>Países sem muita cultura de avaliação aderiram. </a:t>
            </a:r>
            <a:r>
              <a:rPr lang="pt-BR" altLang="pt-BR" sz="1800" dirty="0" err="1"/>
              <a:t>Ex</a:t>
            </a:r>
            <a:r>
              <a:rPr lang="pt-BR" altLang="pt-BR" sz="1800" dirty="0"/>
              <a:t>: Itália e Irlanda</a:t>
            </a:r>
          </a:p>
          <a:p>
            <a:pPr lvl="2" eaLnBrk="1" hangingPunct="1">
              <a:defRPr/>
            </a:pPr>
            <a:r>
              <a:rPr lang="pt-BR" altLang="pt-BR" sz="1800" dirty="0"/>
              <a:t>Países que já tinha a cultura de avaliação mudaram o foco de avaliações operacionais (fazer mais com menos) para avaliações estratégicas (priorização, redução do gasto)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457200" indent="-457200">
              <a:buFont typeface="+mj-lt"/>
              <a:buAutoNum type="arabicPeriod"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>
          <a:xfrm>
            <a:off x="457200" y="6448425"/>
            <a:ext cx="8229600" cy="365125"/>
          </a:xfrm>
        </p:spPr>
        <p:txBody>
          <a:bodyPr rtlCol="0">
            <a:normAutofit/>
          </a:bodyPr>
          <a:lstStyle/>
          <a:p>
            <a:pPr>
              <a:buClr>
                <a:schemeClr val="tx2">
                  <a:lumMod val="75000"/>
                </a:schemeClr>
              </a:buClr>
              <a:defRPr/>
            </a:pPr>
            <a:fld id="{C52B4A75-E07C-477B-BEA6-7A9EA192DE09}" type="slidenum">
              <a:rPr lang="pt-BR" smtClean="0"/>
              <a:pPr>
                <a:buClr>
                  <a:schemeClr val="tx2">
                    <a:lumMod val="75000"/>
                  </a:schemeClr>
                </a:buClr>
                <a:defRPr/>
              </a:pPr>
              <a:t>2</a:t>
            </a:fld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647700"/>
          </a:xfrm>
        </p:spPr>
        <p:txBody>
          <a:bodyPr/>
          <a:lstStyle/>
          <a:p>
            <a:pPr algn="ctr">
              <a:defRPr/>
            </a:pPr>
            <a:r>
              <a:rPr lang="pt-BR" altLang="pt-BR" sz="2400" dirty="0"/>
              <a:t>Experiência internacional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xmlns="" val="125662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313"/>
            <a:ext cx="8507413" cy="4608512"/>
          </a:xfrm>
        </p:spPr>
        <p:txBody>
          <a:bodyPr/>
          <a:lstStyle/>
          <a:p>
            <a:pPr>
              <a:defRPr/>
            </a:pP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Demanda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serviços públicos é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crescente </a:t>
            </a:r>
            <a:r>
              <a:rPr lang="pt-BR" sz="2000" dirty="0" smtClean="0"/>
              <a:t>e </a:t>
            </a:r>
            <a:r>
              <a:rPr lang="pt-BR" sz="2000" dirty="0"/>
              <a:t>o debate público </a:t>
            </a:r>
            <a:r>
              <a:rPr lang="pt-BR" sz="2000" dirty="0" smtClean="0"/>
              <a:t>centra-se na proposta de que </a:t>
            </a:r>
            <a:r>
              <a:rPr lang="x-none" sz="2000" dirty="0" smtClean="0"/>
              <a:t>uma</a:t>
            </a:r>
            <a:r>
              <a:rPr lang="pt-BR" sz="2000" dirty="0" smtClean="0"/>
              <a:t> quantidade </a:t>
            </a:r>
            <a:r>
              <a:rPr lang="pt-BR" sz="2000" dirty="0"/>
              <a:t>maior de recursos é </a:t>
            </a:r>
            <a:r>
              <a:rPr lang="pt-BR" sz="2000" dirty="0" smtClean="0"/>
              <a:t>necessária </a:t>
            </a:r>
            <a:r>
              <a:rPr lang="pt-BR" sz="2000" dirty="0"/>
              <a:t>para </a:t>
            </a:r>
            <a:r>
              <a:rPr lang="pt-BR" sz="2000" dirty="0" smtClean="0"/>
              <a:t>satisfazer essa demanda.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sz="1400" dirty="0"/>
          </a:p>
          <a:p>
            <a:pPr>
              <a:defRPr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x-non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ilema entre o estímulo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fiscal </a:t>
            </a:r>
            <a:r>
              <a:rPr lang="pt-BR" sz="2000" dirty="0"/>
              <a:t>em um ambiente de forte desaceleração econômica e a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consolidação fiscal</a:t>
            </a:r>
            <a:r>
              <a:rPr lang="pt-BR" sz="2000" dirty="0"/>
              <a:t> em um contexto de grave crise das finanças públicas.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1400" dirty="0" smtClean="0"/>
          </a:p>
          <a:p>
            <a:pPr>
              <a:defRPr/>
            </a:pPr>
            <a:r>
              <a:rPr lang="pt-BR" altLang="pt-BR" sz="2000" dirty="0" smtClean="0"/>
              <a:t>Acrescente-se ainda o impacto fiscal de médio e longo prazo decorrente do 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envelhecimento populacional</a:t>
            </a:r>
            <a:r>
              <a:rPr lang="pt-BR" altLang="pt-BR" sz="200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1400" dirty="0" smtClean="0"/>
          </a:p>
          <a:p>
            <a:pPr>
              <a:defRPr/>
            </a:pPr>
            <a:r>
              <a:rPr lang="x-none" sz="2000" dirty="0"/>
              <a:t>O </a:t>
            </a:r>
            <a:r>
              <a:rPr lang="x-none" sz="2000" dirty="0" smtClean="0"/>
              <a:t>desafio</a:t>
            </a:r>
            <a:r>
              <a:rPr lang="pt-BR" sz="2000" dirty="0" smtClean="0"/>
              <a:t> é trazer a trajetória do </a:t>
            </a:r>
            <a:r>
              <a:rPr lang="pt-BR" sz="2000" dirty="0"/>
              <a:t>gasto </a:t>
            </a:r>
            <a:r>
              <a:rPr lang="pt-BR" sz="2000" dirty="0" smtClean="0"/>
              <a:t>público</a:t>
            </a:r>
            <a:r>
              <a:rPr lang="pt-BR" sz="2000" dirty="0"/>
              <a:t> </a:t>
            </a:r>
            <a:r>
              <a:rPr lang="pt-BR" sz="2000" dirty="0" smtClean="0"/>
              <a:t>para níveis sustentáveis, para isso é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fundamental avaliar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 ele é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pouco produtivo</a:t>
            </a:r>
            <a:r>
              <a:rPr lang="pt-BR" sz="2000" dirty="0"/>
              <a:t>,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buscando fazer mais com menos recursos e priorizando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x-non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eficiência </a:t>
            </a:r>
            <a:r>
              <a:rPr lang="x-non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programas </a:t>
            </a:r>
            <a:r>
              <a:rPr lang="x-non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públicos</a:t>
            </a:r>
            <a:r>
              <a:rPr lang="pt-BR" sz="2000" dirty="0" smtClean="0"/>
              <a:t>.</a:t>
            </a:r>
            <a:endParaRPr lang="pt-BR" altLang="pt-BR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>
          <a:xfrm>
            <a:off x="457200" y="6448425"/>
            <a:ext cx="8229600" cy="365125"/>
          </a:xfrm>
        </p:spPr>
        <p:txBody>
          <a:bodyPr rtlCol="0">
            <a:normAutofit/>
          </a:bodyPr>
          <a:lstStyle/>
          <a:p>
            <a:pPr>
              <a:buClr>
                <a:schemeClr val="tx2">
                  <a:lumMod val="75000"/>
                </a:schemeClr>
              </a:buClr>
              <a:defRPr/>
            </a:pPr>
            <a:fld id="{A407D49F-9921-4B6B-BFE7-4445567323ED}" type="slidenum">
              <a:rPr lang="pt-BR" smtClean="0"/>
              <a:pPr>
                <a:buClr>
                  <a:schemeClr val="tx2">
                    <a:lumMod val="75000"/>
                  </a:schemeClr>
                </a:buClr>
                <a:defRPr/>
              </a:pPr>
              <a:t>20</a:t>
            </a:fld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5613" y="765175"/>
            <a:ext cx="8229600" cy="6477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t-BR" dirty="0" smtClean="0"/>
              <a:t>Demanda por serviços públicos </a:t>
            </a:r>
            <a:r>
              <a:rPr lang="pt-BR" i="1" dirty="0" smtClean="0"/>
              <a:t>versus </a:t>
            </a:r>
            <a:r>
              <a:rPr lang="pt-BR" dirty="0" smtClean="0"/>
              <a:t>consolidação fiscal</a:t>
            </a:r>
            <a:endParaRPr lang="pt-BR" i="1" dirty="0"/>
          </a:p>
        </p:txBody>
      </p:sp>
      <p:sp>
        <p:nvSpPr>
          <p:cNvPr id="3" name="Retângulo 2"/>
          <p:cNvSpPr/>
          <p:nvPr/>
        </p:nvSpPr>
        <p:spPr>
          <a:xfrm>
            <a:off x="827088" y="4868863"/>
            <a:ext cx="8066087" cy="1295400"/>
          </a:xfrm>
          <a:prstGeom prst="rect">
            <a:avLst/>
          </a:prstGeom>
          <a:solidFill>
            <a:srgbClr val="36726F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4880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97962"/>
            <a:ext cx="8229600" cy="647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2400" dirty="0"/>
              <a:t>Plano de auxílio aos Estados e ao Distrito Federal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34275"/>
            <a:ext cx="8229600" cy="4824413"/>
          </a:xfrm>
        </p:spPr>
        <p:txBody>
          <a:bodyPr>
            <a:noAutofit/>
          </a:bodyPr>
          <a:lstStyle/>
          <a:p>
            <a:pPr marL="0" lvl="1" indent="0" algn="just">
              <a:defRPr/>
            </a:pPr>
            <a:endParaRPr lang="pt-BR" sz="1650" dirty="0"/>
          </a:p>
          <a:p>
            <a:pPr marL="0" lvl="1" indent="0" algn="just">
              <a:defRPr/>
            </a:pPr>
            <a:endParaRPr lang="pt-BR" b="1" dirty="0" smtClean="0"/>
          </a:p>
          <a:p>
            <a:pPr marL="0" lvl="1" indent="0" algn="just">
              <a:defRPr/>
            </a:pPr>
            <a:endParaRPr lang="pt-BR" b="1" dirty="0"/>
          </a:p>
          <a:p>
            <a:pPr marL="0" lvl="1" indent="0" algn="just">
              <a:defRPr/>
            </a:pPr>
            <a:endParaRPr lang="pt-BR" b="1" dirty="0" smtClean="0"/>
          </a:p>
          <a:p>
            <a:pPr marL="0" lvl="1" indent="0" algn="just">
              <a:defRPr/>
            </a:pPr>
            <a:endParaRPr lang="pt-BR" b="1" dirty="0"/>
          </a:p>
          <a:p>
            <a:pPr marL="0" lvl="1" indent="0" algn="just">
              <a:buFont typeface="Wingdings" panose="05000000000000000000" pitchFamily="2" charset="2"/>
              <a:buNone/>
              <a:defRPr/>
            </a:pPr>
            <a:r>
              <a:rPr lang="pt-BR" sz="1650" b="1" dirty="0" smtClean="0"/>
              <a:t>PROPOSTA </a:t>
            </a:r>
            <a:r>
              <a:rPr lang="pt-BR" sz="1650" b="1" dirty="0"/>
              <a:t>ADICIONAL: </a:t>
            </a:r>
            <a:r>
              <a:rPr lang="pt-BR" sz="1650" dirty="0"/>
              <a:t>autorizar renegociação das operações de crédito contratadas até 31 de dezembro de 2015 junto ao </a:t>
            </a:r>
            <a:r>
              <a:rPr lang="pt-BR" sz="1650" dirty="0" smtClean="0"/>
              <a:t>BNDES, em até 360 dias.</a:t>
            </a:r>
            <a:endParaRPr lang="pt-BR" sz="1650" dirty="0"/>
          </a:p>
          <a:p>
            <a:pPr marL="0" lvl="1" indent="0" algn="just">
              <a:defRPr/>
            </a:pPr>
            <a:endParaRPr lang="pt-BR" sz="1650" b="1" dirty="0"/>
          </a:p>
          <a:p>
            <a:pPr marL="0" lvl="1" indent="0" algn="just">
              <a:defRPr/>
            </a:pPr>
            <a:r>
              <a:rPr lang="pt-BR" sz="1600" dirty="0"/>
              <a:t>O caráter excepcional e extraordinário das medidas propostas exigem contrapartidas dos entes subnacionais, como forma de garantir a perenidade do equilíbrio fiscal dos Governos Regionais.</a:t>
            </a:r>
          </a:p>
          <a:p>
            <a:pPr marL="0" lvl="1" indent="0" algn="just">
              <a:defRPr/>
            </a:pP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539750" y="6330950"/>
            <a:ext cx="2057400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0D640A-CA16-4147-BA4A-E07E997B1239}" type="slidenum">
              <a:rPr lang="pt-BR"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pPr>
                <a:defRPr/>
              </a:pPr>
              <a:t>21</a:t>
            </a:fld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7" name="Espaço Reservado para Conteúdo 7"/>
          <p:cNvGraphicFramePr>
            <a:graphicFrameLocks/>
          </p:cNvGraphicFramePr>
          <p:nvPr/>
        </p:nvGraphicFramePr>
        <p:xfrm>
          <a:off x="1763688" y="1107244"/>
          <a:ext cx="6480719" cy="1597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a 8"/>
          <p:cNvGraphicFramePr/>
          <p:nvPr/>
        </p:nvGraphicFramePr>
        <p:xfrm>
          <a:off x="1979712" y="4559265"/>
          <a:ext cx="4864171" cy="2122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299198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647700"/>
          </a:xfrm>
        </p:spPr>
        <p:txBody>
          <a:bodyPr/>
          <a:lstStyle/>
          <a:p>
            <a:pPr>
              <a:defRPr/>
            </a:pPr>
            <a:r>
              <a:rPr lang="pt-BR" sz="1800" dirty="0"/>
              <a:t>Resultado das Reuniões Ocorridas entre o MF e Secretários de Fazenda dos Estados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824413"/>
          </a:xfrm>
        </p:spPr>
        <p:txBody>
          <a:bodyPr>
            <a:noAutofit/>
          </a:bodyPr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Medidas estruturais:</a:t>
            </a:r>
          </a:p>
          <a:p>
            <a:pPr marL="0" indent="0" algn="just">
              <a:buNone/>
              <a:defRPr/>
            </a:pPr>
            <a:r>
              <a:rPr lang="pt-BR" sz="1800" b="1" dirty="0" smtClean="0"/>
              <a:t>Aprovação </a:t>
            </a:r>
            <a:r>
              <a:rPr lang="pt-BR" sz="1800" b="1" dirty="0"/>
              <a:t>de Lei de Responsabilidade Fiscal Estadual (LRFE) que contemple, no mínimo:</a:t>
            </a:r>
          </a:p>
          <a:p>
            <a:pPr marL="257175" indent="-257175" algn="just">
              <a:defRPr/>
            </a:pPr>
            <a:r>
              <a:rPr lang="pt-BR" sz="1800" dirty="0"/>
              <a:t>A </a:t>
            </a:r>
            <a:r>
              <a:rPr lang="pt-BR" sz="1800" b="1" dirty="0"/>
              <a:t>instituição de regime de previdência complementar</a:t>
            </a:r>
            <a:r>
              <a:rPr lang="pt-BR" sz="1800" dirty="0"/>
              <a:t>, compatível  com as regras de equilíbrio atuarial (contribuição definida</a:t>
            </a:r>
            <a:r>
              <a:rPr lang="pt-BR" sz="1800" dirty="0" smtClean="0"/>
              <a:t>);</a:t>
            </a:r>
          </a:p>
          <a:p>
            <a:pPr marL="257175" indent="-257175" algn="just">
              <a:defRPr/>
            </a:pPr>
            <a:endParaRPr lang="pt-BR" sz="1800" dirty="0" smtClean="0"/>
          </a:p>
          <a:p>
            <a:pPr marL="257175" indent="-257175" algn="just">
              <a:defRPr/>
            </a:pPr>
            <a:r>
              <a:rPr lang="pt-BR" sz="1800" dirty="0" smtClean="0"/>
              <a:t>Previsão de mecanismos de adequação aos limites de despesa com pessoal dos poderes legislativo, judiciário e executivo estaduais, de modo individualizado;</a:t>
            </a:r>
          </a:p>
          <a:p>
            <a:pPr marL="257175" indent="-257175" algn="just">
              <a:defRPr/>
            </a:pPr>
            <a:endParaRPr lang="pt-BR" sz="1800" dirty="0" smtClean="0"/>
          </a:p>
          <a:p>
            <a:pPr marL="257175" indent="-257175" algn="just">
              <a:defRPr/>
            </a:pPr>
            <a:r>
              <a:rPr lang="pt-BR" sz="1800" dirty="0" smtClean="0"/>
              <a:t>Monitoramento </a:t>
            </a:r>
            <a:r>
              <a:rPr lang="pt-BR" sz="1800" dirty="0"/>
              <a:t>fiscal contínuo das contas dos Governos Regionais</a:t>
            </a:r>
            <a:r>
              <a:rPr lang="pt-BR" sz="1800" dirty="0" smtClean="0"/>
              <a:t>;</a:t>
            </a:r>
          </a:p>
          <a:p>
            <a:pPr marL="257175" indent="-257175" algn="just">
              <a:defRPr/>
            </a:pPr>
            <a:endParaRPr lang="pt-BR" sz="1800" dirty="0"/>
          </a:p>
          <a:p>
            <a:pPr marL="257175" indent="-257175" algn="just">
              <a:defRPr/>
            </a:pPr>
            <a:r>
              <a:rPr lang="pt-BR" sz="1800" b="1" dirty="0">
                <a:solidFill>
                  <a:srgbClr val="FF0000"/>
                </a:solidFill>
              </a:rPr>
              <a:t>Adoção de critérios para avaliação pública e periódica de seus  programas e projetos</a:t>
            </a:r>
            <a:r>
              <a:rPr lang="pt-BR" sz="1800" dirty="0" smtClean="0">
                <a:solidFill>
                  <a:srgbClr val="FF0000"/>
                </a:solidFill>
              </a:rPr>
              <a:t>;</a:t>
            </a:r>
          </a:p>
          <a:p>
            <a:pPr marL="257175" indent="-257175" algn="just">
              <a:defRPr/>
            </a:pPr>
            <a:endParaRPr lang="pt-BR" sz="1800" dirty="0"/>
          </a:p>
          <a:p>
            <a:pPr marL="257175" indent="-257175" algn="just">
              <a:defRPr/>
            </a:pPr>
            <a:r>
              <a:rPr lang="pt-BR" sz="1800" b="1" dirty="0"/>
              <a:t>Padronização das estatísticas fiscais</a:t>
            </a:r>
            <a:r>
              <a:rPr lang="pt-BR" sz="1800" dirty="0"/>
              <a:t>, a partir das orientações emanadas do Governo Federal;</a:t>
            </a:r>
          </a:p>
          <a:p>
            <a:pPr algn="just">
              <a:defRPr/>
            </a:pPr>
            <a:endParaRPr lang="pt-BR" sz="165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179512" y="6453336"/>
            <a:ext cx="2057400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5F14897-3586-42C9-92CA-028919B8F7A7}" type="slidenum">
              <a:rPr lang="pt-BR"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pPr>
                <a:defRPr/>
              </a:pPr>
              <a:t>22</a:t>
            </a:fld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638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6477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2000" dirty="0" smtClean="0"/>
              <a:t>Propostas: Formas de apoio do Tesouro Nacional para os Governos Estaduais</a:t>
            </a:r>
            <a:endParaRPr lang="pt-BR" sz="2000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824413"/>
          </a:xfrm>
        </p:spPr>
        <p:txBody>
          <a:bodyPr>
            <a:noAutofit/>
          </a:bodyPr>
          <a:lstStyle/>
          <a:p>
            <a:pPr marL="257175" indent="-257175" algn="just">
              <a:defRPr/>
            </a:pPr>
            <a:r>
              <a:rPr lang="pt-BR" sz="2000" dirty="0" smtClean="0"/>
              <a:t>Ações de capacitação presenciais destinadas ao corpo técnico dos Governos Estaduais sobre metodologia de avaliação de políticas públicas;</a:t>
            </a:r>
          </a:p>
          <a:p>
            <a:pPr marL="257175" indent="-257175" algn="just">
              <a:defRPr/>
            </a:pPr>
            <a:endParaRPr lang="pt-BR" sz="2000" dirty="0" smtClean="0"/>
          </a:p>
          <a:p>
            <a:pPr marL="257175" indent="-257175" algn="just">
              <a:defRPr/>
            </a:pPr>
            <a:r>
              <a:rPr lang="pt-BR" sz="2000" dirty="0" smtClean="0"/>
              <a:t>Elaboração de Curso EAD sobre avaliação de políticas públicas</a:t>
            </a:r>
          </a:p>
          <a:p>
            <a:pPr marL="257175" indent="-257175" algn="just">
              <a:defRPr/>
            </a:pPr>
            <a:endParaRPr lang="pt-BR" sz="2000" dirty="0" smtClean="0"/>
          </a:p>
          <a:p>
            <a:pPr marL="257175" indent="-257175" algn="just">
              <a:defRPr/>
            </a:pPr>
            <a:r>
              <a:rPr lang="pt-BR" sz="2000" dirty="0" smtClean="0"/>
              <a:t>Apoio na construção de uma sistemática de avaliações de políticas públicas vinculadas às decisões orçamentárias/financeiras e à gestão administrativa das políticas públicas, no âmbito estadual.</a:t>
            </a:r>
          </a:p>
          <a:p>
            <a:pPr marL="257175" indent="-257175" algn="just">
              <a:defRPr/>
            </a:pPr>
            <a:endParaRPr lang="pt-BR" sz="2000" dirty="0"/>
          </a:p>
          <a:p>
            <a:pPr marL="257175" indent="-257175" algn="just">
              <a:defRPr/>
            </a:pPr>
            <a:r>
              <a:rPr lang="pt-BR" sz="2000" dirty="0" smtClean="0"/>
              <a:t>Apoio em trabalhos conjuntos com instituições afins em avaliação de políticas públicas.</a:t>
            </a:r>
          </a:p>
          <a:p>
            <a:pPr marL="257175" indent="-257175" algn="just">
              <a:defRPr/>
            </a:pPr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179512" y="6453336"/>
            <a:ext cx="2057400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5F14897-3586-42C9-92CA-028919B8F7A7}" type="slidenum">
              <a:rPr lang="pt-BR"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pPr>
                <a:defRPr/>
              </a:pPr>
              <a:t>23</a:t>
            </a:fld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22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27088" y="115888"/>
            <a:ext cx="7993062" cy="57626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Por fim...</a:t>
            </a:r>
          </a:p>
          <a:p>
            <a:pPr>
              <a:defRPr/>
            </a:pPr>
            <a:endParaRPr lang="pt-BR" dirty="0"/>
          </a:p>
          <a:p>
            <a:pPr>
              <a:lnSpc>
                <a:spcPct val="125000"/>
              </a:lnSpc>
              <a:defRPr/>
            </a:pPr>
            <a:r>
              <a:rPr lang="pt-BR" b="1" dirty="0">
                <a:effectLst>
                  <a:glow rad="228600">
                    <a:srgbClr val="EDDF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(...) “A busca pela melhoria da qualidade do gasto público é missão</a:t>
            </a:r>
          </a:p>
          <a:p>
            <a:pPr>
              <a:lnSpc>
                <a:spcPct val="125000"/>
              </a:lnSpc>
              <a:defRPr/>
            </a:pPr>
            <a:r>
              <a:rPr lang="pt-BR" b="1" dirty="0">
                <a:effectLst>
                  <a:glow rad="228600">
                    <a:srgbClr val="EDDF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institucional da Secretaria do Tesouro Nacional e um desafio</a:t>
            </a:r>
          </a:p>
          <a:p>
            <a:pPr>
              <a:lnSpc>
                <a:spcPct val="125000"/>
              </a:lnSpc>
              <a:defRPr/>
            </a:pPr>
            <a:r>
              <a:rPr lang="pt-BR" b="1" dirty="0">
                <a:effectLst>
                  <a:glow rad="228600">
                    <a:srgbClr val="EDDF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permanente daqueles que receberam da sociedade brasileira a</a:t>
            </a:r>
          </a:p>
          <a:p>
            <a:pPr>
              <a:lnSpc>
                <a:spcPct val="125000"/>
              </a:lnSpc>
              <a:defRPr/>
            </a:pPr>
            <a:r>
              <a:rPr lang="pt-BR" b="1" dirty="0">
                <a:effectLst>
                  <a:glow rad="228600">
                    <a:srgbClr val="EDDF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incumbência da gestão de recursos públicos. </a:t>
            </a:r>
          </a:p>
          <a:p>
            <a:pPr>
              <a:lnSpc>
                <a:spcPct val="125000"/>
              </a:lnSpc>
              <a:defRPr/>
            </a:pPr>
            <a:r>
              <a:rPr lang="pt-BR" b="1" dirty="0">
                <a:effectLst>
                  <a:glow rad="228600">
                    <a:srgbClr val="EDDF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Nesse contexto, faz-se necessária a introdução e disseminação da visão de  eficiência no setor público brasileiro. Assim, não basta saber quanto o governo gasta com a provisão de bens e serviços, é necessário avaliar e ponderar os custos e os benefícios desses gastos para determinar a respectiva utilidade para o contribuinte. </a:t>
            </a:r>
          </a:p>
          <a:p>
            <a:pPr>
              <a:lnSpc>
                <a:spcPct val="125000"/>
              </a:lnSpc>
              <a:defRPr/>
            </a:pPr>
            <a:r>
              <a:rPr lang="pt-BR" b="1" dirty="0">
                <a:effectLst>
                  <a:glow rad="228600">
                    <a:srgbClr val="EDDF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foco passa para o aumento da consciência a respeito do valor dos recursos públicos, procurando incorporar o valor da eficiência na lógica de funcionamento da administração pública.”</a:t>
            </a:r>
          </a:p>
          <a:p>
            <a:pPr>
              <a:lnSpc>
                <a:spcPct val="114000"/>
              </a:lnSpc>
              <a:defRPr/>
            </a:pPr>
            <a:endParaRPr lang="pt-BR" altLang="pt-BR" b="1" dirty="0">
              <a:effectLst>
                <a:glow rad="228600">
                  <a:srgbClr val="EDDF27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4000"/>
              </a:lnSpc>
              <a:defRPr/>
            </a:pPr>
            <a:endParaRPr lang="pt-BR" altLang="pt-BR" sz="1400" b="1" dirty="0">
              <a:effectLst>
                <a:glow rad="228600">
                  <a:srgbClr val="EDDF27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4000"/>
              </a:lnSpc>
              <a:defRPr/>
            </a:pPr>
            <a:endParaRPr lang="pt-BR" alt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775"/>
            <a:ext cx="8507413" cy="42481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457200" indent="-457200">
              <a:buFont typeface="+mj-lt"/>
              <a:buAutoNum type="arabicPeriod"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>
          <a:xfrm>
            <a:off x="457200" y="6448425"/>
            <a:ext cx="8229600" cy="365125"/>
          </a:xfrm>
        </p:spPr>
        <p:txBody>
          <a:bodyPr rtlCol="0">
            <a:normAutofit/>
          </a:bodyPr>
          <a:lstStyle/>
          <a:p>
            <a:pPr>
              <a:buClr>
                <a:schemeClr val="tx2">
                  <a:lumMod val="75000"/>
                </a:schemeClr>
              </a:buClr>
              <a:defRPr/>
            </a:pPr>
            <a:fld id="{81AF8D9B-F55B-4DCD-B650-5591015B0C4B}" type="slidenum">
              <a:rPr lang="pt-BR" smtClean="0"/>
              <a:pPr>
                <a:buClr>
                  <a:schemeClr val="tx2">
                    <a:lumMod val="75000"/>
                  </a:schemeClr>
                </a:buClr>
                <a:defRPr/>
              </a:pPr>
              <a:t>3</a:t>
            </a:fld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6913"/>
            <a:ext cx="8229600" cy="647700"/>
          </a:xfrm>
        </p:spPr>
        <p:txBody>
          <a:bodyPr/>
          <a:lstStyle/>
          <a:p>
            <a:pPr algn="ctr">
              <a:defRPr/>
            </a:pPr>
            <a:r>
              <a:rPr lang="pt-BR" altLang="pt-BR" sz="2400" dirty="0"/>
              <a:t>Experiência internacional</a:t>
            </a:r>
            <a:endParaRPr lang="pt-BR" sz="2400" i="1" dirty="0"/>
          </a:p>
        </p:txBody>
      </p:sp>
      <p:sp>
        <p:nvSpPr>
          <p:cNvPr id="6" name="Espaço Reservado para Conteúdo 4"/>
          <p:cNvSpPr txBox="1">
            <a:spLocks/>
          </p:cNvSpPr>
          <p:nvPr/>
        </p:nvSpPr>
        <p:spPr bwMode="auto">
          <a:xfrm>
            <a:off x="228600" y="1344613"/>
            <a:ext cx="8686800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eaLnBrk="1" hangingPunct="1">
              <a:defRPr/>
            </a:pPr>
            <a:r>
              <a:rPr lang="pt-BR" altLang="pt-B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 diversos arranjos institucionais para as avaliações de programas e políticas públicas: </a:t>
            </a:r>
          </a:p>
          <a:p>
            <a:pPr lvl="2" algn="just" eaLnBrk="1" hangingPunct="1">
              <a:defRPr/>
            </a:pPr>
            <a:r>
              <a:rPr lang="pt-BR" altLang="pt-BR" sz="1800" b="1" dirty="0" err="1" smtClean="0"/>
              <a:t>Bottom-up</a:t>
            </a:r>
            <a:r>
              <a:rPr lang="pt-BR" altLang="pt-BR" sz="1800" b="1" dirty="0" smtClean="0"/>
              <a:t>: </a:t>
            </a:r>
            <a:r>
              <a:rPr lang="pt-BR" altLang="pt-BR" sz="1800" dirty="0" smtClean="0"/>
              <a:t>os próprios ministérios responsáveis pelos gastos executam as avaliações</a:t>
            </a:r>
          </a:p>
          <a:p>
            <a:pPr lvl="2" algn="just" eaLnBrk="1" hangingPunct="1">
              <a:defRPr/>
            </a:pPr>
            <a:r>
              <a:rPr lang="pt-BR" altLang="pt-BR" sz="1800" b="1" dirty="0" smtClean="0"/>
              <a:t>Avaliação interministerial: </a:t>
            </a:r>
            <a:r>
              <a:rPr lang="pt-BR" altLang="pt-BR" sz="1800" dirty="0" smtClean="0"/>
              <a:t>os ministérios responsáveis pelo gasto e o ministério das finanças constituem força tarefa conjunta para executar a avaliações</a:t>
            </a:r>
          </a:p>
          <a:p>
            <a:pPr lvl="2" algn="just" eaLnBrk="1" hangingPunct="1">
              <a:defRPr/>
            </a:pPr>
            <a:r>
              <a:rPr lang="pt-BR" altLang="pt-BR" sz="1800" b="1" dirty="0" smtClean="0"/>
              <a:t>Top-</a:t>
            </a:r>
            <a:r>
              <a:rPr lang="pt-BR" altLang="pt-BR" sz="1800" b="1" dirty="0" err="1" smtClean="0"/>
              <a:t>down</a:t>
            </a:r>
            <a:r>
              <a:rPr lang="pt-BR" altLang="pt-BR" sz="1800" b="1" dirty="0" smtClean="0"/>
              <a:t>: </a:t>
            </a:r>
            <a:r>
              <a:rPr lang="pt-BR" altLang="pt-BR" sz="1800" dirty="0" smtClean="0"/>
              <a:t>a equipe responsável por realizar as avaliações é formada apenas por representantes do ministério das finanças</a:t>
            </a:r>
          </a:p>
          <a:p>
            <a:pPr lvl="2" algn="just" eaLnBrk="1" hangingPunct="1">
              <a:defRPr/>
            </a:pPr>
            <a:endParaRPr lang="pt-BR" altLang="pt-BR" sz="1800" dirty="0" smtClean="0"/>
          </a:p>
          <a:p>
            <a:pPr lvl="1" algn="just" eaLnBrk="1" hangingPunct="1">
              <a:defRPr/>
            </a:pPr>
            <a:r>
              <a:rPr lang="pt-BR" altLang="pt-BR" sz="1800" b="1" dirty="0" smtClean="0"/>
              <a:t>A presença da Fazenda é fundamental </a:t>
            </a:r>
            <a:r>
              <a:rPr lang="pt-BR" altLang="pt-BR" sz="1800" dirty="0" smtClean="0"/>
              <a:t>por sua expertise econômico-financeira ou pela resistência </a:t>
            </a:r>
            <a:r>
              <a:rPr lang="pt-BR" altLang="pt-BR" sz="1800" dirty="0"/>
              <a:t>ministério responsável pelo programa/política </a:t>
            </a:r>
            <a:r>
              <a:rPr lang="pt-BR" altLang="pt-BR" sz="1800" dirty="0" smtClean="0"/>
              <a:t>“cortar na própria carne”</a:t>
            </a:r>
          </a:p>
          <a:p>
            <a:pPr lvl="1" algn="just" eaLnBrk="1" hangingPunct="1">
              <a:defRPr/>
            </a:pPr>
            <a:endParaRPr lang="pt-BR" altLang="pt-BR" sz="1800" dirty="0" smtClean="0"/>
          </a:p>
          <a:p>
            <a:pPr lvl="1" algn="just" eaLnBrk="1" hangingPunct="1">
              <a:defRPr/>
            </a:pPr>
            <a:r>
              <a:rPr lang="pt-BR" altLang="pt-BR" sz="1800" dirty="0" smtClean="0"/>
              <a:t>Em todos os casos</a:t>
            </a:r>
            <a:r>
              <a:rPr lang="pt-BR" altLang="pt-BR" sz="1800" b="1" dirty="0" smtClean="0"/>
              <a:t>, as avaliações são insumos para a tomada de decisão</a:t>
            </a:r>
            <a:r>
              <a:rPr lang="pt-BR" altLang="pt-BR" sz="1800" dirty="0" smtClean="0"/>
              <a:t>, mas a palavra final cabe às lideranças políticas (ou a comitês especificamente designados)</a:t>
            </a:r>
          </a:p>
          <a:p>
            <a:pPr marL="457200" lvl="1" indent="0" algn="just" eaLnBrk="1" hangingPunct="1">
              <a:buFont typeface="Wingdings" panose="05000000000000000000" pitchFamily="2" charset="2"/>
              <a:buNone/>
              <a:defRPr/>
            </a:pPr>
            <a:endParaRPr lang="pt-BR" altLang="pt-BR" sz="1600" dirty="0" smtClean="0"/>
          </a:p>
          <a:p>
            <a:pPr lvl="1" algn="just" eaLnBrk="1" hangingPunct="1">
              <a:buFont typeface="Arial" panose="020B0604020202020204" pitchFamily="34" charset="0"/>
              <a:buBlip>
                <a:blip r:embed="rId3"/>
              </a:buBlip>
              <a:defRPr/>
            </a:pPr>
            <a:endParaRPr lang="pt-BR" altLang="pt-BR" sz="1600" dirty="0" smtClean="0"/>
          </a:p>
          <a:p>
            <a:pPr lvl="2" algn="just" eaLnBrk="1" hangingPunct="1">
              <a:buFont typeface="Arial" panose="020B0604020202020204" pitchFamily="34" charset="0"/>
              <a:buBlip>
                <a:blip r:embed="rId3"/>
              </a:buBlip>
              <a:defRPr/>
            </a:pPr>
            <a:endParaRPr lang="pt-BR" altLang="pt-BR" sz="1400" dirty="0" smtClean="0"/>
          </a:p>
          <a:p>
            <a:pPr marL="914400" lvl="2" indent="0" algn="just" eaLnBrk="1" hangingPunct="1">
              <a:buFont typeface="Courier New" panose="02070309020205020404" pitchFamily="49" charset="0"/>
              <a:buNone/>
              <a:defRPr/>
            </a:pPr>
            <a:endParaRPr lang="pt-BR" altLang="pt-BR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89520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775"/>
            <a:ext cx="8507413" cy="42481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457200" indent="-457200">
              <a:buFont typeface="+mj-lt"/>
              <a:buAutoNum type="arabicPeriod"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>
          <a:xfrm>
            <a:off x="457200" y="6448425"/>
            <a:ext cx="8229600" cy="365125"/>
          </a:xfrm>
        </p:spPr>
        <p:txBody>
          <a:bodyPr rtlCol="0">
            <a:normAutofit/>
          </a:bodyPr>
          <a:lstStyle/>
          <a:p>
            <a:pPr>
              <a:buClr>
                <a:schemeClr val="tx2">
                  <a:lumMod val="75000"/>
                </a:schemeClr>
              </a:buClr>
              <a:defRPr/>
            </a:pPr>
            <a:fld id="{4D2CA49F-4D91-4AD3-8978-26D712EDCCB4}" type="slidenum">
              <a:rPr lang="pt-BR" smtClean="0"/>
              <a:pPr>
                <a:buClr>
                  <a:schemeClr val="tx2">
                    <a:lumMod val="75000"/>
                  </a:schemeClr>
                </a:buClr>
                <a:defRPr/>
              </a:pPr>
              <a:t>4</a:t>
            </a:fld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6913"/>
            <a:ext cx="8229600" cy="647700"/>
          </a:xfrm>
        </p:spPr>
        <p:txBody>
          <a:bodyPr/>
          <a:lstStyle/>
          <a:p>
            <a:pPr algn="ctr">
              <a:defRPr/>
            </a:pPr>
            <a:r>
              <a:rPr lang="pt-BR" altLang="pt-BR" sz="2400" dirty="0"/>
              <a:t>Experiência internacional</a:t>
            </a:r>
            <a:endParaRPr lang="pt-BR" sz="2400" i="1" dirty="0"/>
          </a:p>
        </p:txBody>
      </p:sp>
      <p:sp>
        <p:nvSpPr>
          <p:cNvPr id="6" name="Espaço Reservado para Conteúdo 4"/>
          <p:cNvSpPr txBox="1">
            <a:spLocks/>
          </p:cNvSpPr>
          <p:nvPr/>
        </p:nvSpPr>
        <p:spPr bwMode="auto">
          <a:xfrm>
            <a:off x="228600" y="1344613"/>
            <a:ext cx="8686800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eaLnBrk="1" hangingPunct="1">
              <a:defRPr/>
            </a:pPr>
            <a:r>
              <a:rPr lang="pt-BR" altLang="pt-BR" sz="1800" b="1" dirty="0"/>
              <a:t>Algumas lições da experiência da </a:t>
            </a:r>
            <a:r>
              <a:rPr lang="pt-BR" altLang="pt-BR" sz="1800" b="1" dirty="0" smtClean="0"/>
              <a:t>OCDE:</a:t>
            </a:r>
          </a:p>
          <a:p>
            <a:pPr marL="457200" lvl="1" indent="0" algn="just" eaLnBrk="1" hangingPunct="1">
              <a:buFont typeface="Wingdings" panose="05000000000000000000" pitchFamily="2" charset="2"/>
              <a:buNone/>
              <a:defRPr/>
            </a:pPr>
            <a:endParaRPr lang="pt-BR" altLang="pt-BR" sz="1800" dirty="0"/>
          </a:p>
          <a:p>
            <a:pPr lvl="2" algn="just" eaLnBrk="1" hangingPunct="1">
              <a:defRPr/>
            </a:pPr>
            <a:r>
              <a:rPr lang="pt-BR" altLang="pt-BR" sz="1800" dirty="0" smtClean="0"/>
              <a:t>Avaliações </a:t>
            </a:r>
            <a:r>
              <a:rPr lang="pt-BR" altLang="pt-BR" sz="1800" dirty="0"/>
              <a:t>top-</a:t>
            </a:r>
            <a:r>
              <a:rPr lang="pt-BR" altLang="pt-BR" sz="1800" dirty="0" err="1"/>
              <a:t>down</a:t>
            </a:r>
            <a:r>
              <a:rPr lang="pt-BR" altLang="pt-BR" sz="1800" dirty="0"/>
              <a:t> não funcionam</a:t>
            </a:r>
          </a:p>
          <a:p>
            <a:pPr lvl="2" algn="just" eaLnBrk="1" hangingPunct="1">
              <a:defRPr/>
            </a:pPr>
            <a:r>
              <a:rPr lang="pt-BR" altLang="pt-BR" sz="1800" b="1" dirty="0" smtClean="0"/>
              <a:t>Avaliações </a:t>
            </a:r>
            <a:r>
              <a:rPr lang="pt-BR" altLang="pt-BR" sz="1800" b="1" dirty="0"/>
              <a:t>devem ser regulares e integradas ao processo de elaboração orçamentária</a:t>
            </a:r>
          </a:p>
          <a:p>
            <a:pPr lvl="2" algn="just" eaLnBrk="1" hangingPunct="1">
              <a:defRPr/>
            </a:pPr>
            <a:r>
              <a:rPr lang="pt-BR" altLang="pt-BR" sz="1800" dirty="0" smtClean="0"/>
              <a:t>Em </a:t>
            </a:r>
            <a:r>
              <a:rPr lang="pt-BR" altLang="pt-BR" sz="1800" dirty="0"/>
              <a:t>condições normais a avaliação seletiva é a melhor abordagem</a:t>
            </a:r>
          </a:p>
          <a:p>
            <a:pPr lvl="2" algn="just" eaLnBrk="1" hangingPunct="1">
              <a:defRPr/>
            </a:pPr>
            <a:r>
              <a:rPr lang="pt-BR" altLang="pt-BR" sz="1800" b="1" dirty="0" smtClean="0"/>
              <a:t>Participação da Fazenda </a:t>
            </a:r>
            <a:r>
              <a:rPr lang="pt-BR" altLang="pt-BR" sz="1800" dirty="0" smtClean="0"/>
              <a:t>é </a:t>
            </a:r>
            <a:r>
              <a:rPr lang="pt-BR" altLang="pt-BR" sz="1800" dirty="0"/>
              <a:t>fundamental para estabelecer critérios e pressionar os ministérios responsáveis pelos gastos</a:t>
            </a:r>
          </a:p>
          <a:p>
            <a:pPr marL="1371600" lvl="3" indent="0" algn="just" eaLnBrk="1" hangingPunct="1">
              <a:buFont typeface="Arial" panose="020B0604020202020204" pitchFamily="34" charset="0"/>
              <a:buNone/>
              <a:defRPr/>
            </a:pPr>
            <a:endParaRPr lang="pt-BR" altLang="pt-BR" dirty="0"/>
          </a:p>
          <a:p>
            <a:pPr lvl="3" algn="just"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pt-BR" dirty="0"/>
              <a:t>Por isso é essencial que </a:t>
            </a:r>
            <a:r>
              <a:rPr lang="pt-BR" altLang="pt-BR" dirty="0" smtClean="0"/>
              <a:t>a Fazenda desenvolva </a:t>
            </a:r>
            <a:r>
              <a:rPr lang="pt-BR" altLang="pt-BR" dirty="0"/>
              <a:t>uma equipe com expertise em avaliação de programas e políticas públicas</a:t>
            </a:r>
          </a:p>
          <a:p>
            <a:pPr lvl="3" algn="just" eaLnBrk="1" hangingPunct="1">
              <a:buFont typeface="Wingdings" panose="05000000000000000000" pitchFamily="2" charset="2"/>
              <a:buChar char="Ø"/>
              <a:defRPr/>
            </a:pPr>
            <a:endParaRPr lang="pt-BR" altLang="pt-BR" dirty="0"/>
          </a:p>
          <a:p>
            <a:pPr lvl="3" algn="just" eaLnBrk="1" hangingPunct="1">
              <a:buFont typeface="Wingdings" panose="05000000000000000000" pitchFamily="2" charset="2"/>
              <a:buChar char="Ø"/>
              <a:defRPr/>
            </a:pPr>
            <a:r>
              <a:rPr lang="pt-BR" alt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</a:t>
            </a:r>
            <a:r>
              <a:rPr lang="pt-BR" alt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OECD 2012 </a:t>
            </a:r>
            <a:r>
              <a:rPr lang="pt-BR" alt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survey</a:t>
            </a:r>
            <a:r>
              <a:rPr lang="pt-BR" alt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alt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reported</a:t>
            </a:r>
            <a:r>
              <a:rPr lang="pt-BR" alt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alt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pt-BR" alt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alt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pt-BR" alt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 countries </a:t>
            </a:r>
            <a:r>
              <a:rPr lang="pt-BR" alt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claiming</a:t>
            </a:r>
            <a:r>
              <a:rPr lang="pt-BR" alt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alt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spending</a:t>
            </a:r>
            <a:r>
              <a:rPr lang="pt-BR" alt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alt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  <a:r>
              <a:rPr lang="pt-BR" alt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processes, </a:t>
            </a:r>
            <a:r>
              <a:rPr lang="pt-BR" alt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t-BR" alt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MOF </a:t>
            </a:r>
            <a:r>
              <a:rPr lang="pt-BR" alt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pt-BR" alt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14 countries </a:t>
            </a:r>
            <a:r>
              <a:rPr lang="pt-BR" alt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t-BR" alt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alt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</a:t>
            </a:r>
            <a:r>
              <a:rPr lang="pt-BR" alt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alt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institution</a:t>
            </a:r>
            <a:r>
              <a:rPr lang="pt-BR" alt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alt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providing</a:t>
            </a:r>
            <a:r>
              <a:rPr lang="pt-BR" alt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alt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guidance</a:t>
            </a:r>
            <a:r>
              <a:rPr lang="pt-BR" alt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alt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steering</a:t>
            </a:r>
            <a:r>
              <a:rPr lang="pt-BR" alt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alt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pt-BR" alt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alt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</a:t>
            </a:r>
            <a:r>
              <a:rPr lang="pt-BR" alt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alt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assistance</a:t>
            </a:r>
            <a:r>
              <a:rPr lang="pt-BR" alt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</a:t>
            </a:r>
            <a:endParaRPr lang="pt-BR" alt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just" eaLnBrk="1" hangingPunct="1">
              <a:buFont typeface="Wingdings" panose="05000000000000000000" pitchFamily="2" charset="2"/>
              <a:buNone/>
              <a:defRPr/>
            </a:pPr>
            <a:endParaRPr lang="pt-BR" altLang="pt-BR" sz="1800" dirty="0" smtClean="0"/>
          </a:p>
          <a:p>
            <a:pPr lvl="1" algn="just" eaLnBrk="1" hangingPunct="1">
              <a:buFont typeface="Arial" panose="020B0604020202020204" pitchFamily="34" charset="0"/>
              <a:buBlip>
                <a:blip r:embed="rId3"/>
              </a:buBlip>
              <a:defRPr/>
            </a:pPr>
            <a:endParaRPr lang="pt-BR" altLang="pt-BR" sz="1800" dirty="0" smtClean="0"/>
          </a:p>
          <a:p>
            <a:pPr lvl="2" algn="just" eaLnBrk="1" hangingPunct="1">
              <a:buFont typeface="Arial" panose="020B0604020202020204" pitchFamily="34" charset="0"/>
              <a:buBlip>
                <a:blip r:embed="rId3"/>
              </a:buBlip>
              <a:defRPr/>
            </a:pPr>
            <a:endParaRPr lang="pt-BR" altLang="pt-BR" sz="1800" dirty="0" smtClean="0"/>
          </a:p>
          <a:p>
            <a:pPr marL="914400" lvl="2" indent="0" algn="just" eaLnBrk="1" hangingPunct="1">
              <a:buFont typeface="Courier New" panose="02070309020205020404" pitchFamily="49" charset="0"/>
              <a:buNone/>
              <a:defRPr/>
            </a:pPr>
            <a:endParaRPr lang="pt-BR" altLang="pt-BR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136134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0213" y="549275"/>
            <a:ext cx="8229600" cy="649288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altLang="pt-BR" dirty="0"/>
              <a:t>Experiência </a:t>
            </a:r>
            <a:r>
              <a:rPr lang="pt-BR" altLang="pt-BR" dirty="0" smtClean="0"/>
              <a:t>brasileira: onde estamos?</a:t>
            </a:r>
            <a:endParaRPr lang="pt-BR" alt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1401763"/>
            <a:ext cx="8589963" cy="49720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000" dirty="0" smtClean="0"/>
              <a:t>O</a:t>
            </a:r>
            <a:r>
              <a:rPr lang="pt-BR" sz="2000" b="1" i="1" dirty="0" smtClean="0"/>
              <a:t> “Diagnóstico </a:t>
            </a:r>
            <a:r>
              <a:rPr lang="pt-BR" sz="2000" b="1" i="1" dirty="0"/>
              <a:t>e Perfil de Maturidade </a:t>
            </a:r>
            <a:r>
              <a:rPr lang="x-none" sz="2000" b="1" i="1" dirty="0" smtClean="0"/>
              <a:t>dos </a:t>
            </a:r>
            <a:r>
              <a:rPr lang="pt-BR" sz="2000" b="1" i="1" dirty="0" smtClean="0"/>
              <a:t>Sistemas </a:t>
            </a:r>
            <a:r>
              <a:rPr lang="pt-BR" sz="2000" b="1" i="1" dirty="0"/>
              <a:t>de Avaliação de Programas Governamentais da Administração Federal </a:t>
            </a:r>
            <a:r>
              <a:rPr lang="pt-BR" sz="2000" b="1" i="1" dirty="0" smtClean="0"/>
              <a:t>Direta, </a:t>
            </a:r>
            <a:r>
              <a:rPr lang="pt-BR" sz="2000" dirty="0" smtClean="0"/>
              <a:t>realizado pelo </a:t>
            </a:r>
            <a:r>
              <a:rPr lang="pt-BR" sz="2000" b="1" dirty="0" smtClean="0"/>
              <a:t>Tribunal de Contas da União </a:t>
            </a:r>
            <a:r>
              <a:rPr lang="pt-BR" sz="2000" dirty="0" smtClean="0"/>
              <a:t>em 2010/2011, resume nossa trajetória:</a:t>
            </a:r>
            <a:endParaRPr lang="pt-BR" sz="2000" b="1" dirty="0" smtClean="0"/>
          </a:p>
          <a:p>
            <a:pPr>
              <a:defRPr/>
            </a:pPr>
            <a:endParaRPr lang="pt-BR" sz="1000" dirty="0"/>
          </a:p>
          <a:p>
            <a:pPr marL="492125" lvl="1" indent="-92075">
              <a:buFontTx/>
              <a:buChar char="-"/>
              <a:defRPr/>
            </a:pPr>
            <a:r>
              <a:rPr lang="pt-BR" sz="1800" dirty="0" smtClean="0"/>
              <a:t>baixa </a:t>
            </a:r>
            <a:r>
              <a:rPr lang="pt-BR" sz="1800" dirty="0"/>
              <a:t>institucionalização dos sistemas de avaliação na administração federal </a:t>
            </a:r>
            <a:r>
              <a:rPr lang="pt-BR" sz="1800" dirty="0" smtClean="0"/>
              <a:t>direta;</a:t>
            </a:r>
          </a:p>
          <a:p>
            <a:pPr marL="492125" lvl="1" indent="-92075">
              <a:buFontTx/>
              <a:buChar char="-"/>
              <a:defRPr/>
            </a:pPr>
            <a:r>
              <a:rPr lang="pt-BR" sz="1800" dirty="0" smtClean="0"/>
              <a:t>expressiva </a:t>
            </a:r>
            <a:r>
              <a:rPr lang="pt-BR" sz="1800" dirty="0"/>
              <a:t>influência das demandas avaliativas externas aos programas (órgãos de controle) </a:t>
            </a:r>
            <a:r>
              <a:rPr lang="pt-BR" sz="1800" dirty="0" smtClean="0"/>
              <a:t>;</a:t>
            </a:r>
          </a:p>
          <a:p>
            <a:pPr marL="492125" lvl="1" indent="-92075">
              <a:buFontTx/>
              <a:buChar char="-"/>
              <a:defRPr/>
            </a:pPr>
            <a:r>
              <a:rPr lang="pt-BR" sz="1800" dirty="0" smtClean="0"/>
              <a:t>deficiências </a:t>
            </a:r>
            <a:r>
              <a:rPr lang="pt-BR" sz="1800" dirty="0"/>
              <a:t>sistêmicas na capacidade de gestão e implementação dos programas e </a:t>
            </a:r>
            <a:r>
              <a:rPr lang="pt-BR" sz="1800" dirty="0" smtClean="0"/>
              <a:t>políticas;</a:t>
            </a:r>
          </a:p>
          <a:p>
            <a:pPr marL="492125" lvl="1" indent="-92075">
              <a:buFontTx/>
              <a:buChar char="-"/>
              <a:defRPr/>
            </a:pPr>
            <a:r>
              <a:rPr lang="pt-BR" sz="1800" dirty="0" smtClean="0"/>
              <a:t>baixa </a:t>
            </a:r>
            <a:r>
              <a:rPr lang="pt-BR" sz="1800" dirty="0"/>
              <a:t>capacidade de produzir informações sobre o desempenho e os resultados dos </a:t>
            </a:r>
            <a:r>
              <a:rPr lang="pt-BR" sz="1800" dirty="0" smtClean="0"/>
              <a:t>programas;</a:t>
            </a:r>
          </a:p>
          <a:p>
            <a:pPr marL="492125" lvl="1" indent="-92075">
              <a:buFontTx/>
              <a:buChar char="-"/>
              <a:defRPr/>
            </a:pPr>
            <a:r>
              <a:rPr lang="pt-BR" sz="1800" dirty="0" smtClean="0"/>
              <a:t>evidências de pouca </a:t>
            </a:r>
            <a:r>
              <a:rPr lang="pt-BR" sz="1800" dirty="0"/>
              <a:t>relevância para a revisão e garantia de efetividade dos </a:t>
            </a:r>
            <a:r>
              <a:rPr lang="pt-BR" sz="1800" dirty="0" smtClean="0"/>
              <a:t>programas</a:t>
            </a:r>
            <a:r>
              <a:rPr lang="pt-BR" sz="1800" dirty="0"/>
              <a:t>;</a:t>
            </a:r>
            <a:endParaRPr lang="pt-BR" sz="1800" dirty="0" smtClean="0"/>
          </a:p>
          <a:p>
            <a:pPr marL="492125" lvl="1" indent="-92075">
              <a:buFontTx/>
              <a:buChar char="-"/>
              <a:defRPr/>
            </a:pPr>
            <a:r>
              <a:rPr lang="pt-BR" sz="1800" dirty="0"/>
              <a:t>e</a:t>
            </a:r>
            <a:r>
              <a:rPr lang="pt-BR" sz="1800" dirty="0" smtClean="0"/>
              <a:t>laboração </a:t>
            </a:r>
            <a:r>
              <a:rPr lang="pt-BR" sz="1800" dirty="0"/>
              <a:t>de indicadores de monitoramento e avaliação </a:t>
            </a:r>
            <a:r>
              <a:rPr lang="pt-BR" sz="1800" dirty="0" smtClean="0"/>
              <a:t>realizadas </a:t>
            </a:r>
            <a:r>
              <a:rPr lang="pt-BR" sz="1800" dirty="0"/>
              <a:t>nos Ministérios Setoriais, </a:t>
            </a:r>
            <a:r>
              <a:rPr lang="pt-BR" sz="1800" dirty="0" smtClean="0"/>
              <a:t>mas sem foco, sem acompanhamento de resultados e sem uma </a:t>
            </a:r>
            <a:r>
              <a:rPr lang="pt-BR" sz="1800" dirty="0"/>
              <a:t>estruturação coordenada e planos de ação bem delimitados.</a:t>
            </a:r>
          </a:p>
          <a:p>
            <a:pPr marL="492125" lvl="1" indent="-92075">
              <a:buFontTx/>
              <a:buChar char="-"/>
              <a:defRPr/>
            </a:pPr>
            <a:endParaRPr lang="pt-BR" sz="1800" b="1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x-none" sz="20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>
          <a:xfrm>
            <a:off x="430213" y="6373813"/>
            <a:ext cx="8229600" cy="3651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14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9040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Conteúdo 2"/>
          <p:cNvSpPr>
            <a:spLocks noGrp="1"/>
          </p:cNvSpPr>
          <p:nvPr>
            <p:ph idx="1"/>
          </p:nvPr>
        </p:nvSpPr>
        <p:spPr>
          <a:xfrm>
            <a:off x="427038" y="1779588"/>
            <a:ext cx="8507412" cy="42481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altLang="pt-BR" sz="2000" b="1" dirty="0" smtClean="0"/>
              <a:t>Parâmetros para análise: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10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pt-BR" altLang="pt-BR" sz="2000" dirty="0" smtClean="0"/>
              <a:t>Tamanho dos gastos;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t-BR" altLang="pt-BR" sz="2000" dirty="0" smtClean="0"/>
              <a:t>Composição dos gastos; 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t-BR" altLang="pt-BR" sz="2000" dirty="0" smtClean="0"/>
              <a:t>Esfera do governo que executa os gastos.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altLang="pt-BR" sz="2000" dirty="0" smtClean="0"/>
              <a:t>Os gráficos a seguir mostrarão que: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altLang="pt-BR" sz="2000" dirty="0" smtClean="0"/>
              <a:t>Os gastos públicos no Brasil apresentam padrão elevado, havendo espaço para aprimoramento da eficiência na aplicação dos recursos.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altLang="pt-BR" sz="2000" dirty="0" smtClean="0"/>
              <a:t>Os principais gastos estão nas áreas de seguridade social, educação e saúde, os quais tiveram elevação nos percentuais nos últimos anos.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457200" indent="-457200">
              <a:buFont typeface="+mj-lt"/>
              <a:buAutoNum type="arabicPeriod"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>
          <a:xfrm>
            <a:off x="457200" y="6448425"/>
            <a:ext cx="8229600" cy="365125"/>
          </a:xfrm>
        </p:spPr>
        <p:txBody>
          <a:bodyPr rtlCol="0">
            <a:normAutofit/>
          </a:bodyPr>
          <a:lstStyle/>
          <a:p>
            <a:pPr>
              <a:buClr>
                <a:schemeClr val="tx2">
                  <a:lumMod val="75000"/>
                </a:schemeClr>
              </a:buClr>
              <a:defRPr/>
            </a:pPr>
            <a:fld id="{233D89FB-B674-42CD-AC58-73415C003B20}" type="slidenum">
              <a:rPr lang="pt-BR" smtClean="0"/>
              <a:pPr>
                <a:buClr>
                  <a:schemeClr val="tx2">
                    <a:lumMod val="75000"/>
                  </a:schemeClr>
                </a:buClr>
                <a:defRPr/>
              </a:pPr>
              <a:t>6</a:t>
            </a:fld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647700"/>
          </a:xfrm>
        </p:spPr>
        <p:txBody>
          <a:bodyPr/>
          <a:lstStyle/>
          <a:p>
            <a:pPr algn="ctr">
              <a:defRPr/>
            </a:pPr>
            <a:r>
              <a:rPr lang="pt-BR" sz="2400" dirty="0" smtClean="0"/>
              <a:t>Retrato do gasto público no Brasil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xmlns="" val="378359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575"/>
            <a:ext cx="8507413" cy="42481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2000" dirty="0" smtClean="0"/>
              <a:t>					    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pt-BR" altLang="pt-BR" sz="20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1200" dirty="0" smtClean="0"/>
              <a:t>					           Fonte: </a:t>
            </a:r>
            <a:r>
              <a:rPr lang="pt-BR" sz="1200" dirty="0" smtClean="0"/>
              <a:t>Fundo Monetário Internacional </a:t>
            </a:r>
            <a:r>
              <a:rPr lang="x-none" sz="1200" dirty="0" smtClean="0"/>
              <a:t>(2013</a:t>
            </a:r>
            <a:r>
              <a:rPr lang="x-none" sz="1200" dirty="0"/>
              <a:t>).</a:t>
            </a:r>
            <a:endParaRPr lang="pt-BR" altLang="pt-BR" sz="12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1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457200" indent="-457200">
              <a:buFont typeface="+mj-lt"/>
              <a:buAutoNum type="arabicPeriod"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>
          <a:xfrm>
            <a:off x="457200" y="6448425"/>
            <a:ext cx="8229600" cy="365125"/>
          </a:xfrm>
        </p:spPr>
        <p:txBody>
          <a:bodyPr rtlCol="0">
            <a:normAutofit/>
          </a:bodyPr>
          <a:lstStyle/>
          <a:p>
            <a:pPr>
              <a:buClr>
                <a:schemeClr val="tx2">
                  <a:lumMod val="75000"/>
                </a:schemeClr>
              </a:buClr>
              <a:defRPr/>
            </a:pPr>
            <a:fld id="{7313EEE4-B386-42BA-BB8C-31E01B54C2CB}" type="slidenum">
              <a:rPr lang="pt-BR" smtClean="0"/>
              <a:pPr>
                <a:buClr>
                  <a:schemeClr val="tx2">
                    <a:lumMod val="75000"/>
                  </a:schemeClr>
                </a:buClr>
                <a:defRPr/>
              </a:pPr>
              <a:t>7</a:t>
            </a:fld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52475"/>
            <a:ext cx="8258175" cy="6477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2400" dirty="0" smtClean="0"/>
              <a:t>Nosso padrão de gastos é mais similar a de nações ricas do que de nações emergentes</a:t>
            </a:r>
            <a:endParaRPr lang="pt-BR" sz="2400" dirty="0"/>
          </a:p>
        </p:txBody>
      </p:sp>
      <p:pic>
        <p:nvPicPr>
          <p:cNvPr id="20485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338" y="2135188"/>
            <a:ext cx="7988300" cy="365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tângulo 2"/>
          <p:cNvSpPr>
            <a:spLocks noChangeArrowheads="1"/>
          </p:cNvSpPr>
          <p:nvPr/>
        </p:nvSpPr>
        <p:spPr bwMode="auto">
          <a:xfrm>
            <a:off x="457200" y="1736725"/>
            <a:ext cx="8154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7375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pt-BR" altLang="pt-BR" sz="1800">
                <a:latin typeface="Arial" panose="020B0604020202020204" pitchFamily="34" charset="0"/>
              </a:rPr>
              <a:t>Despesa total do Governo Geral (% PIB) – desenvolvimento econômico, 2012</a:t>
            </a:r>
          </a:p>
        </p:txBody>
      </p:sp>
    </p:spTree>
    <p:extLst>
      <p:ext uri="{BB962C8B-B14F-4D97-AF65-F5344CB8AC3E}">
        <p14:creationId xmlns:p14="http://schemas.microsoft.com/office/powerpoint/2010/main" xmlns="" val="98899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575"/>
            <a:ext cx="8507413" cy="42481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altLang="pt-BR" sz="1400" dirty="0" smtClean="0"/>
              <a:t>					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altLang="pt-BR" sz="1400" dirty="0"/>
              <a:t>	</a:t>
            </a:r>
            <a:r>
              <a:rPr lang="pt-BR" altLang="pt-BR" sz="1400" dirty="0" smtClean="0"/>
              <a:t>				    </a:t>
            </a:r>
            <a:r>
              <a:rPr lang="pt-BR" altLang="pt-BR" sz="1200" dirty="0" smtClean="0"/>
              <a:t>Fonte: </a:t>
            </a:r>
            <a:r>
              <a:rPr lang="pt-BR" sz="1200" dirty="0"/>
              <a:t>Fundo Monetário Internacional </a:t>
            </a:r>
            <a:r>
              <a:rPr lang="x-none" sz="1200" dirty="0" smtClean="0"/>
              <a:t>(2013).</a:t>
            </a: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>
          <a:xfrm>
            <a:off x="457200" y="6448425"/>
            <a:ext cx="8229600" cy="365125"/>
          </a:xfrm>
        </p:spPr>
        <p:txBody>
          <a:bodyPr rtlCol="0">
            <a:normAutofit/>
          </a:bodyPr>
          <a:lstStyle/>
          <a:p>
            <a:pPr>
              <a:buClr>
                <a:schemeClr val="tx2">
                  <a:lumMod val="75000"/>
                </a:schemeClr>
              </a:buClr>
              <a:defRPr/>
            </a:pPr>
            <a:fld id="{DDD16E5B-B078-4C4E-A893-02F7902A8199}" type="slidenum">
              <a:rPr lang="pt-BR" smtClean="0"/>
              <a:pPr>
                <a:buClr>
                  <a:schemeClr val="tx2">
                    <a:lumMod val="75000"/>
                  </a:schemeClr>
                </a:buClr>
                <a:defRPr/>
              </a:pPr>
              <a:t>8</a:t>
            </a:fld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411288"/>
            <a:ext cx="8229600" cy="6477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18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Despesa total do governo geral (% PIB) – padrão cultural/social, 2012</a:t>
            </a:r>
          </a:p>
        </p:txBody>
      </p:sp>
      <p:pic>
        <p:nvPicPr>
          <p:cNvPr id="22533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58988"/>
            <a:ext cx="7667625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ítulo 1"/>
          <p:cNvSpPr txBox="1">
            <a:spLocks/>
          </p:cNvSpPr>
          <p:nvPr/>
        </p:nvSpPr>
        <p:spPr bwMode="auto">
          <a:xfrm>
            <a:off x="414338" y="730250"/>
            <a:ext cx="8258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7375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x-none" b="1">
                <a:solidFill>
                  <a:srgbClr val="17375E"/>
                </a:solidFill>
              </a:rPr>
              <a:t>Gastamos mais que nossos pares da América Latina</a:t>
            </a:r>
          </a:p>
        </p:txBody>
      </p:sp>
    </p:spTree>
    <p:extLst>
      <p:ext uri="{BB962C8B-B14F-4D97-AF65-F5344CB8AC3E}">
        <p14:creationId xmlns:p14="http://schemas.microsoft.com/office/powerpoint/2010/main" xmlns="" val="228888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575"/>
            <a:ext cx="8507413" cy="42481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altLang="pt-BR" sz="1400" dirty="0" smtClean="0"/>
              <a:t>			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1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altLang="pt-BR" sz="1400" dirty="0" smtClean="0"/>
              <a:t>			              F</a:t>
            </a:r>
            <a:r>
              <a:rPr lang="pt-BR" altLang="pt-BR" sz="1200" dirty="0" smtClean="0"/>
              <a:t>onte: </a:t>
            </a:r>
            <a:r>
              <a:rPr lang="pt-BR" sz="1200" dirty="0"/>
              <a:t>Secretaria do Tesouro Nacional. Balanço do Setor Público Nacional.</a:t>
            </a:r>
            <a:endParaRPr lang="pt-BR" altLang="pt-BR" sz="12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1000" dirty="0" smtClean="0"/>
          </a:p>
          <a:p>
            <a:pPr marL="457200" indent="-457200">
              <a:buFont typeface="+mj-lt"/>
              <a:buAutoNum type="arabicPeriod"/>
              <a:defRPr/>
            </a:pPr>
            <a:endParaRPr lang="pt-BR" altLang="pt-BR" sz="2000" dirty="0" smtClean="0"/>
          </a:p>
          <a:p>
            <a:pPr marL="457200" indent="-457200">
              <a:buFont typeface="+mj-lt"/>
              <a:buAutoNum type="arabicPeriod"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altLang="pt-BR" sz="200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>
          <a:xfrm>
            <a:off x="457200" y="6448425"/>
            <a:ext cx="8229600" cy="365125"/>
          </a:xfrm>
        </p:spPr>
        <p:txBody>
          <a:bodyPr rtlCol="0">
            <a:normAutofit/>
          </a:bodyPr>
          <a:lstStyle/>
          <a:p>
            <a:pPr>
              <a:buClr>
                <a:schemeClr val="tx2">
                  <a:lumMod val="75000"/>
                </a:schemeClr>
              </a:buClr>
              <a:defRPr/>
            </a:pPr>
            <a:fld id="{BEC5A284-70A6-4CEA-9F05-D6751A25C7E0}" type="slidenum">
              <a:rPr lang="pt-BR" smtClean="0"/>
              <a:pPr>
                <a:buClr>
                  <a:schemeClr val="tx2">
                    <a:lumMod val="75000"/>
                  </a:schemeClr>
                </a:buClr>
                <a:defRPr/>
              </a:pPr>
              <a:t>9</a:t>
            </a:fld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313" y="1069975"/>
            <a:ext cx="8229600" cy="6667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t-BR" altLang="pt-BR" sz="2700" dirty="0"/>
              <a:t>Os principais gastos estão nas áreas de seguridade social, educação e </a:t>
            </a:r>
            <a:r>
              <a:rPr lang="pt-BR" altLang="pt-BR" sz="2700" dirty="0" smtClean="0"/>
              <a:t>saúde</a:t>
            </a:r>
            <a:r>
              <a:rPr lang="pt-BR" altLang="pt-BR" dirty="0"/>
              <a:t/>
            </a:r>
            <a:br>
              <a:rPr lang="pt-BR" altLang="pt-BR" dirty="0"/>
            </a:br>
            <a:r>
              <a:rPr lang="pt-BR" altLang="pt-BR" dirty="0"/>
              <a:t/>
            </a:r>
            <a:br>
              <a:rPr lang="pt-BR" altLang="pt-BR" dirty="0"/>
            </a:br>
            <a:endParaRPr lang="pt-BR" i="1" dirty="0"/>
          </a:p>
        </p:txBody>
      </p:sp>
      <p:pic>
        <p:nvPicPr>
          <p:cNvPr id="24581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2117725"/>
            <a:ext cx="76327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438150" y="1343025"/>
            <a:ext cx="822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18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Perfil do gasto público não financeiro do governo geral por função (% do gasto total), 2014</a:t>
            </a:r>
          </a:p>
        </p:txBody>
      </p:sp>
    </p:spTree>
    <p:extLst>
      <p:ext uri="{BB962C8B-B14F-4D97-AF65-F5344CB8AC3E}">
        <p14:creationId xmlns:p14="http://schemas.microsoft.com/office/powerpoint/2010/main" xmlns="" val="312496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normAutofit fontScale="70000" lnSpcReduction="20000"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[STN] 2015_Modelo_Apresentacao_PowerPoint" id="{D4303F53-182A-4B2B-9DA8-014F6E3A97E1}" vid="{A778D896-975D-4ECA-BF95-4CAD3A967317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cao xmlns="0a7000d6-02c1-4ac2-87ff-427c8bde8f4d">Modelo de apresentação Power Point atualizado</Descricao>
    <PublishingPageContent xmlns="http://schemas.microsoft.com/sharepoint/v3" xsi:nil="true"/>
    <DestaqueNoticia xmlns="0a7000d6-02c1-4ac2-87ff-427c8bde8f4d">true</DestaqueNoticia>
    <STNCategoriaLookup xmlns="0a7000d6-02c1-4ac2-87ff-427c8bde8f4d">49</STNCategoriaLookup>
    <PalavraChaveNoticia xmlns="0a7000d6-02c1-4ac2-87ff-427c8bde8f4d">586;#Modelo;#62;#Documento</PalavraChaveNoticia>
    <STNSubcategoriaLookup xmlns="0a7000d6-02c1-4ac2-87ff-427c8bde8f4d">65</STNSubcategoriaLookup>
    <STNAreaLookup xmlns="0a7000d6-02c1-4ac2-87ff-427c8bde8f4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TN Documento" ma:contentTypeID="0x010100074FEDCAA1540F4BA0F0316E3C4A784B0092FFBD8CB8CD9C48AC5B705EE16DB600" ma:contentTypeVersion="36" ma:contentTypeDescription="" ma:contentTypeScope="" ma:versionID="b2340f526e45dda0f23b78efe957f6c2">
  <xsd:schema xmlns:xsd="http://www.w3.org/2001/XMLSchema" xmlns:xs="http://www.w3.org/2001/XMLSchema" xmlns:p="http://schemas.microsoft.com/office/2006/metadata/properties" xmlns:ns1="http://schemas.microsoft.com/sharepoint/v3" xmlns:ns2="0a7000d6-02c1-4ac2-87ff-427c8bde8f4d" targetNamespace="http://schemas.microsoft.com/office/2006/metadata/properties" ma:root="true" ma:fieldsID="9bb3ffbdbd7c854fdfcb3918e66c6b42" ns1:_="" ns2:_="">
    <xsd:import namespace="http://schemas.microsoft.com/sharepoint/v3"/>
    <xsd:import namespace="0a7000d6-02c1-4ac2-87ff-427c8bde8f4d"/>
    <xsd:element name="properties">
      <xsd:complexType>
        <xsd:sequence>
          <xsd:element name="documentManagement">
            <xsd:complexType>
              <xsd:all>
                <xsd:element ref="ns2:STNCategoriaLookup"/>
                <xsd:element ref="ns2:STNSubcategoriaLookup"/>
                <xsd:element ref="ns2:DestaqueNoticia" minOccurs="0"/>
                <xsd:element ref="ns2:Descricao"/>
                <xsd:element ref="ns1:PublishingPageContent" minOccurs="0"/>
                <xsd:element ref="ns2:PalavraChaveNoticia"/>
                <xsd:element ref="ns2:STNAreaLook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PageContent" ma:index="6" nillable="true" ma:displayName="Conteúdo da Página" ma:description="Conteúdo da Página é uma coluna de site criada pelo recurso de Publicação. Ela é usada no Tipo de Conteúdo de Página de Artigo como o conteúdo da página." ma:internalName="PublishingPageConte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7000d6-02c1-4ac2-87ff-427c8bde8f4d" elementFormDefault="qualified">
    <xsd:import namespace="http://schemas.microsoft.com/office/2006/documentManagement/types"/>
    <xsd:import namespace="http://schemas.microsoft.com/office/infopath/2007/PartnerControls"/>
    <xsd:element name="STNCategoriaLookup" ma:index="2" ma:displayName="Categoria" ma:indexed="true" ma:list="{c5af44d2-4f95-4f02-8ad8-aacff1283beb}" ma:internalName="STNCategoriaLookup" ma:readOnly="false" ma:showField="Title" ma:web="0a7000d6-02c1-4ac2-87ff-427c8bde8f4d">
      <xsd:simpleType>
        <xsd:restriction base="dms:Lookup"/>
      </xsd:simpleType>
    </xsd:element>
    <xsd:element name="STNSubcategoriaLookup" ma:index="3" ma:displayName="Subcategoria" ma:indexed="true" ma:list="{192d909d-be75-44df-8561-8bf4dd6a77ae}" ma:internalName="STNSubcategoriaLookup" ma:readOnly="false" ma:showField="Title" ma:web="0a7000d6-02c1-4ac2-87ff-427c8bde8f4d">
      <xsd:simpleType>
        <xsd:restriction base="dms:Lookup"/>
      </xsd:simpleType>
    </xsd:element>
    <xsd:element name="DestaqueNoticia" ma:index="4" nillable="true" ma:displayName="Destaque" ma:default="0" ma:internalName="DestaqueNoticia">
      <xsd:simpleType>
        <xsd:restriction base="dms:Boolean"/>
      </xsd:simpleType>
    </xsd:element>
    <xsd:element name="Descricao" ma:index="5" ma:displayName="Resumo" ma:internalName="Descricao">
      <xsd:simpleType>
        <xsd:restriction base="dms:Text">
          <xsd:maxLength value="140"/>
        </xsd:restriction>
      </xsd:simpleType>
    </xsd:element>
    <xsd:element name="PalavraChaveNoticia" ma:index="13" ma:displayName="Palavras Chave" ma:list="03b14767-2059-4965-a763-74535623b0e3" ma:internalName="PalavraChaveNoticia" ma:readOnly="false" ma:showField="Title" ma:web="0a7000d6-02c1-4ac2-87ff-427c8bde8f4d">
      <xsd:simpleType>
        <xsd:restriction base="dms:Unknown"/>
      </xsd:simpleType>
    </xsd:element>
    <xsd:element name="STNAreaLookup" ma:index="14" nillable="true" ma:displayName="Áreas Vinculadas" ma:list="0e13c9bc-cab2-47a2-bab5-17b30044fcdc" ma:internalName="STNAreaLookup0" ma:showField="Title" ma:web="0a7000d6-02c1-4ac2-87ff-427c8bde8f4d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ipo de Conteúdo"/>
        <xsd:element ref="dc:title" minOccurs="0" maxOccurs="1" ma:index="1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9A27786F-786E-4F1D-BCC2-6582FF4DFD4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a7000d6-02c1-4ac2-87ff-427c8bde8f4d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3688434-FC48-4745-8BA1-607C4D3C66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a7000d6-02c1-4ac2-87ff-427c8bde8f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D05E31-618F-4F2D-A611-12A1137CB1F7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2544</TotalTime>
  <Words>1422</Words>
  <Application>Microsoft Office PowerPoint</Application>
  <PresentationFormat>Apresentação na tela (4:3)</PresentationFormat>
  <Paragraphs>336</Paragraphs>
  <Slides>24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Qualidade do Gasto Público </vt:lpstr>
      <vt:lpstr>Experiência internacional</vt:lpstr>
      <vt:lpstr>Experiência internacional</vt:lpstr>
      <vt:lpstr>Experiência internacional</vt:lpstr>
      <vt:lpstr>Experiência brasileira: onde estamos?</vt:lpstr>
      <vt:lpstr>Retrato do gasto público no Brasil</vt:lpstr>
      <vt:lpstr>Nosso padrão de gastos é mais similar a de nações ricas do que de nações emergentes</vt:lpstr>
      <vt:lpstr> Despesa total do governo geral (% PIB) – padrão cultural/social, 2012</vt:lpstr>
      <vt:lpstr>Os principais gastos estão nas áreas de seguridade social, educação e saúde  </vt:lpstr>
      <vt:lpstr>Uma nação que envelhece rapidamente...</vt:lpstr>
      <vt:lpstr>... mas que já gasta com Previdência montante similar a nações com população idosa!</vt:lpstr>
      <vt:lpstr>Dentro de suas competências, os entes aumentaram expressivamente os gastos com educação</vt:lpstr>
      <vt:lpstr>Os gastos com saúde e educação no Brasil já são considerados elevados ou moderados numa perspectiva internacional</vt:lpstr>
      <vt:lpstr>E o envelhecimento populacional pressionará os gastos em saúde </vt:lpstr>
      <vt:lpstr>Internações de acordo com o grupo de doença, em % do total</vt:lpstr>
      <vt:lpstr>Educação: Gasto por aluno X IDEB: Diferença nos mapas indica que o gasto não é a principal explicação do rendimento escolar</vt:lpstr>
      <vt:lpstr>Exemplo – FIES: Aumento de contratos (e do gasto) sem aumento equivalente nas matrículas.</vt:lpstr>
      <vt:lpstr>Slide 18</vt:lpstr>
      <vt:lpstr>Amostra de países da OCDE  (Afonso et al., 2006)</vt:lpstr>
      <vt:lpstr>Demanda por serviços públicos versus consolidação fiscal</vt:lpstr>
      <vt:lpstr>Plano de auxílio aos Estados e ao Distrito Federal</vt:lpstr>
      <vt:lpstr>Resultado das Reuniões Ocorridas entre o MF e Secretários de Fazenda dos Estados</vt:lpstr>
      <vt:lpstr>Propostas: Formas de apoio do Tesouro Nacional para os Governos Estaduais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Power Point</dc:title>
  <dc:creator>STN</dc:creator>
  <cp:lastModifiedBy>Administrador</cp:lastModifiedBy>
  <cp:revision>138</cp:revision>
  <cp:lastPrinted>2016-03-10T20:27:17Z</cp:lastPrinted>
  <dcterms:created xsi:type="dcterms:W3CDTF">2014-03-31T18:30:38Z</dcterms:created>
  <dcterms:modified xsi:type="dcterms:W3CDTF">2016-03-17T15:05:03Z</dcterms:modified>
</cp:coreProperties>
</file>