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4" r:id="rId1"/>
  </p:sldMasterIdLst>
  <p:notesMasterIdLst>
    <p:notesMasterId r:id="rId19"/>
  </p:notesMasterIdLst>
  <p:sldIdLst>
    <p:sldId id="256" r:id="rId2"/>
    <p:sldId id="325" r:id="rId3"/>
    <p:sldId id="266" r:id="rId4"/>
    <p:sldId id="324" r:id="rId5"/>
    <p:sldId id="326" r:id="rId6"/>
    <p:sldId id="327" r:id="rId7"/>
    <p:sldId id="328" r:id="rId8"/>
    <p:sldId id="329" r:id="rId9"/>
    <p:sldId id="330" r:id="rId10"/>
    <p:sldId id="323" r:id="rId11"/>
    <p:sldId id="287" r:id="rId12"/>
    <p:sldId id="312" r:id="rId13"/>
    <p:sldId id="289" r:id="rId14"/>
    <p:sldId id="303" r:id="rId15"/>
    <p:sldId id="321" r:id="rId16"/>
    <p:sldId id="322" r:id="rId17"/>
    <p:sldId id="296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A1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D897FD-4153-414C-9EB8-84034960FCF6}" type="datetimeFigureOut">
              <a:rPr lang="pt-BR"/>
              <a:pPr>
                <a:defRPr/>
              </a:pPr>
              <a:t>18/03/2016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E460CCC-AE0B-40DE-AF34-E592155F70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87146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6935303F-564F-42A9-8B09-B3C734D634AF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885A3FC3-7BB8-4DB1-AAEC-55E1F87E564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>
            <a:spLocks noGrp="1"/>
          </p:cNvSpPr>
          <p:nvPr>
            <p:ph idx="13"/>
          </p:nvPr>
        </p:nvSpPr>
        <p:spPr>
          <a:xfrm>
            <a:off x="467544" y="1988840"/>
            <a:ext cx="8229600" cy="936104"/>
          </a:xfrm>
        </p:spPr>
        <p:txBody>
          <a:bodyPr/>
          <a:lstStyle>
            <a:lvl1pPr>
              <a:defRPr baseline="0"/>
            </a:lvl1pPr>
            <a:lvl2pPr>
              <a:buNone/>
              <a:defRPr baseline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15"/>
          </p:nvPr>
        </p:nvSpPr>
        <p:spPr>
          <a:xfrm>
            <a:off x="467544" y="2924944"/>
            <a:ext cx="8207375" cy="3240658"/>
          </a:xfrm>
        </p:spPr>
        <p:txBody>
          <a:bodyPr/>
          <a:lstStyle>
            <a:lvl2pPr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94055-FB22-45BF-8504-43F4820E35A3}" type="datetimeFigureOut">
              <a:rPr lang="pt-BR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6" name="Espaço Reservado para Rodapé 21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3A9D1-1621-41FC-A8C1-56E87E82C9F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1B03B-8C3E-44BD-A888-A613158F45C4}" type="datetimeFigureOut">
              <a:rPr lang="pt-BR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95CB2-4D51-4F9D-95BF-AEF118EF8A8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pt-BR" dirty="0"/>
          </a:p>
        </p:txBody>
      </p:sp>
      <p:sp>
        <p:nvSpPr>
          <p:cNvPr id="3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025A-A664-411F-BEDC-CE3717A1A4AF}" type="datetimeFigureOut">
              <a:rPr lang="pt-BR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4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5F78D-09F8-4883-A447-4869F355CA4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A2046C9-1AAB-45E6-A571-A0F2CCD06FD3}" type="datetimeFigureOut">
              <a:rPr lang="pt-BR" smtClean="0"/>
              <a:pPr>
                <a:defRPr/>
              </a:pPr>
              <a:t>18/03/2016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7B68B5-90D4-4E2C-B6F9-0E6D33C457D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819" r:id="rId13"/>
    <p:sldLayoutId id="2147483820" r:id="rId14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37360" y="980728"/>
            <a:ext cx="7406640" cy="208823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5000" dirty="0" smtClean="0"/>
              <a:t/>
            </a:r>
            <a:br>
              <a:rPr lang="pt-BR" sz="5000" dirty="0" smtClean="0"/>
            </a:br>
            <a:r>
              <a:rPr lang="pt-BR" sz="5000" dirty="0"/>
              <a:t/>
            </a:r>
            <a:br>
              <a:rPr lang="pt-BR" sz="5000" dirty="0"/>
            </a:br>
            <a:r>
              <a:rPr lang="pt-BR" sz="5000" dirty="0" smtClean="0"/>
              <a:t>PLANEJAMENTO </a:t>
            </a:r>
            <a:r>
              <a:rPr lang="pt-BR" sz="5000" dirty="0"/>
              <a:t>ESTRATÉGICO </a:t>
            </a:r>
            <a:r>
              <a:rPr lang="pt-BR" sz="5000" dirty="0" smtClean="0"/>
              <a:t/>
            </a:r>
            <a:br>
              <a:rPr lang="pt-BR" sz="5000" dirty="0" smtClean="0"/>
            </a:br>
            <a:r>
              <a:rPr lang="pt-BR" sz="3600" dirty="0"/>
              <a:t>SUBSER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286000" y="6021288"/>
            <a:ext cx="6172200" cy="353634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dirty="0"/>
              <a:t>Vitória - ES, Março de </a:t>
            </a:r>
            <a:r>
              <a:rPr lang="pt-BR" dirty="0" smtClean="0"/>
              <a:t>2016</a:t>
            </a:r>
            <a:endParaRPr lang="pt-BR" dirty="0"/>
          </a:p>
        </p:txBody>
      </p:sp>
      <p:pic>
        <p:nvPicPr>
          <p:cNvPr id="7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6084409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31" name="Tabela 30"/>
          <p:cNvGraphicFramePr>
            <a:graphicFrameLocks noGrp="1"/>
          </p:cNvGraphicFramePr>
          <p:nvPr>
            <p:extLst/>
          </p:nvPr>
        </p:nvGraphicFramePr>
        <p:xfrm>
          <a:off x="467544" y="189763"/>
          <a:ext cx="8280920" cy="14630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- SUBSER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pSp>
        <p:nvGrpSpPr>
          <p:cNvPr id="80" name="Grupo 79"/>
          <p:cNvGrpSpPr/>
          <p:nvPr/>
        </p:nvGrpSpPr>
        <p:grpSpPr>
          <a:xfrm>
            <a:off x="35496" y="1652803"/>
            <a:ext cx="8669243" cy="6217087"/>
            <a:chOff x="179512" y="476672"/>
            <a:chExt cx="8669243" cy="6217087"/>
          </a:xfrm>
        </p:grpSpPr>
        <p:sp>
          <p:nvSpPr>
            <p:cNvPr id="81" name="Title 1"/>
            <p:cNvSpPr txBox="1">
              <a:spLocks/>
            </p:cNvSpPr>
            <p:nvPr/>
          </p:nvSpPr>
          <p:spPr>
            <a:xfrm>
              <a:off x="595313" y="1196975"/>
              <a:ext cx="7937500" cy="863600"/>
            </a:xfrm>
            <a:prstGeom prst="rect">
              <a:avLst/>
            </a:prstGeom>
          </p:spPr>
          <p:txBody>
            <a:bodyPr anchor="ctr">
              <a:normAutofit fontScale="975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fontAlgn="auto">
                <a:spcAft>
                  <a:spcPts val="0"/>
                </a:spcAft>
                <a:defRPr/>
              </a:pPr>
              <a:endParaRPr lang="en-US" sz="1600" b="1" dirty="0" smtClean="0">
                <a:latin typeface="Arial"/>
                <a:cs typeface="Arial"/>
              </a:endParaRPr>
            </a:p>
          </p:txBody>
        </p:sp>
        <p:sp>
          <p:nvSpPr>
            <p:cNvPr id="82" name="Retângulo 3"/>
            <p:cNvSpPr>
              <a:spLocks noChangeArrowheads="1"/>
            </p:cNvSpPr>
            <p:nvPr/>
          </p:nvSpPr>
          <p:spPr bwMode="auto">
            <a:xfrm>
              <a:off x="179512" y="476672"/>
              <a:ext cx="8669243" cy="621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BR" sz="2400" dirty="0" smtClean="0"/>
                <a:t>Construção </a:t>
              </a:r>
              <a:endParaRPr lang="pt-BR" sz="2400" dirty="0"/>
            </a:p>
            <a:p>
              <a:endParaRPr lang="pt-BR" sz="2200" b="1" dirty="0" smtClean="0">
                <a:latin typeface="Calibri" pitchFamily="34" charset="0"/>
              </a:endParaRPr>
            </a:p>
            <a:p>
              <a:endParaRPr lang="pt-BR" sz="2200" b="1" dirty="0" smtClean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  <a:p>
              <a:endParaRPr lang="en-US" sz="2200" b="1" dirty="0" smtClean="0">
                <a:latin typeface="Calibri" pitchFamily="34" charset="0"/>
              </a:endParaRPr>
            </a:p>
            <a:p>
              <a:endParaRPr lang="en-US" sz="2200" b="1" dirty="0">
                <a:latin typeface="Calibri" pitchFamily="34" charset="0"/>
              </a:endParaRPr>
            </a:p>
          </p:txBody>
        </p:sp>
        <p:sp>
          <p:nvSpPr>
            <p:cNvPr id="83" name="Elipse 82"/>
            <p:cNvSpPr/>
            <p:nvPr/>
          </p:nvSpPr>
          <p:spPr>
            <a:xfrm>
              <a:off x="1619672" y="930097"/>
              <a:ext cx="5904656" cy="84271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800" dirty="0" smtClean="0"/>
                <a:t>Planejamento</a:t>
              </a:r>
              <a:endParaRPr lang="pt-BR" sz="2800" dirty="0"/>
            </a:p>
          </p:txBody>
        </p:sp>
        <p:sp>
          <p:nvSpPr>
            <p:cNvPr id="84" name="Seta para baixo 83"/>
            <p:cNvSpPr/>
            <p:nvPr/>
          </p:nvSpPr>
          <p:spPr>
            <a:xfrm>
              <a:off x="4329684" y="1844254"/>
              <a:ext cx="484632" cy="35919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5" name="Elipse 84"/>
            <p:cNvSpPr/>
            <p:nvPr/>
          </p:nvSpPr>
          <p:spPr>
            <a:xfrm>
              <a:off x="3671900" y="2270764"/>
              <a:ext cx="1980220" cy="601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/>
                <a:t>Formulários</a:t>
              </a:r>
              <a:endParaRPr lang="pt-BR" sz="1600" dirty="0"/>
            </a:p>
          </p:txBody>
        </p:sp>
        <p:sp>
          <p:nvSpPr>
            <p:cNvPr id="86" name="Chave esquerda 85"/>
            <p:cNvSpPr/>
            <p:nvPr/>
          </p:nvSpPr>
          <p:spPr>
            <a:xfrm rot="5400000">
              <a:off x="4391980" y="1590310"/>
              <a:ext cx="432048" cy="309634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Retângulo 86"/>
            <p:cNvSpPr/>
            <p:nvPr/>
          </p:nvSpPr>
          <p:spPr>
            <a:xfrm>
              <a:off x="530991" y="3399407"/>
              <a:ext cx="1543203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Análise Individual</a:t>
              </a:r>
              <a:endParaRPr lang="pt-BR" dirty="0"/>
            </a:p>
          </p:txBody>
        </p:sp>
        <p:sp>
          <p:nvSpPr>
            <p:cNvPr id="88" name="Retângulo 87"/>
            <p:cNvSpPr/>
            <p:nvPr/>
          </p:nvSpPr>
          <p:spPr>
            <a:xfrm>
              <a:off x="2658769" y="3425944"/>
              <a:ext cx="1505893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Resumo de cada Proposta</a:t>
              </a:r>
              <a:endParaRPr lang="pt-BR" dirty="0"/>
            </a:p>
          </p:txBody>
        </p:sp>
        <p:sp>
          <p:nvSpPr>
            <p:cNvPr id="89" name="Retângulo 88"/>
            <p:cNvSpPr/>
            <p:nvPr/>
          </p:nvSpPr>
          <p:spPr>
            <a:xfrm>
              <a:off x="4802867" y="3459065"/>
              <a:ext cx="1666278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Formatação – EP/GEDEF</a:t>
              </a:r>
              <a:endParaRPr lang="pt-BR" dirty="0"/>
            </a:p>
          </p:txBody>
        </p:sp>
        <p:sp>
          <p:nvSpPr>
            <p:cNvPr id="90" name="Seta para a direita 89"/>
            <p:cNvSpPr/>
            <p:nvPr/>
          </p:nvSpPr>
          <p:spPr>
            <a:xfrm>
              <a:off x="4297758" y="3740548"/>
              <a:ext cx="366583" cy="224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1" name="Seta para a direita 90"/>
            <p:cNvSpPr/>
            <p:nvPr/>
          </p:nvSpPr>
          <p:spPr>
            <a:xfrm>
              <a:off x="2182876" y="3731619"/>
              <a:ext cx="366583" cy="224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2" name="Retângulo 91"/>
            <p:cNvSpPr/>
            <p:nvPr/>
          </p:nvSpPr>
          <p:spPr>
            <a:xfrm>
              <a:off x="7206347" y="3459065"/>
              <a:ext cx="1447306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Apresentação de Alinhamento</a:t>
              </a:r>
              <a:endParaRPr lang="pt-BR" dirty="0"/>
            </a:p>
          </p:txBody>
        </p:sp>
        <p:sp>
          <p:nvSpPr>
            <p:cNvPr id="93" name="Seta para a direita 92"/>
            <p:cNvSpPr/>
            <p:nvPr/>
          </p:nvSpPr>
          <p:spPr>
            <a:xfrm>
              <a:off x="6654454" y="3740548"/>
              <a:ext cx="366583" cy="224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4" name="Retângulo 93"/>
            <p:cNvSpPr/>
            <p:nvPr/>
          </p:nvSpPr>
          <p:spPr>
            <a:xfrm>
              <a:off x="531112" y="4670886"/>
              <a:ext cx="1624531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Apresentação de Defesas</a:t>
              </a:r>
              <a:endParaRPr lang="pt-BR" dirty="0"/>
            </a:p>
          </p:txBody>
        </p:sp>
        <p:sp>
          <p:nvSpPr>
            <p:cNvPr id="95" name="Retângulo 94"/>
            <p:cNvSpPr/>
            <p:nvPr/>
          </p:nvSpPr>
          <p:spPr>
            <a:xfrm>
              <a:off x="2658768" y="4695172"/>
              <a:ext cx="1505893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Formatação Final </a:t>
              </a:r>
              <a:endParaRPr lang="pt-BR" dirty="0"/>
            </a:p>
          </p:txBody>
        </p:sp>
        <p:sp>
          <p:nvSpPr>
            <p:cNvPr id="96" name="Retângulo 95"/>
            <p:cNvSpPr/>
            <p:nvPr/>
          </p:nvSpPr>
          <p:spPr>
            <a:xfrm>
              <a:off x="7107350" y="3446425"/>
              <a:ext cx="1628405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Apresentação de Alinhamento</a:t>
              </a:r>
              <a:endParaRPr lang="pt-BR" dirty="0"/>
            </a:p>
          </p:txBody>
        </p:sp>
        <p:sp>
          <p:nvSpPr>
            <p:cNvPr id="97" name="Retângulo 96"/>
            <p:cNvSpPr/>
            <p:nvPr/>
          </p:nvSpPr>
          <p:spPr>
            <a:xfrm>
              <a:off x="4781595" y="4695172"/>
              <a:ext cx="1666278" cy="9144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Priorização das Ações - Comitê</a:t>
              </a:r>
              <a:endParaRPr lang="pt-BR" dirty="0"/>
            </a:p>
          </p:txBody>
        </p:sp>
        <p:sp>
          <p:nvSpPr>
            <p:cNvPr id="98" name="Seta para a direita 97"/>
            <p:cNvSpPr/>
            <p:nvPr/>
          </p:nvSpPr>
          <p:spPr>
            <a:xfrm>
              <a:off x="2199369" y="4967893"/>
              <a:ext cx="366583" cy="224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9" name="Seta para a direita 98"/>
            <p:cNvSpPr/>
            <p:nvPr/>
          </p:nvSpPr>
          <p:spPr>
            <a:xfrm>
              <a:off x="4307621" y="4987497"/>
              <a:ext cx="366583" cy="224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0" name="Seta para a direita 99"/>
            <p:cNvSpPr/>
            <p:nvPr/>
          </p:nvSpPr>
          <p:spPr>
            <a:xfrm>
              <a:off x="6600323" y="4967893"/>
              <a:ext cx="366583" cy="224533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1" name="Retângulo 100"/>
            <p:cNvSpPr/>
            <p:nvPr/>
          </p:nvSpPr>
          <p:spPr>
            <a:xfrm>
              <a:off x="7057182" y="4735225"/>
              <a:ext cx="1546303" cy="855677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PE EM EXECUÇÃO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3182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5145257"/>
              </p:ext>
            </p:extLst>
          </p:nvPr>
        </p:nvGraphicFramePr>
        <p:xfrm>
          <a:off x="467544" y="189763"/>
          <a:ext cx="8280920" cy="1223013"/>
        </p:xfrm>
        <a:graphic>
          <a:graphicData uri="http://schemas.openxmlformats.org/drawingml/2006/table">
            <a:tbl>
              <a:tblPr/>
              <a:tblGrid>
                <a:gridCol w="5572208"/>
                <a:gridCol w="1393051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Visão geral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556792"/>
            <a:ext cx="7704856" cy="4608512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Participação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dos servidores no PE com seus respectivos projetos;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Alinhar as propostas às necessidades da SEFAZ;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Priorização de projetos com recursos do BID;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Criação do Comitê de priorização dos projetos;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Elaboração da Matriz de Priorização;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Execução; e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Acompanhamento</a:t>
            </a:r>
            <a:endParaRPr lang="pt-BR" sz="2800" dirty="0" smtClean="0"/>
          </a:p>
          <a:p>
            <a:pPr lvl="2" algn="just">
              <a:buNone/>
            </a:pPr>
            <a:endParaRPr lang="pt-BR" dirty="0" smtClean="0"/>
          </a:p>
          <a:p>
            <a:pPr lvl="1"/>
            <a:endParaRPr lang="pt-BR" sz="2200" dirty="0"/>
          </a:p>
        </p:txBody>
      </p:sp>
      <p:pic>
        <p:nvPicPr>
          <p:cNvPr id="17" name="Imagem 1" descr="cid:image001.jpg@01CBF083.9741B9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988840"/>
            <a:ext cx="7704856" cy="417646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Patrocinador Geral dos projetos;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Patrocinador de cada Projeto;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Coordenação geral o Escritório de Projetos;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Gerentes de Projetos;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Analista(s) de Negócio; e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Analista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endParaRPr lang="pt-BR" dirty="0" smtClean="0"/>
          </a:p>
          <a:p>
            <a:pPr lvl="2" algn="just">
              <a:buNone/>
            </a:pPr>
            <a:endParaRPr lang="pt-BR" dirty="0" smtClean="0"/>
          </a:p>
          <a:p>
            <a:pPr lvl="1"/>
            <a:endParaRPr lang="pt-BR" sz="2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9125817"/>
              </p:ext>
            </p:extLst>
          </p:nvPr>
        </p:nvGraphicFramePr>
        <p:xfrm>
          <a:off x="467544" y="189763"/>
          <a:ext cx="8280920" cy="1223013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Gestão do processo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9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988840"/>
            <a:ext cx="7704856" cy="417646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Apresentação dos projetos, por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categoria;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Estrategicamente;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Tecnicamente;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Aderência ao </a:t>
            </a:r>
            <a:r>
              <a:rPr lang="pt-BR" dirty="0" err="1">
                <a:latin typeface="Arial" panose="020B0604020202020204" pitchFamily="34" charset="0"/>
                <a:cs typeface="Arial" panose="020B0604020202020204" pitchFamily="34" charset="0"/>
              </a:rPr>
              <a:t>Profisco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Existe outro projeto mais abrangente;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Eficiência Arrecadatória; </a:t>
            </a:r>
          </a:p>
          <a:p>
            <a:pPr lvl="1"/>
            <a:endParaRPr lang="pt-BR" sz="37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1"/>
            <a:endParaRPr lang="pt-BR" sz="2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3655297"/>
              </p:ext>
            </p:extLst>
          </p:nvPr>
        </p:nvGraphicFramePr>
        <p:xfrm>
          <a:off x="467544" y="189763"/>
          <a:ext cx="8280920" cy="1463040"/>
        </p:xfrm>
        <a:graphic>
          <a:graphicData uri="http://schemas.openxmlformats.org/drawingml/2006/table">
            <a:tbl>
              <a:tblPr/>
              <a:tblGrid>
                <a:gridCol w="7959936"/>
                <a:gridCol w="160492"/>
                <a:gridCol w="160492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Critérios de avaliação e viabilidade</a:t>
                      </a:r>
                      <a:endParaRPr kumimoji="0" lang="pt-BR" sz="4000" b="1" kern="1200" baseline="0" dirty="0">
                        <a:solidFill>
                          <a:schemeClr val="tx2">
                            <a:satMod val="130000"/>
                          </a:schemeClr>
                        </a:solidFill>
                        <a:effectLst>
                          <a:outerShdw blurRad="50000" dist="3000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9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988840"/>
            <a:ext cx="7704856" cy="417646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Atendimento ao Contribuinte;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Eliminação de processos desnecessários;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Tempo de Execução;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Número de Envolvidos;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Adequação da Legislação;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Existe Projeto Detalhado...(TDR, Processo; 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Necessidade de Consultoria Externa.</a:t>
            </a:r>
          </a:p>
          <a:p>
            <a:pPr lvl="1"/>
            <a:endParaRPr lang="pt-BR" sz="37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1"/>
            <a:endParaRPr lang="pt-BR" sz="2200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602034"/>
              </p:ext>
            </p:extLst>
          </p:nvPr>
        </p:nvGraphicFramePr>
        <p:xfrm>
          <a:off x="467544" y="189763"/>
          <a:ext cx="8280920" cy="1463040"/>
        </p:xfrm>
        <a:graphic>
          <a:graphicData uri="http://schemas.openxmlformats.org/drawingml/2006/table">
            <a:tbl>
              <a:tblPr/>
              <a:tblGrid>
                <a:gridCol w="7959936"/>
                <a:gridCol w="160492"/>
                <a:gridCol w="160492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Critérios de avaliação e viabilidade</a:t>
                      </a:r>
                      <a:endParaRPr kumimoji="0" lang="pt-BR" sz="4000" b="1" kern="1200" baseline="0" dirty="0">
                        <a:solidFill>
                          <a:schemeClr val="tx2">
                            <a:satMod val="130000"/>
                          </a:schemeClr>
                        </a:solidFill>
                        <a:effectLst>
                          <a:outerShdw blurRad="50000" dist="30000" dir="54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10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17944522"/>
              </p:ext>
            </p:extLst>
          </p:nvPr>
        </p:nvGraphicFramePr>
        <p:xfrm>
          <a:off x="467544" y="189763"/>
          <a:ext cx="8280920" cy="1463040"/>
        </p:xfrm>
        <a:graphic>
          <a:graphicData uri="http://schemas.openxmlformats.org/drawingml/2006/table">
            <a:tbl>
              <a:tblPr/>
              <a:tblGrid>
                <a:gridCol w="5572208"/>
                <a:gridCol w="1393051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Matriz de priorização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8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988840"/>
            <a:ext cx="7704856" cy="4176464"/>
          </a:xfrm>
        </p:spPr>
        <p:txBody>
          <a:bodyPr>
            <a:normAutofit/>
          </a:bodyPr>
          <a:lstStyle/>
          <a:p>
            <a:pPr lvl="2" algn="just"/>
            <a:endParaRPr lang="pt-BR" dirty="0" smtClean="0"/>
          </a:p>
          <a:p>
            <a:pPr lvl="2" algn="just"/>
            <a:endParaRPr lang="pt-BR" dirty="0" smtClean="0"/>
          </a:p>
          <a:p>
            <a:pPr lvl="2" algn="just">
              <a:buNone/>
            </a:pPr>
            <a:endParaRPr lang="pt-BR" dirty="0" smtClean="0"/>
          </a:p>
          <a:p>
            <a:pPr lvl="2" algn="just"/>
            <a:endParaRPr lang="pt-BR" dirty="0" smtClean="0"/>
          </a:p>
          <a:p>
            <a:pPr lvl="1"/>
            <a:endParaRPr lang="pt-BR" sz="2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1580258"/>
              </p:ext>
            </p:extLst>
          </p:nvPr>
        </p:nvGraphicFramePr>
        <p:xfrm>
          <a:off x="467544" y="1454804"/>
          <a:ext cx="8280920" cy="5286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478"/>
                <a:gridCol w="586294"/>
                <a:gridCol w="5656010"/>
                <a:gridCol w="1502138"/>
              </a:tblGrid>
              <a:tr h="3123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effectLst/>
                        </a:rPr>
                        <a:t>Posição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effectLst/>
                        </a:rPr>
                        <a:t>TOTAL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Proposta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>
                          <a:effectLst/>
                        </a:rPr>
                        <a:t>Responsável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45,00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Projeto Batimentos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Valquimar e Renato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43,70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Digitalização e Implementação de Processos Administrativos Fiscais - PAFs*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João Antonio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43,70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Implantação e Implementação de Processo Administrativo Fiscal Eletrônico 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João Antonio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43,20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Processo de Gestão do Parque de Infra de TI e Comunicação</a:t>
                      </a:r>
                      <a:endParaRPr lang="pt-B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Moacir Canella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41,00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Aquisição de Ferramenta de Modelagem de Banco de Dados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Jhenny Kelly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312396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6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40,00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Projeto de Contratação de Consult para Aprim o Sistema de Monitoramento de Contribuintes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Bruno Aguilar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7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37,67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Diferença de Cartão de Crédito / Débito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Leandro kuster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8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37,50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Elaboração da Nova Lei de Regência do ICMS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Francisco Schwan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9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37,20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Criação do Lahboratório Forense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Bruno Aguilar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36,33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SICEX – Versão 2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Charles Grillo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312396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11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36,00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Processo Eletrônico para Requerimento de RE e TA, Consultas e Repetição de Indébito  – AGV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Rowena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12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35,50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Identificação de Empresas com Pessoas Interpostas – Laranjas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Valquimar Raasch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13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35,50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Sistema de Controle dos Créditos Acumulados e Transações - SICCAT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Charles Grillo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14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34,50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Aprimoramento da Agência Virtual e PSS-ECF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Leandro Kuster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34,50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Adesão ao Convênio 115/03 via AGV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Jessé Lago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16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34,33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Inscrição de Contrinuintes ST pela AGV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André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17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33,50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Baixa de Empresas no Cadastro SEFAZ – Simples Nacional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Ricardo Pasolini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18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32,75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Carga PGDAS-D Único no novo BI e Criação de Consultas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Lauro Ribas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19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32,50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Informações da Indústria do Petróleo e Gás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Luiz Claudio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32,50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Pedido de Retificação de Escrituração Fiscal Digital (EFD) via AGV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Renato e Valquimar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21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32,00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DOTs Preenchidas a partir da Informações Prestadas pelos Contribuintes na EFD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Urias Otaviano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22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32,00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LEGIS – Legislação Tributária Estadual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Joel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23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31,50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Projeto Novo SECOF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Renato e Valquimar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24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31,50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ITCMD Online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Bruno Nardoto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31,25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Cruzamento de dados da Nf-e para monitoramento do ICMS-ST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André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  <a:tr h="181224"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26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u="none" strike="noStrike">
                          <a:effectLst/>
                        </a:rPr>
                        <a:t>31,25</a:t>
                      </a:r>
                      <a:endParaRPr lang="pt-B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>
                          <a:effectLst/>
                        </a:rPr>
                        <a:t>Curso AEBR</a:t>
                      </a:r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u="none" strike="noStrike" dirty="0">
                          <a:effectLst/>
                        </a:rPr>
                        <a:t>Herval e Renato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88" marR="7388" marT="7388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0505584"/>
              </p:ext>
            </p:extLst>
          </p:nvPr>
        </p:nvGraphicFramePr>
        <p:xfrm>
          <a:off x="467544" y="189763"/>
          <a:ext cx="8280920" cy="1223013"/>
        </p:xfrm>
        <a:graphic>
          <a:graphicData uri="http://schemas.openxmlformats.org/drawingml/2006/table">
            <a:tbl>
              <a:tblPr/>
              <a:tblGrid>
                <a:gridCol w="5572208"/>
                <a:gridCol w="1393051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Conclusões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8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627677"/>
            <a:ext cx="7704856" cy="4897667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Método de trabalho participativo traz vantagens em termos de alinhamento, representatividade e legitimidade;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Realização de reuniões setoriais - Apresentação das propostas pelos responsáveis;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Institucionalização </a:t>
            </a: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do Comitê de Priorização;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Elaborar Matriz de Priorização;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Elaborar o PE - Negócio, Missão, Visão, Valores, Objetivos e Metas; 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3400" dirty="0">
                <a:latin typeface="Arial" panose="020B0604020202020204" pitchFamily="34" charset="0"/>
                <a:cs typeface="Arial" panose="020B0604020202020204" pitchFamily="34" charset="0"/>
              </a:rPr>
              <a:t>Elaborar o Plano de Ação.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buNone/>
            </a:pPr>
            <a:endParaRPr lang="pt-BR" dirty="0" smtClean="0"/>
          </a:p>
          <a:p>
            <a:pPr lvl="2" algn="just"/>
            <a:endParaRPr lang="pt-BR" dirty="0" smtClean="0"/>
          </a:p>
          <a:p>
            <a:pPr lvl="1"/>
            <a:endParaRPr lang="pt-BR" sz="2200" dirty="0"/>
          </a:p>
        </p:txBody>
      </p:sp>
      <p:pic>
        <p:nvPicPr>
          <p:cNvPr id="5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988840"/>
            <a:ext cx="8136904" cy="4176464"/>
          </a:xfrm>
        </p:spPr>
        <p:txBody>
          <a:bodyPr>
            <a:normAutofit/>
          </a:bodyPr>
          <a:lstStyle/>
          <a:p>
            <a:pPr lvl="1" algn="ctr"/>
            <a:endParaRPr lang="pt-BR" sz="37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1" algn="ctr"/>
            <a:r>
              <a:rPr lang="pt-BR" sz="48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OBRIGADO</a:t>
            </a:r>
            <a:endParaRPr lang="pt-BR" sz="4800" b="1" dirty="0" smtClean="0"/>
          </a:p>
          <a:p>
            <a:pPr lvl="1" algn="just">
              <a:lnSpc>
                <a:spcPct val="120000"/>
              </a:lnSpc>
            </a:pPr>
            <a:r>
              <a:rPr lang="pt-BR" sz="2200" dirty="0" smtClean="0"/>
              <a:t>	</a:t>
            </a:r>
            <a:endParaRPr lang="pt-BR" sz="37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/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Equipe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de PE</a:t>
            </a:r>
          </a:p>
          <a:p>
            <a:pPr algn="r"/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Escritório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Projetos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lvl="1"/>
            <a:endParaRPr lang="pt-BR" sz="2200" dirty="0"/>
          </a:p>
        </p:txBody>
      </p:sp>
      <p:pic>
        <p:nvPicPr>
          <p:cNvPr id="5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7507889"/>
              </p:ext>
            </p:extLst>
          </p:nvPr>
        </p:nvGraphicFramePr>
        <p:xfrm>
          <a:off x="467544" y="189763"/>
          <a:ext cx="8280920" cy="1223013"/>
        </p:xfrm>
        <a:graphic>
          <a:graphicData uri="http://schemas.openxmlformats.org/drawingml/2006/table">
            <a:tbl>
              <a:tblPr/>
              <a:tblGrid>
                <a:gridCol w="5572208"/>
                <a:gridCol w="1393051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Apresentação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556792"/>
            <a:ext cx="7704856" cy="460851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Equipe Planejamento Estratégico: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Francisco Costa de Andrade – Auditor Fiscal da Receita Estadual – MBA em Gestão Fazendária - UFRJ;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Isabel Christina da S. O. Marreiro – Supervisor Fazendário da Receita Estadual – MBA em Gestão Empresarial – FGV;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-457200">
              <a:spcBef>
                <a:spcPts val="600"/>
              </a:spcBef>
              <a:buSzPct val="70000"/>
              <a:buFont typeface="Arial" panose="020B0604020202020204" pitchFamily="34" charset="0"/>
              <a:buChar char="•"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Equipe Escritório de TI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Alexandre Mota Monteiro – Analista de TI – MBA em Gerenciamento de Projetos – FGV;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Deyler Tose Marchezini – Analista de TI – MBA em Gerenciamento de Projetos – UVV;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Eliane Morais Dias – Analista de TI – MBA em Gerenciamento de Projetos – FGV.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lvl="2" algn="just">
              <a:buNone/>
            </a:pPr>
            <a:endParaRPr lang="pt-BR" dirty="0" smtClean="0"/>
          </a:p>
          <a:p>
            <a:pPr lvl="1"/>
            <a:endParaRPr lang="pt-BR" sz="2200" dirty="0"/>
          </a:p>
        </p:txBody>
      </p:sp>
      <p:pic>
        <p:nvPicPr>
          <p:cNvPr id="17" name="Imagem 1" descr="cid:image001.jpg@01CBF083.9741B9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1622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e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9135719"/>
              </p:ext>
            </p:extLst>
          </p:nvPr>
        </p:nvGraphicFramePr>
        <p:xfrm>
          <a:off x="467544" y="189763"/>
          <a:ext cx="8280920" cy="14630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- Conceito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8362" y="2693640"/>
            <a:ext cx="4867275" cy="2895600"/>
          </a:xfrm>
          <a:prstGeom prst="rect">
            <a:avLst/>
          </a:prstGeom>
        </p:spPr>
      </p:pic>
      <p:pic>
        <p:nvPicPr>
          <p:cNvPr id="29" name="Imagem 1" descr="cid:image001.jpg@01CBF083.9741B9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e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24720150"/>
              </p:ext>
            </p:extLst>
          </p:nvPr>
        </p:nvGraphicFramePr>
        <p:xfrm>
          <a:off x="467544" y="189763"/>
          <a:ext cx="8280920" cy="14630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- Etapas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pic>
        <p:nvPicPr>
          <p:cNvPr id="29" name="Imagem 1" descr="cid:image001.jpg@01CBF083.9741B9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132856"/>
            <a:ext cx="36195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84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556792"/>
            <a:ext cx="7704856" cy="460851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pt-BR" dirty="0"/>
              <a:t>Análise situacional: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Onde a Administração  pública está hoje?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Quais são os recursos que podem ser utilizados?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Para onde desejamos ir?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lvl="2" algn="just">
              <a:buNone/>
            </a:pPr>
            <a:endParaRPr lang="pt-BR" dirty="0" smtClean="0"/>
          </a:p>
          <a:p>
            <a:pPr lvl="1"/>
            <a:endParaRPr lang="pt-BR" sz="2200" dirty="0"/>
          </a:p>
        </p:txBody>
      </p:sp>
      <p:pic>
        <p:nvPicPr>
          <p:cNvPr id="17" name="Imagem 1" descr="cid:image001.jpg@01CBF083.9741B9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6338335"/>
              </p:ext>
            </p:extLst>
          </p:nvPr>
        </p:nvGraphicFramePr>
        <p:xfrm>
          <a:off x="467544" y="189763"/>
          <a:ext cx="8280920" cy="20726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Na Administração Pública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354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1844824"/>
            <a:ext cx="7704856" cy="460851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MISSÃO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:  proporcionar ao seu usuário clareza de propósitos e aperfeiçoamento gerencial.</a:t>
            </a: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VISÃO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:   Ser a ferramenta gerencial melhor adaptada as novas diretrizes gerenciais, utilizando as técnicas de controle e revisão para garantir os resultados esperados.</a:t>
            </a: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b="1" dirty="0">
                <a:latin typeface="Arial" panose="020B0604020202020204" pitchFamily="34" charset="0"/>
                <a:cs typeface="Arial" panose="020B0604020202020204" pitchFamily="34" charset="0"/>
              </a:rPr>
              <a:t>VALORES</a:t>
            </a:r>
            <a:r>
              <a:rPr lang="pt-BR" sz="2600" dirty="0">
                <a:latin typeface="Arial" panose="020B0604020202020204" pitchFamily="34" charset="0"/>
                <a:cs typeface="Arial" panose="020B0604020202020204" pitchFamily="34" charset="0"/>
              </a:rPr>
              <a:t>: confiança, flexibilidade, expertise, criatividade, inovação.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lvl="2" algn="just">
              <a:buNone/>
            </a:pPr>
            <a:endParaRPr lang="pt-BR" dirty="0" smtClean="0"/>
          </a:p>
          <a:p>
            <a:pPr lvl="1"/>
            <a:endParaRPr lang="pt-BR" sz="2200" dirty="0"/>
          </a:p>
        </p:txBody>
      </p:sp>
      <p:pic>
        <p:nvPicPr>
          <p:cNvPr id="17" name="Imagem 1" descr="cid:image001.jpg@01CBF083.9741B9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467544" y="189763"/>
          <a:ext cx="8280920" cy="20726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Na Administração Pública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4720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323528" y="189763"/>
          <a:ext cx="8424936" cy="2072640"/>
        </p:xfrm>
        <a:graphic>
          <a:graphicData uri="http://schemas.openxmlformats.org/drawingml/2006/table">
            <a:tbl>
              <a:tblPr/>
              <a:tblGrid>
                <a:gridCol w="6923111"/>
                <a:gridCol w="163283"/>
                <a:gridCol w="1338542"/>
              </a:tblGrid>
              <a:tr h="888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1333275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Na Administração Pública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8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50388240"/>
              </p:ext>
            </p:extLst>
          </p:nvPr>
        </p:nvGraphicFramePr>
        <p:xfrm>
          <a:off x="1403648" y="1124744"/>
          <a:ext cx="6000328" cy="5102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164"/>
                <a:gridCol w="3000164"/>
              </a:tblGrid>
              <a:tr h="43867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PONTOS </a:t>
                      </a:r>
                      <a:r>
                        <a:rPr lang="pt-BR" sz="2000" baseline="0" dirty="0" smtClean="0"/>
                        <a:t> FORTES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 </a:t>
                      </a:r>
                      <a:r>
                        <a:rPr lang="pt-BR" sz="2000" dirty="0" smtClean="0"/>
                        <a:t>OPORTUNIDADES</a:t>
                      </a:r>
                      <a:endParaRPr lang="pt-BR" sz="2000" dirty="0"/>
                    </a:p>
                  </a:txBody>
                  <a:tcPr/>
                </a:tc>
              </a:tr>
              <a:tr h="130059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  </a:t>
                      </a:r>
                      <a:r>
                        <a:rPr lang="pt-BR" dirty="0" smtClean="0"/>
                        <a:t>Ajuda ao Administrador</a:t>
                      </a:r>
                      <a:r>
                        <a:rPr lang="pt-BR" baseline="0" dirty="0" smtClean="0"/>
                        <a:t> a tomar decisões atuais escolhendo a MELHOR CHANCE </a:t>
                      </a:r>
                      <a:endParaRPr lang="pt-BR" dirty="0" smtClean="0"/>
                    </a:p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aseline="0" dirty="0" smtClean="0"/>
                        <a:t>Novos Sistemas de Administração</a:t>
                      </a:r>
                      <a:endParaRPr lang="pt-BR" dirty="0"/>
                    </a:p>
                  </a:txBody>
                  <a:tcPr/>
                </a:tc>
              </a:tr>
              <a:tr h="149764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Estabelece o futuro certo das ações que promove e COORDENA os recursos internos a serem utilizados</a:t>
                      </a:r>
                      <a:endParaRPr lang="pt-BR" dirty="0" smtClean="0"/>
                    </a:p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Novas</a:t>
                      </a:r>
                      <a:r>
                        <a:rPr lang="pt-BR" baseline="0" dirty="0" smtClean="0"/>
                        <a:t> Ferramentas de Gerenciamento</a:t>
                      </a:r>
                      <a:endParaRPr lang="pt-BR" dirty="0"/>
                    </a:p>
                  </a:txBody>
                  <a:tcPr/>
                </a:tc>
              </a:tr>
              <a:tr h="1261178">
                <a:tc>
                  <a:txBody>
                    <a:bodyPr/>
                    <a:lstStyle/>
                    <a:p>
                      <a:r>
                        <a:rPr lang="pt-BR" dirty="0" smtClean="0"/>
                        <a:t>Avalia</a:t>
                      </a:r>
                      <a:r>
                        <a:rPr lang="pt-BR" baseline="0" dirty="0" smtClean="0"/>
                        <a:t> as condições futuras e presentes – permite  VISÃO AMPLIADA para eleição de objetivos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Novas Tecnologias de Informação e Comunicação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800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467544" y="189763"/>
          <a:ext cx="8280920" cy="20726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Na Administração Pública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6120793"/>
              </p:ext>
            </p:extLst>
          </p:nvPr>
        </p:nvGraphicFramePr>
        <p:xfrm>
          <a:off x="1607840" y="1844824"/>
          <a:ext cx="6000328" cy="4752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164"/>
                <a:gridCol w="3000164"/>
              </a:tblGrid>
              <a:tr h="50889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PONTOS </a:t>
                      </a:r>
                      <a:r>
                        <a:rPr lang="pt-BR" sz="2000" baseline="0" dirty="0" smtClean="0"/>
                        <a:t> FRACOS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AMEAÇAS</a:t>
                      </a:r>
                      <a:endParaRPr lang="pt-BR" sz="2000" dirty="0"/>
                    </a:p>
                  </a:txBody>
                  <a:tcPr/>
                </a:tc>
              </a:tr>
              <a:tr h="150876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aseline="0" dirty="0" smtClean="0"/>
                        <a:t>Emoção, adivinhação e intuição -</a:t>
                      </a:r>
                      <a:endParaRPr lang="pt-BR" dirty="0" smtClean="0"/>
                    </a:p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Incertezas</a:t>
                      </a:r>
                      <a:r>
                        <a:rPr lang="pt-BR" baseline="0" dirty="0" smtClean="0"/>
                        <a:t> e indefinições</a:t>
                      </a:r>
                      <a:endParaRPr lang="pt-BR" dirty="0"/>
                    </a:p>
                  </a:txBody>
                  <a:tcPr/>
                </a:tc>
              </a:tr>
              <a:tr h="1508762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Definições diferentes de SUCESSO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Resistência</a:t>
                      </a:r>
                      <a:r>
                        <a:rPr lang="pt-BR" baseline="0" dirty="0" smtClean="0"/>
                        <a:t> a MUDANÇAS </a:t>
                      </a:r>
                      <a:endParaRPr lang="pt-BR" dirty="0" smtClean="0"/>
                    </a:p>
                    <a:p>
                      <a:pPr algn="just"/>
                      <a:endParaRPr lang="pt-BR" dirty="0" smtClean="0"/>
                    </a:p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122586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Falta</a:t>
                      </a:r>
                      <a:r>
                        <a:rPr lang="pt-BR" baseline="0" dirty="0" smtClean="0"/>
                        <a:t> de Controle Organizacional</a:t>
                      </a:r>
                      <a:endParaRPr lang="pt-BR" dirty="0" smtClean="0"/>
                    </a:p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Predições</a:t>
                      </a:r>
                      <a:r>
                        <a:rPr lang="pt-BR" baseline="0" dirty="0" smtClean="0"/>
                        <a:t> de longo prazo, limites da Administração publica, “burocratas de </a:t>
                      </a:r>
                      <a:r>
                        <a:rPr lang="pt-BR" baseline="0" dirty="0" err="1" smtClean="0"/>
                        <a:t>plantao</a:t>
                      </a:r>
                      <a:r>
                        <a:rPr lang="pt-BR" baseline="0" dirty="0" smtClean="0"/>
                        <a:t>”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90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>
            <a:hlinkClick r:id="rId2" action="ppaction://hlinksldjump" highlightClick="1"/>
          </p:cNvPr>
          <p:cNvSpPr/>
          <p:nvPr/>
        </p:nvSpPr>
        <p:spPr>
          <a:xfrm>
            <a:off x="58681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1" name="Retângulo 10">
            <a:hlinkClick r:id="rId3" action="ppaction://hlinksldjump" highlightClick="1"/>
          </p:cNvPr>
          <p:cNvSpPr/>
          <p:nvPr/>
        </p:nvSpPr>
        <p:spPr>
          <a:xfrm>
            <a:off x="6444208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2" name="Retângulo 11">
            <a:hlinkClick r:id="rId4" action="ppaction://hlinksldjump" highlightClick="1"/>
          </p:cNvPr>
          <p:cNvSpPr/>
          <p:nvPr/>
        </p:nvSpPr>
        <p:spPr>
          <a:xfrm>
            <a:off x="7092280" y="3573016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3" name="Retângulo 12">
            <a:hlinkClick r:id="rId5" action="ppaction://hlinksldjump" highlightClick="1"/>
          </p:cNvPr>
          <p:cNvSpPr/>
          <p:nvPr/>
        </p:nvSpPr>
        <p:spPr>
          <a:xfrm>
            <a:off x="7668344" y="2924944"/>
            <a:ext cx="576064" cy="576064"/>
          </a:xfrm>
          <a:prstGeom prst="rect">
            <a:avLst/>
          </a:prstGeom>
          <a:solidFill>
            <a:schemeClr val="accent2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16" name="Espaço Reservado para Conteúdo 7"/>
          <p:cNvSpPr>
            <a:spLocks noGrp="1"/>
          </p:cNvSpPr>
          <p:nvPr>
            <p:ph idx="13"/>
          </p:nvPr>
        </p:nvSpPr>
        <p:spPr>
          <a:xfrm>
            <a:off x="467544" y="2132856"/>
            <a:ext cx="7704856" cy="460851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Planejamento Estratégico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Tecnologia da Informação</a:t>
            </a:r>
          </a:p>
          <a:p>
            <a:pPr marL="342900" indent="-34290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Qualidade na prestação dos serviços</a:t>
            </a:r>
          </a:p>
          <a:p>
            <a:pPr marL="822960" lvl="1" indent="-457200">
              <a:buFont typeface="Arial" panose="020B0604020202020204" pitchFamily="34" charset="0"/>
              <a:buChar char="•"/>
            </a:pPr>
            <a:endParaRPr lang="pt-BR" dirty="0" smtClean="0"/>
          </a:p>
          <a:p>
            <a:pPr lvl="2" algn="just">
              <a:buNone/>
            </a:pPr>
            <a:endParaRPr lang="pt-BR" dirty="0" smtClean="0"/>
          </a:p>
          <a:p>
            <a:pPr lvl="1"/>
            <a:endParaRPr lang="pt-BR" sz="2200" dirty="0"/>
          </a:p>
        </p:txBody>
      </p:sp>
      <p:pic>
        <p:nvPicPr>
          <p:cNvPr id="17" name="Imagem 1" descr="cid:image001.jpg@01CBF083.9741B9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7342" y="6237312"/>
            <a:ext cx="13811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ela 9"/>
          <p:cNvGraphicFramePr>
            <a:graphicFrameLocks noGrp="1"/>
          </p:cNvGraphicFramePr>
          <p:nvPr>
            <p:extLst/>
          </p:nvPr>
        </p:nvGraphicFramePr>
        <p:xfrm>
          <a:off x="467544" y="189763"/>
          <a:ext cx="8280920" cy="2072640"/>
        </p:xfrm>
        <a:graphic>
          <a:graphicData uri="http://schemas.openxmlformats.org/drawingml/2006/table">
            <a:tbl>
              <a:tblPr/>
              <a:tblGrid>
                <a:gridCol w="6804767"/>
                <a:gridCol w="160492"/>
                <a:gridCol w="1315661"/>
              </a:tblGrid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979173">
                <a:tc>
                  <a:txBody>
                    <a:bodyPr/>
                    <a:lstStyle/>
                    <a:p>
                      <a:pPr algn="l" rtl="0" eaLnBrk="1" latinLnBrk="0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None/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kumimoji="0" lang="pt-BR" sz="4000" b="1" kern="1200" baseline="0" dirty="0" smtClean="0">
                          <a:solidFill>
                            <a:schemeClr val="tx2">
                              <a:satMod val="130000"/>
                            </a:schemeClr>
                          </a:solidFill>
                          <a:effectLst>
                            <a:outerShdw blurRad="50000" dist="30000" dir="54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j-lt"/>
                          <a:ea typeface="+mj-ea"/>
                          <a:cs typeface="+mj-cs"/>
                        </a:rPr>
                        <a:t>Planejamento Estratégico Na Administração Pública</a:t>
                      </a: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 smtClean="0">
                          <a:latin typeface="Verdana"/>
                          <a:ea typeface="Calibri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pt-BR" sz="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 smtClean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9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endParaRPr lang="pt-BR" sz="800" dirty="0">
                        <a:latin typeface="Verdana"/>
                        <a:ea typeface="Calibri"/>
                        <a:cs typeface="Arial"/>
                      </a:endParaRPr>
                    </a:p>
                  </a:txBody>
                  <a:tcPr marL="67546" marR="675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99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909</Words>
  <Application>Microsoft Office PowerPoint</Application>
  <PresentationFormat>Apresentação na tela (4:3)</PresentationFormat>
  <Paragraphs>357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Balcão Envidraçado</vt:lpstr>
      <vt:lpstr>  PLANEJAMENTO ESTRATÉGICO  SUBSER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GERENCIAL</dc:title>
  <dc:creator>machiame</dc:creator>
  <cp:lastModifiedBy>Administrador</cp:lastModifiedBy>
  <cp:revision>243</cp:revision>
  <dcterms:created xsi:type="dcterms:W3CDTF">2010-06-11T15:17:18Z</dcterms:created>
  <dcterms:modified xsi:type="dcterms:W3CDTF">2016-03-18T13:25:31Z</dcterms:modified>
</cp:coreProperties>
</file>