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6" r:id="rId3"/>
    <p:sldId id="258" r:id="rId4"/>
    <p:sldId id="265" r:id="rId5"/>
    <p:sldId id="271" r:id="rId6"/>
    <p:sldId id="272" r:id="rId7"/>
    <p:sldId id="273" r:id="rId8"/>
    <p:sldId id="282" r:id="rId9"/>
    <p:sldId id="274" r:id="rId10"/>
    <p:sldId id="275" r:id="rId11"/>
    <p:sldId id="281" r:id="rId12"/>
    <p:sldId id="283" r:id="rId13"/>
    <p:sldId id="27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6960C"/>
    <a:srgbClr val="EE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4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2CB1-E6AC-4F6A-A5CD-B0B8698C3AB0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5E24-CA24-4586-8F28-3A1E538BD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94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3A85A-B770-455A-8A79-0C8A3215FA00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624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6FBD-80C6-4A59-953E-68F564D39E8D}" type="datetimeFigureOut">
              <a:rPr lang="pt-BR" smtClean="0"/>
              <a:pPr/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8056-61D8-43D3-A5C8-343C5878E5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2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6FBD-80C6-4A59-953E-68F564D39E8D}" type="datetimeFigureOut">
              <a:rPr lang="pt-BR" smtClean="0"/>
              <a:pPr/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8056-61D8-43D3-A5C8-343C5878E5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6FBD-80C6-4A59-953E-68F564D39E8D}" type="datetimeFigureOut">
              <a:rPr lang="pt-BR" smtClean="0"/>
              <a:pPr/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8056-61D8-43D3-A5C8-343C5878E5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2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9F4-A602-474F-91A0-6EA8459E3D2D}" type="datetime1">
              <a:rPr lang="pt-BR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31/05/2016</a:t>
            </a:fld>
            <a:endParaRPr lang="pt-BR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D8D8D8">
                    <a:lumMod val="25000"/>
                  </a:srgbClr>
                </a:solidFill>
              </a:rPr>
              <a:t>Rodapé</a:t>
            </a:r>
            <a:endParaRPr lang="pt-BR" dirty="0">
              <a:solidFill>
                <a:srgbClr val="D8D8D8">
                  <a:lumMod val="2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D9D-9AD1-45FA-8B42-DDE68C9F0141}" type="slidenum">
              <a:rPr lang="pt-BR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527057" y="1412876"/>
            <a:ext cx="11137901" cy="4679949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27057" y="156973"/>
            <a:ext cx="11137901" cy="1063783"/>
          </a:xfrm>
        </p:spPr>
        <p:txBody>
          <a:bodyPr/>
          <a:lstStyle>
            <a:lvl1pPr>
              <a:defRPr sz="37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136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6FBD-80C6-4A59-953E-68F564D39E8D}" type="datetimeFigureOut">
              <a:rPr lang="pt-BR" smtClean="0"/>
              <a:pPr/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8056-61D8-43D3-A5C8-343C5878E5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20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6FBD-80C6-4A59-953E-68F564D39E8D}" type="datetimeFigureOut">
              <a:rPr lang="pt-BR" smtClean="0"/>
              <a:pPr/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8056-61D8-43D3-A5C8-343C5878E5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48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6FBD-80C6-4A59-953E-68F564D39E8D}" type="datetimeFigureOut">
              <a:rPr lang="pt-BR" smtClean="0"/>
              <a:pPr/>
              <a:t>31/05/2016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8056-61D8-43D3-A5C8-343C5878E5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9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6FBD-80C6-4A59-953E-68F564D39E8D}" type="datetimeFigureOut">
              <a:rPr lang="pt-BR" smtClean="0"/>
              <a:pPr/>
              <a:t>31/05/2016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8056-61D8-43D3-A5C8-343C5878E5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44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6FBD-80C6-4A59-953E-68F564D39E8D}" type="datetimeFigureOut">
              <a:rPr lang="pt-BR" smtClean="0"/>
              <a:pPr/>
              <a:t>31/05/2016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8056-61D8-43D3-A5C8-343C5878E5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29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6FBD-80C6-4A59-953E-68F564D39E8D}" type="datetimeFigureOut">
              <a:rPr lang="pt-BR" smtClean="0"/>
              <a:pPr/>
              <a:t>31/05/2016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8056-61D8-43D3-A5C8-343C5878E5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9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6FBD-80C6-4A59-953E-68F564D39E8D}" type="datetimeFigureOut">
              <a:rPr lang="pt-BR" smtClean="0"/>
              <a:pPr/>
              <a:t>31/05/2016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8056-61D8-43D3-A5C8-343C5878E5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92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6FBD-80C6-4A59-953E-68F564D39E8D}" type="datetimeFigureOut">
              <a:rPr lang="pt-BR" smtClean="0"/>
              <a:pPr/>
              <a:t>31/05/2016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8056-61D8-43D3-A5C8-343C5878E5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96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96FBD-80C6-4A59-953E-68F564D39E8D}" type="datetimeFigureOut">
              <a:rPr lang="pt-BR" smtClean="0"/>
              <a:pPr/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8056-61D8-43D3-A5C8-343C5878E5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07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1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26466" y="220455"/>
            <a:ext cx="9860534" cy="797837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Modelo de Gestão da Estratégia 2016</a:t>
            </a: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1800" b="1" dirty="0" smtClean="0">
                <a:solidFill>
                  <a:schemeClr val="accent3"/>
                </a:solidFill>
                <a:latin typeface="+mn-lt"/>
              </a:rPr>
              <a:t>Sistema online de monitoramento</a:t>
            </a:r>
            <a:endParaRPr lang="pt-BR" sz="1800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7236" y="1281386"/>
            <a:ext cx="8188469" cy="4423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13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0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50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0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592"/>
            <a:ext cx="12529353" cy="70521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92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9" y="-2387"/>
            <a:ext cx="12188621" cy="6860387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7968343" y="2492828"/>
              <a:ext cx="293914" cy="461665"/>
            </a:xfrm>
            <a:prstGeom prst="rect">
              <a:avLst/>
            </a:prstGeom>
            <a:solidFill>
              <a:srgbClr val="BFE599"/>
            </a:solidFill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5</a:t>
              </a:r>
              <a:endParaRPr lang="pt-BR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8200" y="6086184"/>
            <a:ext cx="2743200" cy="365125"/>
          </a:xfrm>
        </p:spPr>
        <p:txBody>
          <a:bodyPr/>
          <a:lstStyle/>
          <a:p>
            <a:fld id="{249167D0-2D4A-8246-BCBC-DCC69D7DBFBF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9651" y="1384648"/>
            <a:ext cx="3257549" cy="1984506"/>
          </a:xfrm>
          <a:prstGeom prst="rect">
            <a:avLst/>
          </a:prstGeom>
          <a:noFill/>
        </p:spPr>
        <p:txBody>
          <a:bodyPr wrap="square" lIns="48000" tIns="48000" rIns="48000" bIns="48000" rtlCol="0">
            <a:spAutoFit/>
          </a:bodyPr>
          <a:lstStyle/>
          <a:p>
            <a:pPr algn="ctr"/>
            <a:r>
              <a:rPr lang="pt-BR" sz="2133" b="1" dirty="0">
                <a:solidFill>
                  <a:schemeClr val="tx2"/>
                </a:solidFill>
                <a:latin typeface="Cambria" panose="02040503050406030204" pitchFamily="18" charset="0"/>
              </a:rPr>
              <a:t>Compartilha informações</a:t>
            </a:r>
          </a:p>
          <a:p>
            <a:pPr algn="ctr"/>
            <a:r>
              <a:rPr lang="pt-BR" sz="16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sobre a execução da estratégia, dos programas e dos projetos estratégicos com a SEPLAG por meio do sistema de monitoramento online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81575" y="4116260"/>
            <a:ext cx="3261724" cy="1738284"/>
          </a:xfrm>
          <a:prstGeom prst="rect">
            <a:avLst/>
          </a:prstGeom>
          <a:noFill/>
        </p:spPr>
        <p:txBody>
          <a:bodyPr wrap="square" lIns="48000" tIns="48000" rIns="48000" bIns="48000" rtlCol="0">
            <a:spAutoFit/>
          </a:bodyPr>
          <a:lstStyle/>
          <a:p>
            <a:pPr algn="ctr"/>
            <a:r>
              <a:rPr lang="pt-BR" sz="2133" b="1" dirty="0">
                <a:solidFill>
                  <a:schemeClr val="tx2"/>
                </a:solidFill>
                <a:latin typeface="Cambria" panose="02040503050406030204" pitchFamily="18" charset="0"/>
              </a:rPr>
              <a:t>Prepara relatórios e informações</a:t>
            </a:r>
          </a:p>
          <a:p>
            <a:pPr algn="ctr"/>
            <a:r>
              <a:rPr lang="pt-BR" sz="1600" dirty="0">
                <a:latin typeface="Cambria" panose="02040503050406030204" pitchFamily="18" charset="0"/>
              </a:rPr>
              <a:t>para que os gestores de seu órgão realizem/participem de reuniões previstas no modelo de gestão do Governo</a:t>
            </a:r>
            <a:endParaRPr lang="pt-BR" sz="1400" dirty="0">
              <a:latin typeface="Cambria" panose="020405030504060302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97332" y="1826345"/>
            <a:ext cx="2982309" cy="1410054"/>
          </a:xfrm>
          <a:prstGeom prst="rect">
            <a:avLst/>
          </a:prstGeom>
          <a:noFill/>
        </p:spPr>
        <p:txBody>
          <a:bodyPr wrap="square" lIns="48000" tIns="48000" rIns="48000" bIns="48000" rtlCol="0">
            <a:spAutoFit/>
          </a:bodyPr>
          <a:lstStyle/>
          <a:p>
            <a:pPr algn="ctr"/>
            <a:r>
              <a:rPr lang="pt-BR" sz="2133" b="1" dirty="0">
                <a:solidFill>
                  <a:schemeClr val="tx2"/>
                </a:solidFill>
                <a:latin typeface="Cambria" panose="02040503050406030204" pitchFamily="18" charset="0"/>
              </a:rPr>
              <a:t>Monitora e acompanha </a:t>
            </a:r>
            <a:r>
              <a:rPr lang="pt-BR" sz="16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 execução da estratégia, dos programas e dos projetos estratégicos de governo que competem ao seu órgão</a:t>
            </a:r>
          </a:p>
        </p:txBody>
      </p:sp>
      <p:pic>
        <p:nvPicPr>
          <p:cNvPr id="9" name="Picture 2" descr="https://upload.wikimedia.org/wikipedia/commons/thumb/c/c1/Computer-aj_aj_ashton_01.svg/1024px-Computer-aj_aj_ashton_01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9" b="8733"/>
          <a:stretch/>
        </p:blipFill>
        <p:spPr bwMode="auto">
          <a:xfrm>
            <a:off x="6543564" y="1581103"/>
            <a:ext cx="2326609" cy="18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3" y="3835065"/>
            <a:ext cx="1995561" cy="19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6419631" y="712489"/>
            <a:ext cx="9403" cy="51849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81576" y="3508184"/>
            <a:ext cx="11605624" cy="1260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://www.clipartlord.com/wp-content/uploads/2014/06/professor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57" y="3684276"/>
            <a:ext cx="1725641" cy="23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6695969" y="4279945"/>
            <a:ext cx="3229088" cy="1492063"/>
          </a:xfrm>
          <a:prstGeom prst="rect">
            <a:avLst/>
          </a:prstGeom>
          <a:noFill/>
        </p:spPr>
        <p:txBody>
          <a:bodyPr wrap="square" lIns="48000" tIns="48000" rIns="48000" bIns="48000" rtlCol="0">
            <a:spAutoFit/>
          </a:bodyPr>
          <a:lstStyle/>
          <a:p>
            <a:pPr algn="ctr"/>
            <a:r>
              <a:rPr lang="pt-BR" sz="2133" b="1" dirty="0">
                <a:solidFill>
                  <a:schemeClr val="tx2"/>
                </a:solidFill>
                <a:latin typeface="Cambria" panose="02040503050406030204" pitchFamily="18" charset="0"/>
              </a:rPr>
              <a:t>Multiplica o conhecimento adquirido </a:t>
            </a:r>
            <a:r>
              <a:rPr lang="pt-BR" sz="16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acerca dos conceitos e metodologias do novo modelo de gestão dentro do seu órgão</a:t>
            </a:r>
          </a:p>
        </p:txBody>
      </p:sp>
      <p:pic>
        <p:nvPicPr>
          <p:cNvPr id="3081" name="Picture 9" descr="http://elowdigital.com.br/wp-content/uploads/2014/09/monitoramen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0" y="1424278"/>
            <a:ext cx="2580821" cy="18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3208" y="305458"/>
            <a:ext cx="5030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</a:t>
            </a:r>
            <a:r>
              <a:rPr lang="pt-BR" sz="5400" b="1" cap="none" spc="0" dirty="0" smtClean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papel </a:t>
            </a:r>
            <a:r>
              <a:rPr lang="pt-BR" sz="5400" b="1" cap="none" spc="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</a:t>
            </a:r>
            <a:r>
              <a:rPr lang="pt-BR" sz="5400" b="1" cap="none" spc="0" dirty="0" smtClean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AGEP</a:t>
            </a:r>
            <a:endParaRPr lang="pt-BR" sz="5400" b="1" cap="none" spc="0" dirty="0">
              <a:ln w="0"/>
              <a:solidFill>
                <a:srgbClr val="008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99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97</Words>
  <Application>Microsoft Office PowerPoint</Application>
  <PresentationFormat>Widescreen</PresentationFormat>
  <Paragraphs>11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Modelo de Gestão da Estratégia 2016 Sistema online de monitoramento</vt:lpstr>
      <vt:lpstr>Apresentação do PowerPoint</vt:lpstr>
    </vt:vector>
  </TitlesOfParts>
  <Company>Casa Civil do Distrito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Felix de Araujo</dc:creator>
  <cp:lastModifiedBy>Melissa Viana Bittencourt Normandes</cp:lastModifiedBy>
  <cp:revision>70</cp:revision>
  <dcterms:created xsi:type="dcterms:W3CDTF">2015-09-11T12:53:31Z</dcterms:created>
  <dcterms:modified xsi:type="dcterms:W3CDTF">2016-05-31T13:25:29Z</dcterms:modified>
</cp:coreProperties>
</file>