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281" r:id="rId4"/>
    <p:sldId id="283" r:id="rId5"/>
    <p:sldId id="263" r:id="rId6"/>
    <p:sldId id="264" r:id="rId7"/>
    <p:sldId id="266" r:id="rId8"/>
    <p:sldId id="267" r:id="rId9"/>
    <p:sldId id="285" r:id="rId10"/>
    <p:sldId id="272" r:id="rId11"/>
    <p:sldId id="273" r:id="rId12"/>
    <p:sldId id="268" r:id="rId13"/>
    <p:sldId id="278" r:id="rId14"/>
    <p:sldId id="279" r:id="rId15"/>
    <p:sldId id="274" r:id="rId16"/>
    <p:sldId id="265" r:id="rId17"/>
    <p:sldId id="275" r:id="rId18"/>
    <p:sldId id="284" r:id="rId19"/>
    <p:sldId id="276" r:id="rId20"/>
    <p:sldId id="286" r:id="rId21"/>
    <p:sldId id="261" r:id="rId22"/>
  </p:sldIdLst>
  <p:sldSz cx="8821738" cy="5145088"/>
  <p:notesSz cx="6858000" cy="9144000"/>
  <p:defaultTextStyle>
    <a:defPPr>
      <a:defRPr lang="pt-BR"/>
    </a:defPPr>
    <a:lvl1pPr marL="0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9031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8061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7092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96124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95155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94186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93217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92248" algn="l" defTabSz="79806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38" autoAdjust="0"/>
  </p:normalViewPr>
  <p:slideViewPr>
    <p:cSldViewPr>
      <p:cViewPr>
        <p:scale>
          <a:sx n="130" d="100"/>
          <a:sy n="130" d="100"/>
        </p:scale>
        <p:origin x="-360" y="1362"/>
      </p:cViewPr>
      <p:guideLst>
        <p:guide orient="horz" pos="1621"/>
        <p:guide pos="27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7FE15-EB93-4C03-8C3F-8AD2AA9B8637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9EB20-BC4C-4187-8FF8-D928A582D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9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9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94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79" algn="l" defTabSz="9143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A3167-0B4D-4DA2-8949-9D0D1A6F9919}" type="slidenum">
              <a:rPr lang="en-GB"/>
              <a:pPr/>
              <a:t>3</a:t>
            </a:fld>
            <a:endParaRPr lang="en-GB"/>
          </a:p>
        </p:txBody>
      </p:sp>
      <p:sp>
        <p:nvSpPr>
          <p:cNvPr id="164865" name="Text Box 1"/>
          <p:cNvSpPr txBox="1">
            <a:spLocks noChangeArrowheads="1"/>
          </p:cNvSpPr>
          <p:nvPr/>
        </p:nvSpPr>
        <p:spPr bwMode="auto">
          <a:xfrm>
            <a:off x="920634" y="686134"/>
            <a:ext cx="5016735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882" tIns="45941" rIns="91882" bIns="45941" anchor="ctr"/>
          <a:lstStyle/>
          <a:p>
            <a:endParaRPr lang="pt-BR"/>
          </a:p>
        </p:txBody>
      </p:sp>
      <p:sp>
        <p:nvSpPr>
          <p:cNvPr id="164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2711" y="4344032"/>
            <a:ext cx="5029411" cy="41138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25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1631" y="1598314"/>
            <a:ext cx="7498477" cy="110285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3261" y="2915550"/>
            <a:ext cx="6175217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9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9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9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9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9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95760" y="206043"/>
            <a:ext cx="1984891" cy="4389999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1087" y="206043"/>
            <a:ext cx="5807644" cy="438999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9F4-A602-474F-91A0-6EA8459E3D2D}" type="datetime1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15/06/2016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D8D8D8">
                    <a:lumMod val="25000"/>
                  </a:srgbClr>
                </a:solidFill>
              </a:rPr>
              <a:t>Rodapé</a:t>
            </a:r>
            <a:endParaRPr lang="pt-BR" dirty="0">
              <a:solidFill>
                <a:srgbClr val="D8D8D8">
                  <a:lumMod val="2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D9D-9AD1-45FA-8B42-DDE68C9F0141}" type="slidenum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81362" y="1059985"/>
            <a:ext cx="8059026" cy="351104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1362" y="117766"/>
            <a:ext cx="8059026" cy="798084"/>
          </a:xfrm>
        </p:spPr>
        <p:txBody>
          <a:bodyPr/>
          <a:lstStyle>
            <a:lvl1pPr>
              <a:defRPr sz="2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9933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858" y="3306196"/>
            <a:ext cx="7498477" cy="102187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6858" y="2180708"/>
            <a:ext cx="7498477" cy="1125488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9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8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97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9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951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941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932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92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1087" y="1200521"/>
            <a:ext cx="3896268" cy="3395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4383" y="1200521"/>
            <a:ext cx="3896268" cy="3395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1087" y="1151690"/>
            <a:ext cx="3897800" cy="47997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031" indent="0">
              <a:buNone/>
              <a:defRPr sz="1700" b="1"/>
            </a:lvl2pPr>
            <a:lvl3pPr marL="798061" indent="0">
              <a:buNone/>
              <a:defRPr sz="1600" b="1"/>
            </a:lvl3pPr>
            <a:lvl4pPr marL="1197092" indent="0">
              <a:buNone/>
              <a:defRPr sz="1400" b="1"/>
            </a:lvl4pPr>
            <a:lvl5pPr marL="1596124" indent="0">
              <a:buNone/>
              <a:defRPr sz="1400" b="1"/>
            </a:lvl5pPr>
            <a:lvl6pPr marL="1995155" indent="0">
              <a:buNone/>
              <a:defRPr sz="1400" b="1"/>
            </a:lvl6pPr>
            <a:lvl7pPr marL="2394186" indent="0">
              <a:buNone/>
              <a:defRPr sz="1400" b="1"/>
            </a:lvl7pPr>
            <a:lvl8pPr marL="2793217" indent="0">
              <a:buNone/>
              <a:defRPr sz="1400" b="1"/>
            </a:lvl8pPr>
            <a:lvl9pPr marL="3192248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1087" y="1631661"/>
            <a:ext cx="3897800" cy="2964381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81322" y="1151690"/>
            <a:ext cx="3899331" cy="47997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031" indent="0">
              <a:buNone/>
              <a:defRPr sz="1700" b="1"/>
            </a:lvl2pPr>
            <a:lvl3pPr marL="798061" indent="0">
              <a:buNone/>
              <a:defRPr sz="1600" b="1"/>
            </a:lvl3pPr>
            <a:lvl4pPr marL="1197092" indent="0">
              <a:buNone/>
              <a:defRPr sz="1400" b="1"/>
            </a:lvl4pPr>
            <a:lvl5pPr marL="1596124" indent="0">
              <a:buNone/>
              <a:defRPr sz="1400" b="1"/>
            </a:lvl5pPr>
            <a:lvl6pPr marL="1995155" indent="0">
              <a:buNone/>
              <a:defRPr sz="1400" b="1"/>
            </a:lvl6pPr>
            <a:lvl7pPr marL="2394186" indent="0">
              <a:buNone/>
              <a:defRPr sz="1400" b="1"/>
            </a:lvl7pPr>
            <a:lvl8pPr marL="2793217" indent="0">
              <a:buNone/>
              <a:defRPr sz="1400" b="1"/>
            </a:lvl8pPr>
            <a:lvl9pPr marL="3192248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81322" y="1631661"/>
            <a:ext cx="3899331" cy="2964381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088" y="204852"/>
            <a:ext cx="2902291" cy="8718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49054" y="204851"/>
            <a:ext cx="4931597" cy="43911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1088" y="1076659"/>
            <a:ext cx="2902291" cy="3519383"/>
          </a:xfrm>
        </p:spPr>
        <p:txBody>
          <a:bodyPr/>
          <a:lstStyle>
            <a:lvl1pPr marL="0" indent="0">
              <a:buNone/>
              <a:defRPr sz="1200"/>
            </a:lvl1pPr>
            <a:lvl2pPr marL="399031" indent="0">
              <a:buNone/>
              <a:defRPr sz="1000"/>
            </a:lvl2pPr>
            <a:lvl3pPr marL="798061" indent="0">
              <a:buNone/>
              <a:defRPr sz="900"/>
            </a:lvl3pPr>
            <a:lvl4pPr marL="1197092" indent="0">
              <a:buNone/>
              <a:defRPr sz="800"/>
            </a:lvl4pPr>
            <a:lvl5pPr marL="1596124" indent="0">
              <a:buNone/>
              <a:defRPr sz="800"/>
            </a:lvl5pPr>
            <a:lvl6pPr marL="1995155" indent="0">
              <a:buNone/>
              <a:defRPr sz="800"/>
            </a:lvl6pPr>
            <a:lvl7pPr marL="2394186" indent="0">
              <a:buNone/>
              <a:defRPr sz="800"/>
            </a:lvl7pPr>
            <a:lvl8pPr marL="2793217" indent="0">
              <a:buNone/>
              <a:defRPr sz="800"/>
            </a:lvl8pPr>
            <a:lvl9pPr marL="3192248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9122" y="3601561"/>
            <a:ext cx="5293043" cy="42518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29122" y="459724"/>
            <a:ext cx="5293043" cy="3087053"/>
          </a:xfrm>
        </p:spPr>
        <p:txBody>
          <a:bodyPr/>
          <a:lstStyle>
            <a:lvl1pPr marL="0" indent="0">
              <a:buNone/>
              <a:defRPr sz="2800"/>
            </a:lvl1pPr>
            <a:lvl2pPr marL="399031" indent="0">
              <a:buNone/>
              <a:defRPr sz="2400"/>
            </a:lvl2pPr>
            <a:lvl3pPr marL="798061" indent="0">
              <a:buNone/>
              <a:defRPr sz="2100"/>
            </a:lvl3pPr>
            <a:lvl4pPr marL="1197092" indent="0">
              <a:buNone/>
              <a:defRPr sz="1700"/>
            </a:lvl4pPr>
            <a:lvl5pPr marL="1596124" indent="0">
              <a:buNone/>
              <a:defRPr sz="1700"/>
            </a:lvl5pPr>
            <a:lvl6pPr marL="1995155" indent="0">
              <a:buNone/>
              <a:defRPr sz="1700"/>
            </a:lvl6pPr>
            <a:lvl7pPr marL="2394186" indent="0">
              <a:buNone/>
              <a:defRPr sz="1700"/>
            </a:lvl7pPr>
            <a:lvl8pPr marL="2793217" indent="0">
              <a:buNone/>
              <a:defRPr sz="1700"/>
            </a:lvl8pPr>
            <a:lvl9pPr marL="3192248" indent="0">
              <a:buNone/>
              <a:defRPr sz="1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29122" y="4026746"/>
            <a:ext cx="5293043" cy="603833"/>
          </a:xfrm>
        </p:spPr>
        <p:txBody>
          <a:bodyPr/>
          <a:lstStyle>
            <a:lvl1pPr marL="0" indent="0">
              <a:buNone/>
              <a:defRPr sz="1200"/>
            </a:lvl1pPr>
            <a:lvl2pPr marL="399031" indent="0">
              <a:buNone/>
              <a:defRPr sz="1000"/>
            </a:lvl2pPr>
            <a:lvl3pPr marL="798061" indent="0">
              <a:buNone/>
              <a:defRPr sz="900"/>
            </a:lvl3pPr>
            <a:lvl4pPr marL="1197092" indent="0">
              <a:buNone/>
              <a:defRPr sz="800"/>
            </a:lvl4pPr>
            <a:lvl5pPr marL="1596124" indent="0">
              <a:buNone/>
              <a:defRPr sz="800"/>
            </a:lvl5pPr>
            <a:lvl6pPr marL="1995155" indent="0">
              <a:buNone/>
              <a:defRPr sz="800"/>
            </a:lvl6pPr>
            <a:lvl7pPr marL="2394186" indent="0">
              <a:buNone/>
              <a:defRPr sz="800"/>
            </a:lvl7pPr>
            <a:lvl8pPr marL="2793217" indent="0">
              <a:buNone/>
              <a:defRPr sz="800"/>
            </a:lvl8pPr>
            <a:lvl9pPr marL="3192248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1087" y="206043"/>
            <a:ext cx="7939564" cy="857515"/>
          </a:xfrm>
          <a:prstGeom prst="rect">
            <a:avLst/>
          </a:prstGeom>
        </p:spPr>
        <p:txBody>
          <a:bodyPr vert="horz" lIns="79806" tIns="39903" rIns="79806" bIns="3990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1087" y="1200521"/>
            <a:ext cx="7939564" cy="3395520"/>
          </a:xfrm>
          <a:prstGeom prst="rect">
            <a:avLst/>
          </a:prstGeom>
        </p:spPr>
        <p:txBody>
          <a:bodyPr vert="horz" lIns="79806" tIns="39903" rIns="79806" bIns="3990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41087" y="4768736"/>
            <a:ext cx="2058406" cy="273928"/>
          </a:xfrm>
          <a:prstGeom prst="rect">
            <a:avLst/>
          </a:prstGeom>
        </p:spPr>
        <p:txBody>
          <a:bodyPr vert="horz" lIns="79806" tIns="39903" rIns="79806" bIns="399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0255-6FCE-4BF6-AAB6-779C11179DA2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14094" y="4768736"/>
            <a:ext cx="2793550" cy="273928"/>
          </a:xfrm>
          <a:prstGeom prst="rect">
            <a:avLst/>
          </a:prstGeom>
        </p:spPr>
        <p:txBody>
          <a:bodyPr vert="horz" lIns="79806" tIns="39903" rIns="79806" bIns="399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322245" y="4768736"/>
            <a:ext cx="2058406" cy="273928"/>
          </a:xfrm>
          <a:prstGeom prst="rect">
            <a:avLst/>
          </a:prstGeom>
        </p:spPr>
        <p:txBody>
          <a:bodyPr vert="horz" lIns="79806" tIns="39903" rIns="79806" bIns="399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0094-3BFA-4259-99C9-55EE3A745F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9806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274" indent="-299274" algn="l" defTabSz="79806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426" indent="-249395" algn="l" defTabSz="79806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7577" indent="-199515" algn="l" defTabSz="7980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96609" indent="-199515" algn="l" defTabSz="79806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639" indent="-199515" algn="l" defTabSz="79806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4670" indent="-199515" algn="l" defTabSz="7980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3702" indent="-199515" algn="l" defTabSz="7980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732" indent="-199515" algn="l" defTabSz="7980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1763" indent="-199515" algn="l" defTabSz="79806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31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061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92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124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155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186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217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248" algn="l" defTabSz="79806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:\Users\imsiqueira\Downloads\AcordoResultadosFazenda_25052016_ToninhoTava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D9D-9AD1-45FA-8B42-DDE68C9F0141}" type="slidenum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1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871" y="3518017"/>
            <a:ext cx="8128017" cy="1569426"/>
          </a:xfrm>
          <a:prstGeom prst="rect">
            <a:avLst/>
          </a:prstGeom>
          <a:noFill/>
        </p:spPr>
        <p:txBody>
          <a:bodyPr wrap="square" lIns="91212" tIns="45604" rIns="91212" bIns="45604" rtlCol="0" anchor="ctr">
            <a:spAutoFit/>
          </a:bodyPr>
          <a:lstStyle/>
          <a:p>
            <a:pPr lvl="0"/>
            <a:endParaRPr lang="pt-BR" b="1" i="1" dirty="0" smtClean="0">
              <a:solidFill>
                <a:srgbClr val="262626"/>
              </a:solidFill>
              <a:latin typeface="Cambria" panose="02040503050406030204" pitchFamily="18" charset="0"/>
            </a:endParaRPr>
          </a:p>
          <a:p>
            <a:pPr lvl="0"/>
            <a:endParaRPr lang="pt-BR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/>
            <a:endParaRPr lang="pt-BR" b="1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/>
            <a:r>
              <a:rPr lang="pt-BR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DATA:  </a:t>
            </a:r>
            <a:r>
              <a:rPr lang="pt-BR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17/06/2016</a:t>
            </a:r>
            <a:endParaRPr lang="pt-BR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/>
            <a:r>
              <a:rPr lang="pt-BR" b="1" dirty="0" smtClean="0">
                <a:solidFill>
                  <a:schemeClr val="bg1"/>
                </a:solidFill>
                <a:latin typeface="Cambria" pitchFamily="18" charset="0"/>
                <a:cs typeface="Aharoni" panose="02010803020104030203" pitchFamily="2" charset="-79"/>
              </a:rPr>
              <a:t>Assessoria de Gestão e Planejamento - AGEP - SEF</a:t>
            </a:r>
          </a:p>
          <a:p>
            <a:pPr lvl="0"/>
            <a:endParaRPr lang="pt-BR" dirty="0">
              <a:solidFill>
                <a:srgbClr val="262626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upo 7"/>
          <p:cNvGrpSpPr/>
          <p:nvPr/>
        </p:nvGrpSpPr>
        <p:grpSpPr>
          <a:xfrm>
            <a:off x="5346973" y="4012704"/>
            <a:ext cx="2877461" cy="928195"/>
            <a:chOff x="0" y="0"/>
            <a:chExt cx="1666875" cy="628650"/>
          </a:xfrm>
        </p:grpSpPr>
        <p:pic>
          <p:nvPicPr>
            <p:cNvPr id="9" name="Picture 4" descr="http://www.soubrasilia.com/brasilia/wp-content/uploads/2015/04/Governo-de-Bras%C3%ADli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  </a:ext>
              </a:extLst>
            </a:blip>
            <a:srcRect l="18631" t="31712" r="19478" b="6399"/>
            <a:stretch/>
          </p:blipFill>
          <p:spPr bwMode="auto">
            <a:xfrm>
              <a:off x="0" y="0"/>
              <a:ext cx="514927" cy="628650"/>
            </a:xfrm>
            <a:prstGeom prst="rect">
              <a:avLst/>
            </a:prstGeom>
            <a:noFill/>
            <a:extLst>
              <a:ext uri="{909E8E84-426E-40DD-AFC4-6F175D3DCCD1}">
                <a14:hiddenFill xmlns:xdr="http://schemas.openxmlformats.org/drawingml/2006/spreadsheetDrawing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soubrasilia.com/brasilia/wp-content/uploads/2015/04/Governo-de-Bras%C3%ADli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  </a:ext>
              </a:extLst>
            </a:blip>
            <a:srcRect l="12720" t="5338" r="13434" b="70263"/>
            <a:stretch/>
          </p:blipFill>
          <p:spPr bwMode="auto">
            <a:xfrm>
              <a:off x="514927" y="81987"/>
              <a:ext cx="1151948" cy="464675"/>
            </a:xfrm>
            <a:prstGeom prst="rect">
              <a:avLst/>
            </a:prstGeom>
            <a:noFill/>
            <a:extLst>
              <a:ext uri="{909E8E84-426E-40DD-AFC4-6F175D3DCCD1}">
                <a14:hiddenFill xmlns:xdr="http://schemas.openxmlformats.org/drawingml/2006/spreadsheetDrawing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tângulo 11"/>
          <p:cNvSpPr/>
          <p:nvPr/>
        </p:nvSpPr>
        <p:spPr>
          <a:xfrm>
            <a:off x="810470" y="340296"/>
            <a:ext cx="45365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2437" y="34029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pt-BR" sz="3500" b="1" cap="all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PLANEJAMENTO </a:t>
            </a:r>
            <a:br>
              <a:rPr lang="pt-BR" sz="3500" b="1" cap="all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</a:br>
            <a:r>
              <a:rPr lang="pt-BR" sz="3500" b="1" cap="all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estratégico SEF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468312" y="340296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OBJETIVOS DO PLANEJAMENTO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290" name="Picture 2" descr="C:\Users\afmendonca\Pictures\estr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877" y="2572544"/>
            <a:ext cx="3846612" cy="1923306"/>
          </a:xfrm>
          <a:prstGeom prst="rect">
            <a:avLst/>
          </a:prstGeom>
          <a:noFill/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522437" y="1348408"/>
            <a:ext cx="7416824" cy="3024336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600" dirty="0" smtClean="0">
                <a:latin typeface="Cambria" pitchFamily="18" charset="0"/>
              </a:rPr>
              <a:t>Estimular cultura de planejamento e de medição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pt-BR" sz="2600" dirty="0" smtClean="0">
              <a:latin typeface="Cambria" pitchFamily="18" charset="0"/>
            </a:endParaRP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600" dirty="0" smtClean="0">
                <a:latin typeface="Cambria" pitchFamily="18" charset="0"/>
              </a:rPr>
              <a:t>Aproximar o nível estratégico ao tático e operacional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pt-BR" sz="2600" dirty="0" smtClean="0">
              <a:latin typeface="Cambria" pitchFamily="18" charset="0"/>
            </a:endParaRP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600" dirty="0" smtClean="0">
                <a:latin typeface="Cambria" pitchFamily="18" charset="0"/>
              </a:rPr>
              <a:t>Alinhar as ações dentro 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600" dirty="0" smtClean="0">
                <a:latin typeface="Cambria" pitchFamily="18" charset="0"/>
              </a:rPr>
              <a:t>da SEF aos objetivos institucionais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29" y="340296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de cantos arredondados 8"/>
          <p:cNvSpPr/>
          <p:nvPr/>
        </p:nvSpPr>
        <p:spPr>
          <a:xfrm>
            <a:off x="594445" y="1420416"/>
            <a:ext cx="2088232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94445" y="556320"/>
            <a:ext cx="3672408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594445" y="412304"/>
            <a:ext cx="8353426" cy="797837"/>
          </a:xfrm>
          <a:prstGeom prst="rect">
            <a:avLst/>
          </a:prstGeom>
          <a:ln>
            <a:noFill/>
          </a:ln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  <a:t>FERRAMENTAS</a:t>
            </a:r>
            <a:endParaRPr lang="pt-BR" sz="4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94445" y="2212504"/>
            <a:ext cx="3240360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94445" y="2932584"/>
            <a:ext cx="2088232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94445" y="3940696"/>
            <a:ext cx="5400600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594445" y="1348408"/>
            <a:ext cx="7416824" cy="3024336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itchFamily="18" charset="0"/>
              </a:rPr>
              <a:t>Patrocínio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pt-BR" sz="15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itchFamily="18" charset="0"/>
              </a:rPr>
              <a:t>Gestão de projetos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pt-BR" sz="15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itchFamily="18" charset="0"/>
              </a:rPr>
              <a:t>Capacitação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pt-BR" sz="25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Cambria" pitchFamily="18" charset="0"/>
              </a:rPr>
              <a:t>Orçamento alinhado à estratégia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endParaRPr lang="pt-BR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917" y="4444752"/>
            <a:ext cx="3312368" cy="7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http://4.bp.blogspot.com/-KQwrz93n2QQ/T3CAc5XK0bI/AAAAAAAAAPo/2eYkGWcO2ac/s1600/gest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29" y="340296"/>
            <a:ext cx="7920880" cy="4392488"/>
          </a:xfrm>
          <a:prstGeom prst="rect">
            <a:avLst/>
          </a:prstGeom>
          <a:noFill/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1332906" y="484312"/>
            <a:ext cx="7488832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44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INSUMOS </a:t>
            </a:r>
            <a:endParaRPr lang="pt-BR" sz="44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2437" y="1420416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2437" y="1924472"/>
            <a:ext cx="291985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50429" y="2500536"/>
            <a:ext cx="298621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22437" y="3004592"/>
            <a:ext cx="305257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22437" y="3580656"/>
            <a:ext cx="33843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450429" y="1348408"/>
            <a:ext cx="8353426" cy="350996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PE GDF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PPA 2016/2019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PPA 2012/2015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PDTI 2016/2017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SEF em AÇÃO 2011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917" y="4444752"/>
            <a:ext cx="3312368" cy="7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de cantos arredondados 9"/>
          <p:cNvSpPr/>
          <p:nvPr/>
        </p:nvSpPr>
        <p:spPr>
          <a:xfrm>
            <a:off x="4986932" y="1924472"/>
            <a:ext cx="3077959" cy="1800200"/>
          </a:xfrm>
          <a:prstGeom prst="roundRect">
            <a:avLst/>
          </a:prstGeom>
          <a:gradFill flip="none" rotWithShape="1">
            <a:gsLst>
              <a:gs pos="29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9F4-A602-474F-91A0-6EA8459E3D2D}" type="datetime1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15/06/2016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D9D-9AD1-45FA-8B42-DDE68C9F0141}" type="slidenum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13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5058941" y="1990276"/>
            <a:ext cx="2952328" cy="1761422"/>
          </a:xfrm>
        </p:spPr>
        <p:txBody>
          <a:bodyPr>
            <a:normAutofit fontScale="925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pt-BR" b="1" dirty="0" smtClean="0"/>
              <a:t>Assegurar o equilíbrio fiscal para garantia do investimento de governo.</a:t>
            </a:r>
            <a:endParaRPr lang="pt-BR" b="1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66453" y="268289"/>
            <a:ext cx="7843002" cy="792088"/>
          </a:xfrm>
        </p:spPr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OBJETIVO ESTRATÉGICO SEF</a:t>
            </a:r>
            <a:endParaRPr lang="pt-BR" sz="40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2" descr="http://www.monitoramentoegestao.com.br/monitoramento/modulo_gestao/img/imagens/v3/mapaestrategico/Ma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45" y="1132384"/>
            <a:ext cx="4080949" cy="3384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682677" y="4156720"/>
            <a:ext cx="1008112" cy="360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08000" rtlCol="0" anchor="t"/>
          <a:lstStyle/>
          <a:p>
            <a:endParaRPr lang="pt-BR" sz="2400" dirty="0" err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41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484312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METODOLOGIA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172" name="Picture 4" descr="http://www.resumosetrabalhos.com.br/0001129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29" y="2500536"/>
            <a:ext cx="3038475" cy="2276475"/>
          </a:xfrm>
          <a:prstGeom prst="rect">
            <a:avLst/>
          </a:prstGeom>
          <a:noFill/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3546773" y="2788568"/>
            <a:ext cx="4968552" cy="172819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ct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lvl="0" indent="-342889" algn="ctr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Benchmarking: 9 SEFAZ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882477" y="1564432"/>
            <a:ext cx="4176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BALANCE</a:t>
            </a:r>
            <a:r>
              <a:rPr lang="pt-BR" b="1" dirty="0" smtClean="0">
                <a:latin typeface="Cambria" pitchFamily="18" charset="0"/>
              </a:rPr>
              <a:t> </a:t>
            </a:r>
            <a:r>
              <a:rPr lang="pt-BR" sz="3000" b="1" dirty="0" smtClean="0">
                <a:latin typeface="Cambria" pitchFamily="18" charset="0"/>
              </a:rPr>
              <a:t>SCORE CARD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957" y="412304"/>
            <a:ext cx="31416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2917" y="4372744"/>
            <a:ext cx="3312368" cy="7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8821738" cy="5145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4405" y="844352"/>
            <a:ext cx="8208912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234405" y="196281"/>
            <a:ext cx="8353426" cy="576064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  <a:t>ANÁLISE DE</a:t>
            </a:r>
            <a:r>
              <a:rPr lang="pt-BR" sz="4000" b="1" dirty="0" smtClean="0">
                <a:latin typeface="Cambria" pitchFamily="18" charset="0"/>
              </a:rPr>
              <a:t> </a:t>
            </a:r>
            <a:r>
              <a:rPr lang="pt-BR" sz="4000" b="1" dirty="0" smtClean="0">
                <a:solidFill>
                  <a:schemeClr val="bg1"/>
                </a:solidFill>
                <a:latin typeface="Cambria" pitchFamily="18" charset="0"/>
              </a:rPr>
              <a:t>CENÁRIO</a:t>
            </a:r>
            <a:endParaRPr lang="pt-BR" sz="4000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34405" y="844352"/>
          <a:ext cx="8208912" cy="4059846"/>
        </p:xfrm>
        <a:graphic>
          <a:graphicData uri="http://schemas.openxmlformats.org/drawingml/2006/table">
            <a:tbl>
              <a:tblPr/>
              <a:tblGrid>
                <a:gridCol w="360040"/>
                <a:gridCol w="360040"/>
                <a:gridCol w="1728192"/>
                <a:gridCol w="576064"/>
                <a:gridCol w="525465"/>
                <a:gridCol w="443725"/>
                <a:gridCol w="443725"/>
                <a:gridCol w="443725"/>
                <a:gridCol w="377615"/>
                <a:gridCol w="25400"/>
                <a:gridCol w="332633"/>
                <a:gridCol w="288032"/>
                <a:gridCol w="388126"/>
                <a:gridCol w="252802"/>
                <a:gridCol w="252802"/>
                <a:gridCol w="271477"/>
                <a:gridCol w="252802"/>
                <a:gridCol w="25400"/>
                <a:gridCol w="284783"/>
                <a:gridCol w="288032"/>
                <a:gridCol w="288032"/>
              </a:tblGrid>
              <a:tr h="125048"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MATRIZ DE AVALIAÇÃO ESTRATÉGICA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latin typeface="Arial"/>
                        </a:rPr>
                        <a:t>PRIORIDADE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07555">
                <a:tc rowSpan="2" gridSpan="3">
                  <a:txBody>
                    <a:bodyPr/>
                    <a:lstStyle/>
                    <a:p>
                      <a:pPr algn="ctr" fontAlgn="auto"/>
                      <a:r>
                        <a:rPr lang="pt-BR" sz="400" b="1" i="0" u="none" strike="noStrike">
                          <a:latin typeface="Arial"/>
                        </a:rPr>
                        <a:t>Orientação:</a:t>
                      </a:r>
                      <a:r>
                        <a:rPr lang="pt-BR" sz="400" b="0" i="0" u="none" strike="noStrike">
                          <a:latin typeface="Arial"/>
                        </a:rPr>
                        <a:t/>
                      </a:r>
                      <a:br>
                        <a:rPr lang="pt-BR" sz="400" b="0" i="0" u="none" strike="noStrike">
                          <a:latin typeface="Arial"/>
                        </a:rPr>
                      </a:br>
                      <a:r>
                        <a:rPr lang="pt-BR" sz="400" b="0" i="0" u="none" strike="noStrike">
                          <a:latin typeface="Arial"/>
                        </a:rPr>
                        <a:t>Preencha com os números 0, 1, 3 ou 5. Caso a célula se torne vermelha, faça a correção.</a:t>
                      </a:r>
                      <a:br>
                        <a:rPr lang="pt-BR" sz="400" b="0" i="0" u="none" strike="noStrike">
                          <a:latin typeface="Arial"/>
                        </a:rPr>
                      </a:br>
                      <a:endParaRPr lang="pt-BR" sz="4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latin typeface="Arial"/>
                        </a:rPr>
                        <a:t>AMBIENTE EXTERNO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9445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OPORTUNIDADES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latin typeface="Arial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AMEAÇAS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latin typeface="Arial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49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latin typeface="Arial"/>
                        </a:rPr>
                        <a:t>Aspectos considerados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 dirty="0">
                          <a:latin typeface="Arial"/>
                        </a:rPr>
                        <a:t>Cumulação de recursos, em vista da dupla competência tributária municipal e estadual do DF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Avanços tecnológicos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Participação social no controle da administração pública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Possibilidade de captação de recursos financeiros de órgãos de fomento e no mercado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Boas práticas disponíveis na administração pública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Modelo de gestão estratégica atual do GDF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 Descontinuidade das diretrizes de Governo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Descontinuidade da gestao da alta administração da SEF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Cultura de sonegação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Crise econômica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Restrição Orçamentária devido ao Déficit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Legislação tributária complexa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9785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latin typeface="Arial"/>
                        </a:rPr>
                        <a:t>AMBIENTE INTERNO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latin typeface="Arial"/>
                        </a:rPr>
                        <a:t>FORÇAS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Patrocínio da administração da SEF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4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Corpo funcional multidisciplinar com capacidade técnica e experiência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2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Disponibilidade dos serviços de 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3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Fonte de investimentos garantidos por empréstimos internacionais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56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Forte identidade institucional decorrente da maioria dos cargos comissionados ocupados por servidores de carreira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Processo de internalização da cultura de planejamento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50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22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latin typeface="Arial"/>
                        </a:rPr>
                        <a:t>FRAQUEZAS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Gestão reativa e não estratégica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Falta de renovação do quadro funcional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3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Resistência remanescente do corpo funcional à mudança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3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Falta de promoção de ações motivacionais para os servidores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319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Sistemas informatizados pouco integrados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45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Falta de padronização, racionalização e documentação dos processos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34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Baixa integração na execução de ações institucionais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39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latin typeface="Arial"/>
                        </a:rPr>
                        <a:t>Falta de cultura de medição de resultados para definição de responsabilidade ou reconhecimento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50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250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TOT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250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latin typeface="Arial"/>
                        </a:rPr>
                        <a:t>PRIORIDADE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de cantos arredondados 52"/>
          <p:cNvSpPr/>
          <p:nvPr/>
        </p:nvSpPr>
        <p:spPr>
          <a:xfrm>
            <a:off x="3785637" y="897841"/>
            <a:ext cx="1389404" cy="1620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86" name="Retângulo de cantos arredondados 85"/>
          <p:cNvSpPr/>
          <p:nvPr/>
        </p:nvSpPr>
        <p:spPr>
          <a:xfrm>
            <a:off x="729356" y="4140378"/>
            <a:ext cx="7571413" cy="7563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85" name="Retângulo de cantos arredondados 84"/>
          <p:cNvSpPr/>
          <p:nvPr/>
        </p:nvSpPr>
        <p:spPr>
          <a:xfrm>
            <a:off x="729356" y="3222095"/>
            <a:ext cx="7571413" cy="7563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84" name="Retângulo de cantos arredondados 83"/>
          <p:cNvSpPr/>
          <p:nvPr/>
        </p:nvSpPr>
        <p:spPr>
          <a:xfrm>
            <a:off x="729356" y="2303811"/>
            <a:ext cx="7571413" cy="7563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728947" y="1384045"/>
            <a:ext cx="7572254" cy="7563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59477" y="357614"/>
            <a:ext cx="7572254" cy="540227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9477" y="87501"/>
            <a:ext cx="7572254" cy="325960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/>
              <a:t>MAPA ESTRATÉGICO DA SECRETARIA DE ESTADO DE FAZENDA DO DF  2016-2017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063" y="357614"/>
            <a:ext cx="3751392" cy="540227"/>
          </a:xfrm>
        </p:spPr>
        <p:txBody>
          <a:bodyPr>
            <a:normAutofit/>
          </a:bodyPr>
          <a:lstStyle/>
          <a:p>
            <a:pPr algn="just"/>
            <a:r>
              <a:rPr lang="pt-BR" sz="900" dirty="0" smtClean="0">
                <a:solidFill>
                  <a:schemeClr val="tx1"/>
                </a:solidFill>
              </a:rPr>
              <a:t>VISÃO</a:t>
            </a:r>
            <a:r>
              <a:rPr lang="pt-BR" sz="1000" dirty="0" smtClean="0">
                <a:solidFill>
                  <a:schemeClr val="tx1"/>
                </a:solidFill>
              </a:rPr>
              <a:t>: </a:t>
            </a:r>
            <a:r>
              <a:rPr lang="pt-BR" sz="900" dirty="0" smtClean="0">
                <a:solidFill>
                  <a:schemeClr val="tx1"/>
                </a:solidFill>
              </a:rPr>
              <a:t>Ser referência de qualidade dentre as administrações fazendárias brasileiras.</a:t>
            </a:r>
          </a:p>
          <a:p>
            <a:pPr algn="just"/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68281" y="1466553"/>
            <a:ext cx="1458875" cy="594249"/>
          </a:xfrm>
          <a:prstGeom prst="roundRect">
            <a:avLst/>
          </a:prstGeom>
          <a:solidFill>
            <a:srgbClr val="A9DA74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813231" y="1466553"/>
            <a:ext cx="1458875" cy="594249"/>
          </a:xfrm>
          <a:prstGeom prst="roundRect">
            <a:avLst/>
          </a:prstGeom>
          <a:solidFill>
            <a:srgbClr val="9CD45E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758181" y="1466553"/>
            <a:ext cx="1458875" cy="594249"/>
          </a:xfrm>
          <a:prstGeom prst="roundRect">
            <a:avLst/>
          </a:prstGeom>
          <a:solidFill>
            <a:srgbClr val="9CD45E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703131" y="1466553"/>
            <a:ext cx="1458875" cy="594249"/>
          </a:xfrm>
          <a:prstGeom prst="roundRect">
            <a:avLst/>
          </a:prstGeom>
          <a:solidFill>
            <a:srgbClr val="A9DA74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728947" y="357614"/>
            <a:ext cx="3751392" cy="540227"/>
          </a:xfrm>
          <a:prstGeom prst="rect">
            <a:avLst/>
          </a:prstGeom>
        </p:spPr>
        <p:txBody>
          <a:bodyPr vert="horz" lIns="79809" tIns="39904" rIns="79809" bIns="39904" rtlCol="0">
            <a:normAutofit fontScale="92500" lnSpcReduction="20000"/>
          </a:bodyPr>
          <a:lstStyle/>
          <a:p>
            <a:pPr algn="just" defTabSz="798088">
              <a:spcBef>
                <a:spcPct val="20000"/>
              </a:spcBef>
              <a:defRPr/>
            </a:pPr>
            <a:r>
              <a:rPr lang="pt-BR" sz="1000" dirty="0" smtClean="0"/>
              <a:t>MISSÃO: Prover e administrar os recursos financeiros do Distrito Federal, formulando e implementando políticas que garantam a justiça fiscal, o equilíbrio das contas públicas e o desenvolvimento de ações de governo, em benefício da sociedade.</a:t>
            </a:r>
            <a:endParaRPr lang="pt-BR" sz="10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13231" y="2384836"/>
            <a:ext cx="1458875" cy="5942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686941" y="1060376"/>
            <a:ext cx="6252320" cy="217915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sz="1200" b="1" dirty="0" smtClean="0">
                <a:solidFill>
                  <a:srgbClr val="FF0000"/>
                </a:solidFill>
              </a:rPr>
              <a:t>Assegurar o equilíbrio fiscal para garantir a capacidade de investimento do Governo </a:t>
            </a:r>
            <a:r>
              <a:rPr lang="pt-BR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58181" y="2384836"/>
            <a:ext cx="1458875" cy="5942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528175" y="3303120"/>
            <a:ext cx="1458875" cy="594249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785637" y="3303120"/>
            <a:ext cx="1458875" cy="594249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43238" y="3303120"/>
            <a:ext cx="1458875" cy="594249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528175" y="4221403"/>
            <a:ext cx="1840641" cy="594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785637" y="4221403"/>
            <a:ext cx="1458875" cy="594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043238" y="4221403"/>
            <a:ext cx="1458875" cy="5942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16200000">
            <a:off x="89528" y="1552620"/>
            <a:ext cx="864363" cy="419167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Perspectiva</a:t>
            </a:r>
          </a:p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 Financeira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 rot="16200000">
            <a:off x="35508" y="2471005"/>
            <a:ext cx="972410" cy="419167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Perspectiva</a:t>
            </a:r>
          </a:p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 Cliente –</a:t>
            </a:r>
            <a:r>
              <a:rPr lang="pt-BR" sz="1000" b="1" dirty="0" err="1" smtClean="0">
                <a:latin typeface="+mj-lt"/>
                <a:ea typeface="+mj-ea"/>
                <a:cs typeface="+mj-cs"/>
              </a:rPr>
              <a:t>Cidadão</a:t>
            </a:r>
            <a:endParaRPr lang="pt-BR" sz="1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 rot="16200000">
            <a:off x="-6954" y="3346931"/>
            <a:ext cx="918387" cy="558108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Perspectiva</a:t>
            </a:r>
          </a:p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 Processos </a:t>
            </a:r>
          </a:p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Internos</a:t>
            </a: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 rot="16200000">
            <a:off x="-33965" y="4238305"/>
            <a:ext cx="972410" cy="558109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Perspectiva</a:t>
            </a:r>
          </a:p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latin typeface="+mj-lt"/>
                <a:ea typeface="+mj-ea"/>
                <a:cs typeface="+mj-cs"/>
              </a:rPr>
              <a:t>Aprendizado e Crescimento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299346" y="864267"/>
            <a:ext cx="2360814" cy="217004"/>
          </a:xfrm>
          <a:prstGeom prst="rect">
            <a:avLst/>
          </a:prstGeom>
        </p:spPr>
        <p:txBody>
          <a:bodyPr vert="horz" lIns="79809" tIns="39904" rIns="79809" bIns="39904" rtlCol="0" anchor="ctr">
            <a:normAutofit lnSpcReduction="10000"/>
          </a:bodyPr>
          <a:lstStyle/>
          <a:p>
            <a:pPr algn="ctr" defTabSz="798088">
              <a:spcBef>
                <a:spcPct val="0"/>
              </a:spcBef>
              <a:defRPr/>
            </a:pPr>
            <a:r>
              <a:rPr lang="pt-BR" sz="1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 Institucional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2778500" y="2222786"/>
            <a:ext cx="3473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67888" y="4949542"/>
            <a:ext cx="7294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632369" y="4051250"/>
            <a:ext cx="56959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1632060" y="3132967"/>
            <a:ext cx="56965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1441347" y="4113370"/>
            <a:ext cx="3890332" cy="81034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36" name="Retângulo de cantos arredondados 35"/>
          <p:cNvSpPr/>
          <p:nvPr/>
        </p:nvSpPr>
        <p:spPr>
          <a:xfrm rot="5400000">
            <a:off x="5917970" y="3224524"/>
            <a:ext cx="1674517" cy="16671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37" name="Título 1"/>
          <p:cNvSpPr txBox="1">
            <a:spLocks/>
          </p:cNvSpPr>
          <p:nvPr/>
        </p:nvSpPr>
        <p:spPr>
          <a:xfrm>
            <a:off x="937358" y="1546113"/>
            <a:ext cx="1319934" cy="540227"/>
          </a:xfrm>
          <a:prstGeom prst="rect">
            <a:avLst/>
          </a:prstGeom>
        </p:spPr>
        <p:txBody>
          <a:bodyPr vert="horz" lIns="79809" tIns="39904" rIns="79809" bIns="39904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sz="1000" b="1" dirty="0" smtClean="0"/>
              <a:t>Incrementar a receita e o desenvolvimento econômico</a:t>
            </a:r>
            <a:endParaRPr lang="pt-BR" sz="1000" dirty="0"/>
          </a:p>
          <a:p>
            <a:pPr algn="ctr" defTabSz="798088">
              <a:spcBef>
                <a:spcPct val="0"/>
              </a:spcBef>
              <a:defRPr/>
            </a:pPr>
            <a:endParaRPr lang="pt-BR" sz="10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4770909" y="1492424"/>
            <a:ext cx="1458875" cy="756317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70000" lnSpcReduction="20000"/>
          </a:bodyPr>
          <a:lstStyle/>
          <a:p>
            <a:pPr marL="0" lvl="1" algn="ctr">
              <a:spcBef>
                <a:spcPct val="0"/>
              </a:spcBef>
            </a:pPr>
            <a:r>
              <a:rPr lang="pt-BR" b="1" dirty="0" smtClean="0"/>
              <a:t>Estimular o cumprimento espontâneo da obrigação tributária</a:t>
            </a:r>
          </a:p>
          <a:p>
            <a:pPr algn="ctr">
              <a:spcBef>
                <a:spcPct val="0"/>
              </a:spcBef>
            </a:pPr>
            <a:r>
              <a:rPr lang="pt-BR" sz="1000" b="1" dirty="0" smtClean="0"/>
              <a:t> </a:t>
            </a:r>
            <a:endParaRPr lang="pt-BR" sz="1000" dirty="0"/>
          </a:p>
          <a:p>
            <a:pPr algn="ctr" defTabSz="798088">
              <a:spcBef>
                <a:spcPct val="0"/>
              </a:spcBef>
              <a:defRPr/>
            </a:pPr>
            <a:endParaRPr lang="pt-BR" sz="1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1" name="Título 1"/>
          <p:cNvSpPr txBox="1">
            <a:spLocks/>
          </p:cNvSpPr>
          <p:nvPr/>
        </p:nvSpPr>
        <p:spPr>
          <a:xfrm>
            <a:off x="4758220" y="1492090"/>
            <a:ext cx="1319934" cy="540227"/>
          </a:xfrm>
          <a:prstGeom prst="rect">
            <a:avLst/>
          </a:prstGeom>
        </p:spPr>
        <p:txBody>
          <a:bodyPr vert="horz" lIns="79809" tIns="39904" rIns="79809" bIns="39904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pt-BR" sz="1000" dirty="0"/>
          </a:p>
          <a:p>
            <a:pPr algn="ctr" defTabSz="798088">
              <a:spcBef>
                <a:spcPct val="0"/>
              </a:spcBef>
              <a:defRPr/>
            </a:pPr>
            <a:endParaRPr lang="pt-BR" sz="1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882524" y="1516923"/>
            <a:ext cx="1319934" cy="542252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Aprimorar a gestão do crédito tributário</a:t>
            </a:r>
            <a:endParaRPr lang="pt-BR" sz="1000" dirty="0" smtClean="0"/>
          </a:p>
          <a:p>
            <a:pPr algn="ctr"/>
            <a:endParaRPr lang="pt-BR" sz="10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6703386" y="1492091"/>
            <a:ext cx="1458875" cy="542252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Garantir uma gestão </a:t>
            </a:r>
            <a:r>
              <a:rPr lang="pt-BR" sz="1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contábil-financeira</a:t>
            </a:r>
            <a:r>
              <a:rPr lang="pt-BR" sz="1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moderna e eficiente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743584" y="2368107"/>
            <a:ext cx="1597815" cy="703835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/>
              <a:t>Assegurar elevado nível de satisfação dos usuários </a:t>
            </a:r>
            <a:r>
              <a:rPr lang="pt-BR" sz="1000" b="1" dirty="0" smtClean="0"/>
              <a:t>dos serviços prestados</a:t>
            </a:r>
            <a:endParaRPr lang="pt-BR" sz="1000" dirty="0"/>
          </a:p>
          <a:p>
            <a:pPr algn="ctr"/>
            <a:endParaRPr lang="pt-BR" sz="9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632060" y="3353694"/>
            <a:ext cx="1319934" cy="542252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/>
              <a:t>Fortalecer o processo de gestão estratégica</a:t>
            </a:r>
            <a:endParaRPr lang="pt-BR" sz="1000" dirty="0"/>
          </a:p>
          <a:p>
            <a:pPr algn="ctr"/>
            <a:endParaRPr lang="pt-BR" sz="100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3785637" y="3353694"/>
            <a:ext cx="1458875" cy="542252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Otimizar processos de trabalho e controle</a:t>
            </a:r>
          </a:p>
          <a:p>
            <a:pPr algn="ctr"/>
            <a:endParaRPr lang="pt-BR" sz="10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6078154" y="3328862"/>
            <a:ext cx="1458875" cy="850029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Aprimorar </a:t>
            </a:r>
            <a:r>
              <a:rPr lang="pt-BR" sz="1000" b="1" dirty="0"/>
              <a:t>a gestão da informação e do conhecimento</a:t>
            </a:r>
            <a:endParaRPr lang="pt-BR" sz="1000" dirty="0"/>
          </a:p>
          <a:p>
            <a:pPr marL="0" lvl="1" algn="ctr"/>
            <a:endParaRPr lang="pt-BR" sz="1000" b="1" dirty="0" smtClean="0"/>
          </a:p>
          <a:p>
            <a:pPr algn="ctr"/>
            <a:endParaRPr lang="pt-BR" sz="1000" dirty="0"/>
          </a:p>
        </p:txBody>
      </p:sp>
      <p:sp>
        <p:nvSpPr>
          <p:cNvPr id="52" name="Retângulo de cantos arredondados 51"/>
          <p:cNvSpPr/>
          <p:nvPr/>
        </p:nvSpPr>
        <p:spPr>
          <a:xfrm rot="5400000">
            <a:off x="4636806" y="1378340"/>
            <a:ext cx="1701525" cy="16671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1493120" y="4247247"/>
            <a:ext cx="1945166" cy="388364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Desenvolver competências e o compromisso do </a:t>
            </a:r>
            <a:r>
              <a:rPr lang="pt-BR" sz="1000" b="1" dirty="0"/>
              <a:t>corpo </a:t>
            </a:r>
            <a:r>
              <a:rPr lang="pt-BR" sz="1000" b="1" dirty="0" smtClean="0"/>
              <a:t>funcional</a:t>
            </a:r>
            <a:endParaRPr lang="pt-BR" sz="1000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855107" y="4211085"/>
            <a:ext cx="1319934" cy="850029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Propagar </a:t>
            </a:r>
            <a:r>
              <a:rPr lang="pt-BR" sz="1000" b="1" dirty="0"/>
              <a:t>a cultura de gestão orientada para resultados</a:t>
            </a:r>
            <a:endParaRPr lang="pt-BR" sz="1000" dirty="0"/>
          </a:p>
          <a:p>
            <a:pPr marL="0" lvl="1" algn="ctr"/>
            <a:endParaRPr lang="pt-BR" sz="1000" dirty="0"/>
          </a:p>
          <a:p>
            <a:pPr algn="ctr"/>
            <a:endParaRPr lang="pt-BR" sz="10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6067053" y="4228728"/>
            <a:ext cx="1458875" cy="850029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pPr marL="0" lvl="1" algn="ctr"/>
            <a:r>
              <a:rPr lang="pt-BR" sz="1000" b="1" dirty="0" smtClean="0"/>
              <a:t>Modernizar </a:t>
            </a:r>
            <a:r>
              <a:rPr lang="pt-BR" sz="1000" b="1" dirty="0"/>
              <a:t>a infraestrutura física e tecnológica</a:t>
            </a:r>
            <a:endParaRPr lang="pt-BR" sz="1000" dirty="0"/>
          </a:p>
          <a:p>
            <a:pPr marL="0" lvl="1" algn="ctr"/>
            <a:endParaRPr lang="pt-BR" sz="1000" dirty="0"/>
          </a:p>
          <a:p>
            <a:pPr algn="ctr"/>
            <a:endParaRPr lang="pt-BR" sz="1000" dirty="0"/>
          </a:p>
        </p:txBody>
      </p:sp>
      <p:sp>
        <p:nvSpPr>
          <p:cNvPr id="57" name="Retângulo 56"/>
          <p:cNvSpPr/>
          <p:nvPr/>
        </p:nvSpPr>
        <p:spPr>
          <a:xfrm>
            <a:off x="4827690" y="2381286"/>
            <a:ext cx="1319934" cy="542252"/>
          </a:xfrm>
          <a:prstGeom prst="rect">
            <a:avLst/>
          </a:prstGeom>
        </p:spPr>
        <p:txBody>
          <a:bodyPr wrap="square" lIns="79809" tIns="39904" rIns="79809" bIns="39904">
            <a:spAutoFit/>
          </a:bodyPr>
          <a:lstStyle/>
          <a:p>
            <a:pPr algn="ctr"/>
            <a:r>
              <a:rPr lang="pt-BR" sz="1000" b="1" dirty="0" smtClean="0"/>
              <a:t>Aperfeiçoar </a:t>
            </a:r>
            <a:r>
              <a:rPr lang="pt-BR" sz="1000" b="1" dirty="0"/>
              <a:t>a imagem e a transparência das </a:t>
            </a:r>
            <a:r>
              <a:rPr lang="pt-BR" sz="1000" b="1" dirty="0" smtClean="0"/>
              <a:t>informações</a:t>
            </a:r>
            <a:endParaRPr lang="pt-BR" sz="1000" b="1" dirty="0"/>
          </a:p>
        </p:txBody>
      </p:sp>
      <p:sp>
        <p:nvSpPr>
          <p:cNvPr id="69" name="Triângulo isósceles 68"/>
          <p:cNvSpPr/>
          <p:nvPr/>
        </p:nvSpPr>
        <p:spPr>
          <a:xfrm>
            <a:off x="4341399" y="2106650"/>
            <a:ext cx="416821" cy="10804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7" name="Triângulo isósceles 76"/>
          <p:cNvSpPr/>
          <p:nvPr/>
        </p:nvSpPr>
        <p:spPr>
          <a:xfrm>
            <a:off x="4341407" y="3929713"/>
            <a:ext cx="416821" cy="10804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8" name="Triângulo isósceles 77"/>
          <p:cNvSpPr/>
          <p:nvPr/>
        </p:nvSpPr>
        <p:spPr>
          <a:xfrm>
            <a:off x="4341407" y="3011430"/>
            <a:ext cx="416821" cy="10804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58" name="Elipse 57"/>
          <p:cNvSpPr/>
          <p:nvPr/>
        </p:nvSpPr>
        <p:spPr>
          <a:xfrm>
            <a:off x="764087" y="1384045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728947" y="1366622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0" name="Elipse 59"/>
          <p:cNvSpPr/>
          <p:nvPr/>
        </p:nvSpPr>
        <p:spPr>
          <a:xfrm>
            <a:off x="2709037" y="1384045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1" name="Elipse 60"/>
          <p:cNvSpPr/>
          <p:nvPr/>
        </p:nvSpPr>
        <p:spPr>
          <a:xfrm>
            <a:off x="4653988" y="1384045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6598938" y="1384045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2709037" y="2303811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4653988" y="2303811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1423981" y="3222094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3716167" y="3222094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7" name="Elipse 66"/>
          <p:cNvSpPr/>
          <p:nvPr/>
        </p:nvSpPr>
        <p:spPr>
          <a:xfrm>
            <a:off x="5939214" y="3222094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1423981" y="4140378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3716167" y="4140378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5939214" y="4140378"/>
            <a:ext cx="208411" cy="16206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2674113" y="1366622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73" name="Título 1"/>
          <p:cNvSpPr txBox="1">
            <a:spLocks/>
          </p:cNvSpPr>
          <p:nvPr/>
        </p:nvSpPr>
        <p:spPr>
          <a:xfrm>
            <a:off x="4619279" y="1366622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74" name="Título 1"/>
          <p:cNvSpPr txBox="1">
            <a:spLocks/>
          </p:cNvSpPr>
          <p:nvPr/>
        </p:nvSpPr>
        <p:spPr>
          <a:xfrm>
            <a:off x="6564446" y="1366622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75" name="Título 1"/>
          <p:cNvSpPr txBox="1">
            <a:spLocks/>
          </p:cNvSpPr>
          <p:nvPr/>
        </p:nvSpPr>
        <p:spPr>
          <a:xfrm>
            <a:off x="2674113" y="2290307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5</a:t>
            </a:r>
          </a:p>
        </p:txBody>
      </p:sp>
      <p:sp>
        <p:nvSpPr>
          <p:cNvPr id="76" name="Título 1"/>
          <p:cNvSpPr txBox="1">
            <a:spLocks/>
          </p:cNvSpPr>
          <p:nvPr/>
        </p:nvSpPr>
        <p:spPr>
          <a:xfrm>
            <a:off x="4619256" y="2290307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1406616" y="3205889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80" name="Título 1"/>
          <p:cNvSpPr txBox="1">
            <a:spLocks/>
          </p:cNvSpPr>
          <p:nvPr/>
        </p:nvSpPr>
        <p:spPr>
          <a:xfrm>
            <a:off x="3688459" y="3205889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5914732" y="3205889"/>
            <a:ext cx="208411" cy="216091"/>
          </a:xfrm>
          <a:prstGeom prst="rect">
            <a:avLst/>
          </a:prstGeom>
        </p:spPr>
        <p:txBody>
          <a:bodyPr vert="horz" lIns="79809" tIns="39904" rIns="79809" bIns="39904" rtlCol="0" anchor="ctr">
            <a:normAutofit fontScale="92500" lnSpcReduction="20000"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82" name="Título 1"/>
          <p:cNvSpPr txBox="1">
            <a:spLocks/>
          </p:cNvSpPr>
          <p:nvPr/>
        </p:nvSpPr>
        <p:spPr>
          <a:xfrm>
            <a:off x="1347573" y="4064755"/>
            <a:ext cx="416821" cy="324136"/>
          </a:xfrm>
          <a:prstGeom prst="rect">
            <a:avLst/>
          </a:prstGeom>
        </p:spPr>
        <p:txBody>
          <a:bodyPr vert="horz" lIns="79809" tIns="39904" rIns="79809" bIns="39904" rtlCol="0" anchor="ctr">
            <a:normAutofit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10</a:t>
            </a:r>
          </a:p>
        </p:txBody>
      </p:sp>
      <p:sp>
        <p:nvSpPr>
          <p:cNvPr id="87" name="Título 1"/>
          <p:cNvSpPr txBox="1">
            <a:spLocks/>
          </p:cNvSpPr>
          <p:nvPr/>
        </p:nvSpPr>
        <p:spPr>
          <a:xfrm>
            <a:off x="3643308" y="4064755"/>
            <a:ext cx="416821" cy="324136"/>
          </a:xfrm>
          <a:prstGeom prst="rect">
            <a:avLst/>
          </a:prstGeom>
        </p:spPr>
        <p:txBody>
          <a:bodyPr vert="horz" lIns="79809" tIns="39904" rIns="79809" bIns="39904" rtlCol="0" anchor="ctr">
            <a:normAutofit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11</a:t>
            </a:r>
          </a:p>
        </p:txBody>
      </p:sp>
      <p:sp>
        <p:nvSpPr>
          <p:cNvPr id="89" name="Título 1"/>
          <p:cNvSpPr txBox="1">
            <a:spLocks/>
          </p:cNvSpPr>
          <p:nvPr/>
        </p:nvSpPr>
        <p:spPr>
          <a:xfrm>
            <a:off x="5869744" y="4064755"/>
            <a:ext cx="416821" cy="324136"/>
          </a:xfrm>
          <a:prstGeom prst="rect">
            <a:avLst/>
          </a:prstGeom>
        </p:spPr>
        <p:txBody>
          <a:bodyPr vert="horz" lIns="79809" tIns="39904" rIns="79809" bIns="39904" rtlCol="0" anchor="ctr">
            <a:normAutofit/>
          </a:bodyPr>
          <a:lstStyle/>
          <a:p>
            <a:pPr algn="just" defTabSz="798088">
              <a:spcBef>
                <a:spcPct val="0"/>
              </a:spcBef>
              <a:defRPr/>
            </a:pPr>
            <a:r>
              <a:rPr lang="pt-BR" sz="1200" b="1" dirty="0" smtClean="0">
                <a:latin typeface="+mj-lt"/>
                <a:ea typeface="+mj-ea"/>
                <a:cs typeface="+mj-cs"/>
              </a:rPr>
              <a:t>12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590007" y="4949542"/>
            <a:ext cx="6669141" cy="219087"/>
          </a:xfrm>
          <a:prstGeom prst="rect">
            <a:avLst/>
          </a:prstGeom>
          <a:noFill/>
        </p:spPr>
        <p:txBody>
          <a:bodyPr wrap="square" lIns="79809" tIns="39904" rIns="79809" bIns="39904" rtlCol="0">
            <a:spAutoFit/>
          </a:bodyPr>
          <a:lstStyle/>
          <a:p>
            <a:r>
              <a:rPr lang="pt-BR" sz="900" dirty="0" smtClean="0"/>
              <a:t>* Objetivo do Mapa Estratégico do Distrito Federal onde a SEF está inserida</a:t>
            </a:r>
            <a:endParaRPr lang="pt-BR" sz="900" dirty="0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764087" y="1358519"/>
            <a:ext cx="5557618" cy="81034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809" tIns="39904" rIns="79809" bIns="39904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484312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FASES CUMPRIDAS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450429" y="1420416"/>
            <a:ext cx="7920880" cy="3240360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Reunião preliminar do Comitê de Gestão Estratégica 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Apresentação da proposta ao Gabinete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Apresentação aos Subsecretários, Chefes de Unidade e Diretores 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r>
              <a:rPr lang="pt-BR" dirty="0" smtClean="0">
                <a:latin typeface="Cambria" pitchFamily="18" charset="0"/>
              </a:rPr>
              <a:t>	</a:t>
            </a:r>
            <a:r>
              <a:rPr lang="pt-BR" sz="1800" dirty="0" smtClean="0">
                <a:latin typeface="Cambria" pitchFamily="18" charset="0"/>
              </a:rPr>
              <a:t>(Mapa, Objetivos Estratégico,  Programas , Indicadores, Projetos e entregas)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15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Reuniões Setoriais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1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Alinhamento PE X PROFISCO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5121" name="Picture 1" descr="C:\Users\afmendonca\Pictures\imag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133" y="484312"/>
            <a:ext cx="1522455" cy="17761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29" y="340296"/>
            <a:ext cx="79208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484312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latin typeface="Cambria" pitchFamily="18" charset="0"/>
              </a:rPr>
              <a:t>CONTRATEMPOS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594445" y="1276400"/>
            <a:ext cx="7632848" cy="316835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3200" b="1" dirty="0" smtClean="0">
                <a:latin typeface="Cambria" pitchFamily="18" charset="0"/>
              </a:rPr>
              <a:t>PROFISCO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3200" b="1" dirty="0" smtClean="0">
                <a:latin typeface="Cambria" pitchFamily="18" charset="0"/>
              </a:rPr>
              <a:t>SUBSECRETARIA 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3200" b="1" dirty="0" smtClean="0">
                <a:latin typeface="Cambria" pitchFamily="18" charset="0"/>
              </a:rPr>
              <a:t>DE PARCERIA PÚBLICO PRIVADAS 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917" y="4444752"/>
            <a:ext cx="3312368" cy="7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340296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PRÓXIMOS PASSOS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594445" y="1276400"/>
            <a:ext cx="7632848" cy="2304256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522437" y="1564432"/>
            <a:ext cx="7632848" cy="280831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Confirmação do cenário, objetivos e indicadores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Apresentação da versão final para Comitê Estratégico SEF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Composição do documento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Apresentação e publicação 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3073" name="Picture 1" descr="C:\Users\afmendonca\Pictures\home_engrenagensprodu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957" y="3076600"/>
            <a:ext cx="2834061" cy="131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37" y="2428528"/>
            <a:ext cx="3384376" cy="225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450429" y="1204392"/>
            <a:ext cx="7758981" cy="350996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Início de Governo</a:t>
            </a: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Resistência ao planejamento</a:t>
            </a: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Cultura reativa</a:t>
            </a: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19465" name="AutoShape 9" descr="data:image/jpeg;base64,/9j/4AAQSkZJRgABAQAAAQABAAD/2wCEAAkGBxMSEhUTEhIWFhUXGBoXGRgYFxoYIBgXGh0XHhgXGRgaHSggGB4lHRYdITEhJiorLi4uFyAzODMtNygtLisBCgoKDg0OGhAQGy4lHyYtLSstKy0tLS0tLS0tLS0tLSstLS0tLS0tLS0tLS0tLS0tLS0tLS0tLS0tLS0tLTc3N//AABEIAMEBBQMBIgACEQEDEQH/xAAbAAABBQEBAAAAAAAAAAAAAAAFAAEDBAYCB//EAEoQAAIBAwMCAwUDCAYIBQUBAAECEQADIQQSMQVBEyJRBjJhcYFCkaEUIzNSYrHB8BVyc4KS0jRDU5OywtHxBxZjg+FUoqPD0yT/xAAaAQADAQEBAQAAAAAAAAAAAAAAAgMBBAUG/8QAJxEAAgICAgIDAAICAwAAAAAAAAECEQMSITETQQQiUTJhgaEjQnH/2gAMAwEAAhEDEQA/APZ0JIEjzd44p3U/qz9a6S3HcmuL2pRCoZ1Bc7VBIG5omB6mBRZlHVi3Ge5/Cpqr3tWiMis6qzkqgJALMAWIUdzAJ+QqxQaPSpUqAFXJWnpUANXVQOWBnEU63JoMsmpqjNz4V2KDTqaVIUqAHphTU00AdUqamigDqlXIp4oAelTUqAHpU1PQAqY0jTNxQA00/wBaQFI0AKfWlvFIiuLYoAW/MV3tp4p6AOVSlXVKgwHdD1Zu2LbsAGIhgOAykq0fDcDWU9srniapEQEvastcwT7+4PbEcbpszPOfjQfQ9e6nbtBFsWbZLMR4hLbZLMVww3wSTJ249eaoaC5r7mpe/CO7MJItNbVQg27R4lwenI3HmpTlwLK64D/tfqxe1Nk2zJt2fHtkZl3O9I/u2Y+IetN1L2iS1dsIF3C8N24GAq+WG4zO74cV5ppumaoOLk2yUaQAj7YUKAJLSRC+nc1PbN3xEdxbbbbW1AZh5Au0x5Wg96XydmfdXweu+OJ2yN0TE5jiY9JxXRavOum9WvjVG9ctOZ2p5IYbAIb3ipHm83HqK2adctfb32/66ED6tlR99UjNMdMIBz6U+4+lNZvK4lWDD1BBH3iu6cDkn4VGxaZFTilFAUQC764+ddB/5ipGWaRFAUJWmuq5IrlW5+FAElcTTg1yeaDSQUxpA0qAEKemFI0APTE0q5JNADg11XGaRn1oA6JrhpIxTGTxUgoMEtImnpRQaNTGnp6AI5McVwxzzU9QkSY9KDBt/wA/x/6U9P4QpUAeYa7VPcvhQ522yQjTkNA3GYyQwIA7x3mtRo9QGtl3ZQUO1ycAdwZPAIP8Kytmym5iqgAudoYHHYeWQee2IBHpVnrGqVUNtB5WdZyTDLJZRE8FQOYHm9K4GmpITHNaSvsIajrCvuWznb3MAOeNq7p3ck8ZgAczXWmvlQAiB8xJ/NEGASplQJ7jjEjkZzmj0Cydr2/ELAsoJYqWkLc24I+gn44yZ2MbLEtJban5xLs+QmDbtMZmcgznB4xT0jYTlJBROoKROxviGgAfWT+6p7GtQg7QZ77CHHykH98VW6d0ZWcB3fxFk5ja6wskKAAsEwQAO/PNFr3QbJ/1e0/rIWRv8Skfxp/GnyVsD6jUW5P/APnuT+spVCY9Crhj/MxUmn6sVGL9xPRb6C5I9ZEMQcj3jxRIez6TlrhHaXYsD38x5Hwj8K4b2aQ83Lh/rC23/JTqLRlIfSe0M+8oYZzbOcck22ho+W6r2n6/pnJAvKGHKt5GHzRoYfdQTX+zMCUuXGMjylgMSJ2wAAY+B+VRafooYjxbt1yMbLigqP7rDzfPg9hTbNdgkauzrbb+66N8mB/cammsnrOhaYkF1tj5pbUE9yfLUCaBLceDf2/DxnUcdlV4mjyIKZswa4Nsc96zlp9Rb51APeLqgiPmIb6yatDr4Uw6hv7Jw/8A9rbT901qmjAoGIMH/vSYn+RQm97SaSJe6U2+Yh1ZcCZbI90DJbgUVt7WAZGBHMzII+Yp00xSe38a7qJWB711HxoGO6euC0VyblAEhqPNN4lOXHrQAiTTZJEiurXr613QYIUjSpGg0U0iaVNQA9PXNPQAjTUppTQAqVMaVAHl4tXQ7PsfczEjyqVkjvI4x955ND9P0tmuTcdUIgeYlz8yFJS3k8Y54E16JpL26RLBhyDgj5gfvEg1dCrzA9ZOYP1+f41zxSZHwI89HSbhxb2sZyyOUMTgE7dy1YudP1I2HwGlDuWLiggnB5YAY7SR8q3/APP8mq7fGhxoFhSM1ok1iFXcAE+UncXAEyFhUJzGSO9anply6y7rqqsxAG4+vO4A+nbvXelFW1p4Lgoo0KaYGuq5NOMQ3FecFY+Kkn75rm5pEf3kBPrGfv8AT4VYJph9KAIbeitji2o+gpjpU42L/hFWBTE0UgIzaFQ37KgSVntgSYqzTzWOKZtgXVacYlGIPEEAkxxBM/8AahZ6YULHTtctbyGJTbBaI3FDg4AHHatWyAwSBI4Pp8j2rhkBPNI8dfxMpGa/pzVWdxvafxgIINpSjbSYnaxIJEyQCDHE8VJY9rw6hlsMV9d6/XtgjiPhR+7pAYx/JoB1HodsFrg2oSDueM5+0SCJPzn8c7vJdoKH/wDNh/8Ap/vuD+C1zc9q3HFhf94f/wCdZ86C+MIVuH9ViEJWRkELxmZg8013xQu42RIMFN8MPkSgFzGfLOPuplkiHAcPtXd/2Vv/ABsf+Suz7R3u1u197H/pQTT3NqE3oQ/sA3AAfdHkEzHcgTBpWdTbcAq/ImGBUwePKeMU6lFmB3+ntR6Wv8Lf56ZuvaiOLYP9Rj/z0Mtk9j9YNTKzfrfhTGln+ntV/wCn/uz/AJ6Z+s6r9cD5W/8AqTTBz3cfdTlv2xxWWjaOT1bVf7Q/7tP+lIdU1JH6R/otv/JTF0Bk3B+A/jS8ZP8Aaj6EVmyCjn8u1J/1tz/8Y/5Kc6rU/wC0uH6r/lqMX7RMC6CfTcs9+01Y3LHvk/WhyivZtHFt9Qebl3/GR+6K4e1f/Xu/75/81WLLocgkz6SeMHj5fhTtftztO+YmNr8cTx8azeP6GoPOnvfr3f8Af3f89KrrWx+o/wDhelRvH9Cgj1K7bZZW6oYcMDkDvEc/I4PehtnXPJUu5M4IUIG44kEz8JPrnsMFlAcsjHkw7gf4ikET3n/pXL9Ktvkq9uchrdtEjmIvMu4MROVK81GS9ow0o69aWA7AHIbIIUgxDEHGSMcjvAq4upRidrAkRMZieM1ktTZtkEeJbnbt2nZugcSqKNsESPNg1X0F06U+R/F8wO0vswxIIAKqphSAo/ZGTQnwDVG7tMRVm09Y9facYD7bb8bWYtJHMFFINWl9oh2WI5kkH7itbFgasGkazel9qrW8Ky3BPBKeXET5pjv/ADBota6tYfK3rZzGHXn76pdmF00wrlrgHJA7ZMZ9K7SgDmlXZqnr9WLVt7jKxCDcQokwOYHeBn6UATNcAIBIk4GeTzj1wD91d0L19nxH0zp5lW4WJEe61q6u6fTzD7xV175FxEAEMGJPoF2x88sKALBNcmu6Z1oA6rgrUWt1ItIXaYHO0Fj84GakS4CARwc/SsNKzaFPT9//AFpn0oOCPx4+RGR8/jXR1R8XYF8oXcWzgk4X0JgH8KtChxQAy/owRAE5H4es1V1XTCwIIWOw2z9ZkifpR3bSI+FJ40HBjL3Q0Ugm2SRJ8rm2c/srtU59TVTU6IKS8sNwVYe1uAALfaXud3MnsM9tvesgxIqrd0IPH3VOWOXQypdGRVECkhA0H7CqVI9d0+X0hoM8TVTp62k8RTb2fnXJ3WyslyWDAkQQZweMVptd0UZKqqse8YPwYLBHzEEfhQ27Z8MeZWXmMDn0xAYH/wBMqx52yTXHL4sek2v8lllkuyK+yFCNpYFSIVGMggiMD6V3odYQig7gdiyNrjtBxHqKrai0VB8IwR+pDebtIjPodyqxgQSa5GrdkNzbblQQwh87SDuEnHHHxIzFcmT484J8/wCy8MqlwW7mrW21y7dlECoN7KwBI34BjJ83Anms5c9uwbgWzp2uSYEtBJ9Aqg8/yKg/8QHZmsW2YBRJgAwWlhJ9SAD959ah9idKg6hZHoXj5+G0V6OH4sHFSff/AKQyZZJtI0fT+p3LOyzqdPctPcZ2QkAqxZmcruJwfNAFXLjE3g3htt2Fd3l53AxG6eO/xq9/4loPyHd3t3LTAjkeYKYPbDUPs6nc2LkiFIhR3LTmPgDXJ87Fo04rsrgnsuSazqmYAi20ESPd/wA1Kn0FoLbVRcJAAAPkz9dtKvPcHfZ02vw0yaVyJ8Qqx96AjfSSufuqD+j3LZ1FyOIG0H7wIj6TjntV61dJrsfKvqTySqOk2zBYF2HdiTniYmB9K4v9Osn3raEfFQcfEmrbE1if/FLqIt2baG7t3XJdJjeig8kCdobbIHvYHE0dmMK9OsaG+WSwykqPMtt2AgyDgGGHaRIpz7PlIFq6VAxtYbgAO0MTH0ivOk12ocKbarKWmuWw7OCbdwqo3eHG1WYB9pJEW5IFep+z1jZprS7t8KDukNJOTBGNsmABgAACkevphG65VAXWWtYpMquwfatszEgR9mNw4481Na6sPHt2rgcm4gaQqhUJ3bFIYSSdhz/V9cFfajWGzprtxZBAgEfZLEDf8Ns7p+FYDoSXrouXtjgi6ptSZLqpEu5dtzgFeCc7YHqVbjBW2arbpHpltTMi80fEKc/Mj8Ku23GBuk/z2rNez2qt6kXfzAtlGClrZdAx7j3UMiMqQYkZ7UVHTyvuXCPgVQj8AG/GmTdGtBK4xAJAkxxMSfSe1V9NfLjzW2QzBVtp+4qSCPrQ7UjVLBt7DHIyd3yBYFD9WoP1fr73Lb29MzJeMjxSkLb2sviMA4/OELuwoYeU+hjU2xQT1f2tZdrLeZSY8HT2gv0S5uUl2x5gNoUSJkTRD2J69q9RqbiXlbYLcncttQryIFvbJYRM5PI+uW0fQtusa5dubjb3CO7FmJa8TM5Yt2A4xiKI9HR/FKaaDcYbd9t1TaUX3bsHa0AgkBSCScd6k/kpz1SKLA0tmz0s3m3hQh2xLOTA74UcsfuHxqeKrX9fbsgeLcVTHJxPqfvq1umDXQTQD9qOs/k6gAgM0+ZuEEgbo7ksyqB6tnArC6/2q1beEovMo8x37Vt7gI+2R4bhTgxHvDBia0nWLgu6xMSFvWrQ+O1t7/jI/uUK6/p7ti63iNIguLgMvsDZAV/LbCeQkLiOBiuSeWSuS6RaMFKk/ZJ0z23ZW26lkLKsuFTadv66kXGDesYn5wDtbl65uXYqFDBLFjMfsqF/jXjnUujrqLO7Tz4qg2u6lxAhTJBbEcmAC0yM16Z0nVO9u2j3GW4LS7lAA3EABnVhO9Z7qe+eatjy+SN0JPHpKrNCGqK9rFT3iB8zH76p/wBHzyXP/uN/mqxp9AimdoB9Yz9Tya22ZSG/LSfdtkj1MCfkDn6xFVr2qdhHhkcH9Iq8fFSaKBR6Cs11v2x0unutZcObqgeULiSJUbjjiM9vpWtNhaXZJc1l5WG60XX9YMg2iDllJG7iJHqMcmurvUVKFbiOoIggoxEfNZH41n7vtWiILhvM5A3sngqoCjLQcELEwZbgSTWnUjn1zUckZRfJSE4yXBTu2EvIfN5dhi4CdyjaQXD/ACk/GvOejOEtWrlo7dwBgBGV07sFZSVcEDchI+fmJrW+1Ohn8+WBH5tNjoXA3Oq7l8w2++CcGdoyKyvtjpi9iw1u3cDpcIBUcSVySBJL+WBEyY+FTWRKSi1aZs8ba2T5KXtLqS62F8ga2LittmCZtsGAIxIYGDkSQcg1X6FrWtahbjuyBAJ8OCxBKqAogySW9Jq2dK72wLwW09pGcfbOoMIboLY23VRVUIAQNkDB8o52VJ2F9pUy+0glT7yz9kYGVn5xiulyjCPHRNKUnya72j9qUv6G4m83F32fMYDrLqwFwQOQMGJ9R3ora1f6Im9aEpOR6BT3f4155+R3XTZat3GJKvAKiAkHuAW4UYMEnnGdsNaxRLduw28Kgm5tARgFaCJJJkDB21xfJg8ijRbG1Cy3e6tYsBVualZiRtQuY9TsJjMjPoaVZPV27164bl1xcfaqHyIAoWSFEkz7xOPXk9lSL4uKvZnnyeke2JbAp3WgqdYccorD1Bg/dEH8KvWeoo0DKsfssCD6/I/SvTRAxvtFql/KLrXPzi2wVRc+QiyGJAEkkm4BIzwO1Zn2gtrrb1gXrbLdtJ4TiTlSPKxBVWB3DvjJGZrY+2XQrNwFgGW9ddUDW3KGYy+O4RDxztE0S1PszbNpLQba65VoEz3wILD17/Gc0mROUfqPCST5AXUHVLJEkbRO9SJUqsKT3YngLBmaIdF9odFZsop1VuSJaWkhzltwA8g3E8gCqeo6G95TbawA/BuT8feQgBgfug9z3H+0/s1ZtMCt19+0wu8Ewcwd32SUwSRBwcNjk+PCcItyK5JRlwjX9dtflGlupYdCbttlRpJXzCJlMn6Vk/ZVtqi2z23NsQSudzKzDxOe8TFDrXT9TbtPdF9gqMbVxVuuwhtu64UVjbTysGlZILc4NQ9VI0923dsgLLIjDIQ7piABiVUz6EIfWT5DU6h7fKMj9ba5Rq+l6s2NPe1G7duuE+DIOy4zrbVS/vDiW594xgAVo+k6vx7Nq7G3xEV45iRIz35/7V5l7W6Qh7d0A23vLtA3KpvOAdu4Aw+1tkBjIwRGa9K6TsFm0LZ8gRQv9UAAfgK6YdJE5JLksa7UpZRndtqgST/AfEnAHckV5h0/XlbSoq3GuJ4bFdoZhsKi4IQSJgg8/fFGPaPqp1OpFhVHh2XIZyf9ZtYT+yqnEwTIPABlajQXLbeOwZVwjLMEAeVXJUxn0kwT8TFX9I3RNNSdEXWbtkEOslkOxzGApgIQ32iylMZBHMECaXTXOmuG/a5CErZIIUliu5CQCVIXuBCxxEye0GgD6fwpRlG0OHTcSyKFVpDCcBWEzGDyKFdb0lu1cVXubdwZiiSDde5cdtqqASeJgScDnmpOEV/yIpvJrQ1Vr2ia4iuqraVgR+dPmDgkOhUeWQQR72Yqxad2Im6574MD7lFUvZ/SXrWnut4Ql2LpZYxAhZBgHaWILR6tnJNXBom8t2yotkjzW2O0Z+QIVh6xnM9oHszFqjK9T09+2GuXEuRba5c8S3cQAbi/nJJDAKHPbiqOougp+bRd6Mo3RudxcmEbaSzsQhAnksMSBW21OvItk3rEIZVg5twQcEFS4kH07yPlWd1uq06XWZLQCXVtBQbYUeIpuyVtjzHDjMDvmkShFNP2a5SbTQL6doWv3QiJtCgu23gq2FEYxIJ5XgVtdOpveIiuN1pl8MwBtZVAYRJ8pIZTE4JoDo+laiN9nbYZfNbG0eZj2cCAqkY2z6cQaq9K6iUZRO10J3T67Lm8n54bPBJ71bDDWHQuSe0uWbnp+sFxZ91hKsh5Rhyp/nIgjFXO9edXPavbqbTlVJAYXimG8P0YcNsLAxz5GjkT6FauBgCDIIkEdweCPWncaFUkyRq8+9punt+UWxeutdDF3SFYG0JAA8p2hfOFLRMAesj0BjivL/aC9evX71xb7Ktjxgqg+8FCmAIgAlGBbnAggiuf5H8HzRXF/Izftb063ZfxRdeLrAXLQg5aQGCjIPu4jgHng7Bfazdat+Ega8yruDSqq5UEp6s+fdBxwSIrvp1sD8y4J7ywP5xW927J5JBAJ5DA/CrfT9LZ1O1bgyyTZvEKX24PhuWBFwDDDdMiO4mufDkcl45dovkiovZdMA6vq+quLe0zJbdnItqyI6qpZZg7jBZcNM4xjAq7pOjXdYLi+PtdGHY+UghlZYJyCBDA/cah13SbmnvaXe0slzaSshXRgyW3IMyVBAiTBK54o30a8E1d1iQFW2GY8eWHJJ+Uc1SHM9ZCyl9biefdJ6jctapLjuFILi4QCxVVk3CHeZIcBRxluM1Z6b0R4O5kcDbufKGYbxJaVVpJGCRj5xTp0hQ1rxQTdukFAEnwTc8xuuGYruHKggZClhwK1XSOklVtqrvCZLMCGYnBZgywSSfwGeZ3NNQWvsWP2dsqW7dq0BPhqQNsbAdyzMSG7iMBsYrS9GFrPhlIbIA2iBicDInnPwqBumszA+XEYdQZP62O/wBaM6WxtUDGPQQPpUIRldiza6K7dNtHkSfUljP3mlV4LSq2pK2C10et7OAOYLho++2Z/dUht6wc7D82BP8AwCjfij1ri7dxXVSAxnWb18XdMGZdwNx4jdEeGA2CM+Yj5Mabff1GqtlmG3KqBuVZUtJIDHnHf7I9Zqb2sJF3T3fsguk/tNtKz8CEb6x6igGv14slV8TawbaIYkmRuVmUHEj7YGCDPYVLHJ+Rx/oeSSjZ6jYt7VAEYHbisd7YaS819CloFSjoTuEtG1tqrwxjcYJGFaMwKl6R1M3douai5BHIa3GP2ltg/j3oz14hrAZGkpctMpB5IuJj6gkfU1acdo0xE2uUZ/2VvC4+qhIRikiIhyGV0IIEHaqSP2qzdzTJcHhlhNlis79guKu5VbcVMcHjuWANen3OR/P3V5V0W3dvXH27Ssg7SFhFuFj5ScrBJWBxGBUH8fdJXTXsbyqL59l29qUa5Fy215gJDLdFxQoJOZ2Be/zzR7ovUGXQ3WCEGz421SQSAql0DQYnzDvkQe+Mbrbt9hca6iBt62yCZ2qSxRQIg+7njHzNbj2T0LnSlrhXdfG4wDtAZdqmCSTKgEn5emWx4dPtdm5J26QG9kF2pcLuFbcnmeILebmedxJH96tp+SJs2bRsgiDkQeRntWA6OCVv2GBkpEDJD2iVYj1hoPxjHNHV9sbSWFLGbu2ChJHmGCxPZO8/TnFdjV9HDCVdkFm4dPdKGSV4P+0tzkf1ln7wezZPdAsq86iATd8yNAnwceEAeYI88ermsVb1V/VzZtBCwBu+K4IhiZDqBxLHaFHYknES+iVdQbdrfcs72dbgV7q7Lpjy7VcIrEsRORuHBkmuRrxvX0zrjLdbHqCiqHVtcLNtnImBgSBLHgSeJPftz2q/bAAgcCoNTpbdwAXEVgDIDAGCODnvT0B5+vUPyrVWbTeIWYkuwBGxArGEBH5pSYG7kg8mj/UejWrCi9ZXY9vLPlmNv7e5mJLxAeDM7I71qWugcmqmovCMCalGMYcmu3wBuk9V3Iy3WUXLch+wwfeHoDIPPcetCPaP2WGovLet4kAMVfbuDHMEH02k8fDkg1etWLdnysNuAbVxAWIQkjwbo4YDhZ7CJHNCNF7SPY8Xw2V7S+8wDbVOAHOJt4MkNiADmM9idq0ckrTpgvUWltN5QYFxwuICbdnmxg5aG+Brd9H6hct6ayiuo2hl2nZ5VRmVeWBiFHrWPTVW75TYPzKcAknxIYM57xub17Kv1l1OrYwt3Y2WlHAKA72bcPC/OOfNJEbflS5r1QYF9mbDUe091e1poyWVhtAzy+6FyOSRzx2rzzV9UL396Rtcu5WXZGW6DutjcoZpcCHAA88QYmpdY1+7dgEEW4Aa5xAiAluCifXccciqvWEcgC5a2jzMX3q25pVzJGR+i4M964XNP6vk9HHBvk0fSAA97UTcKsqZdmYowZw1pgZ2bfKJHOCe5Oh6Xp7g/Jw6m2tkIzsxEAhNsc4y389vPrZOk8y2rltdw8UFTtdBgmPguZHIBHpXptjVtc/Ot5whBAaEAJwoS0CSGJxuc45ijFiUpbvsMk2lqghrfz42HyOfNbOwnaOJYHscgjGD61h9X1I2/wAqtFD+UXbT27agEiYKzu2xBIOfiAYJq3f9oFSwXBlrnbuRuZiBn7Vxz/dU+ooNp7ly6pYQHtDxLeMkLHioCMsCiyP2kB+fYsKctvZyTzarUKdP05Cl1uMzAAl9jRtOZ3NbIdcnI55xijWkYncUAAY7u8MCIJEgAkj6/Ch/Q2W6iuAxUs7DBHl33NnBWUgDOaKXN6EwQnriDPwDXBPPLfQGvOmvuzqTVF4eJHukGOdykfTmpwjkZuMPon+Whtm0gO87pIEtsuEnnkkmRk8Yq7Y1ir3XvhucfAsTVIk2rL1tccn6maeox1AAAsVE8Y+AnmlVeBTKX9UASrO7ySsAk+UAk+VZBjHPNXbHVbkbSlxnUSSw2g94DYBMEAYHOYgxV1l3T2kYW0R22OATBDTuMOTBkQZA4GO1AbHWGLBEO4MqwGXcCCBkkfMmQABHNZTXTJSyxTCvXuuE2Wtm0TvlCxYbbfllXZlDEHcIGIDD3qBabQLdui5dG4SFa2CxYOFCyAAZVYBPyJ9KuHqNwbi9kvaZQCsqdrQPFdtxyJGBn3pPNQdJVfGu2QdyttewzeYL5fLujIjKA+inIJpsabkq7NeSMlXYP1ztpmFvTOt4qgkDcdnGDDGfXMRI9a1Psf411Vuagjw1IZFUQHuSCLpjLBfszAJMxgGgem6zde1d2l7TLcADWyCwBJVEdywa4u885+M94NZ08hrjJqVIVd7AubbOzdyMLOSM5MxHarZZ1wTi6Z6TreuWLZ2vcQNiBMff6D5xXm9wG3rbqWGVlcLcX3GG0uWMP9mGZ1kdgKgsjyhIa8pm4Qq3MSBtVbqrAieJ+fEUO8Twr93ytuVMkqywrBYPpwCfmpjmp4p2x3cuKL13VnUB92La7rzAZNxoG5cn3Nu4SB9o5AM1vNJ7X2DiCgGMrIA7AFSR8KxdlGtXUDS2zTAsrqolRbu7lwSCCFAk58tI9MZHtQ2ltErbSGL3PEJidwKQGPaeDxMmjLKopmpyc3SDFvWq3U2e0wdWKE7CCJa0Qc8SSo+6sz1bVi7qLl5towpnMKgN4YUcyQrFucE/CjWu6bcsXdPcG1QxCEiWggqQxaFmNzDj+Arvp/QTqLupSNtpX8MELbI931ZCQRuBHbHY5qiyrRSJOEt9SPQ9aIazsAZwty0QeSGCXATHvEGyfmGxU2oeyh8U2LyuWF0xdO0v+rtGWEsxCgT5uZIAH9L0u7arYAu296jBli9sgEZULcZZHy9K097omlQKj2A55hyzyTuUmGMMc5+BHoKh8ies1wUwxk49kje111z+iBGCWUkbQeSVOT8pqPV+09wtCW1iSAHuJuMcHb4g55A/jUq6DSgmLK552g4559e/40S0miswu22u0YA2AEQYImJ5B+6uXzt+i6xuv5Gc1PtJdeUEhsH83bZhiN0vO3bkZ3ckCh3gaq67AjaMEeNcAO0e8wRQ+AOJYduK2HX2Fm0zLAeBtBAPlkT6RAnJxisXqesXHRjc3hSpDAv74IICIIMkkgSFgzhqdOcnSRrhFK2xtdZWxaFxnY3GU3HYysW1k2gFB8p2HcROWOTQm2vg2kIt20M7muXC7y5835u0Gi5wFBIHuj0qDqHUGZQj3A10kbiTk7IJ+cwoA/ao707qyC0oZ03EAtKMSWxMM0BuY44NdfyJqEUlyR+PByuRndDda26hGB3CUB2hjEypUQNwA93mIg4IozoNP4165duF7R8v6E5MIgkzke7MR3qXXPZIZ7aWwy+cbYX3J3AAAyWQsMn04qt0hEulzdYgXGIG0gFfDjadwG4AqzSPVR6VN5PLhf6h1j8eb+mE73STBCawj08W0D+JAxQjqnSbotEvqbFwKRISFPmOxjHcbXJgelF26Q20bdY4BJw1yYEeWCwXdnscZ+lV9R0m6bLK99bjFHMEKpXB2Ehd4kmAIMk8d45Maex2uSo40Wo1HhWyyeR7YYstzhSoB3rk8+WOTED0EdvqeothNMHBkGNzRcCIoK71IOfNIM8AT6tU6XeH5Ix2glrrWxtIBG/zK5LGGeLg2jiCJ5gsOmlbpNxHtvbVQGb3ndySXHmIx4U4AGe/A78UalRyZpVFs4uaERbVGKKpAA7gYGQZnJ/DtR1LxS3vkb0QgkY3XH3BYHpEsfQBvSh3WDBVgNoJUwBgGZIE9pyPgR6VVRi/hBzzeTdtHKeKiOPUzhSTkjFdjdI8uNynybf2fFu1o7SXCsqpba5URvJIVg3umDGfjRKxqrbEG28zmVtSCvwYLEfGa4satBySwYgx5m2k/PgfcBRVb/y+VeK3s7Z7HSK39GoW3FnnvBUfuWrOm0lm2IRP4/ia6gniuLu4DygEyMFtuO5mDmO0Zp40ukSbIruruAkLakdjIz8feH8ilSshiWLAgTAGDgfakevocinp9mZwZO50Z1G0G2I4B8TykmRkyG4/DnNVNP0W8vl/NqqqqbtxYsgAEbeE+ZnvjNaq3qLYtkh2YHhtpMY5+XHOKx+q6fq3JQpcIyAzsvm+IUNgGOINTg5v2Dww/CfS9NcABr6hVAEHYSR6bgYUZx8him0aLptbduAkxp/FnEEQ8rIHHkn50Fv9AuKJZlUDszkEz+qpWT9PhUPTEZH1EEOGtMiBGGNysoZt2FEyYknFXxNRduQssfH1QR6XofB8bTXGDT4KCSPNcD22tTHG5big/AfCtD1LTJbuKtq2ouLt2lVXdsY+fZA8pAkf3qz9q0fyi9qYBD3kdN0oALewCTtIIYW+2VDVqdT11zItr88GQPUiJiO5AHxp82Pembj+tnWq1ly2gYoSQJcAYwfOFPcgcDJOPXGW1auzFgwDYZjP2yUPHC7dptgtBg/CiOp1HLXroiDjcJPf1M+seccUEvtqdQwSyAlvcZZTBIJG0AsAUkAqQIB3HGAaMcIY1wO3KR3e1dm35muAbUFvBJ8vm2rABCr5yJIKx9oAVPoblkKrsuwKVW0+CLhtkEQ6EnBTgHIWQTwLHT/YFRsN26ZBICgDPwEkZEfGrT+w1pXlbp3xO0ogJE5PrBxJjtWPPHoPGyLqPtKNYNqqyXEuBk8uNkneW5MEBY77uJANd9C9p7diyDNy5cuP4lwqgXzsApQDceCpyefpFEdN7NXrZJsahLYfaWU2t4kAKSMgyQO5iZxmoNX7HOGBtNbIjzFwwLOSxZztIGSeBA+FN5VVIzx07Mjq+u2/HvNLWWuuriS7qtwQzBlVgQpuAk+UjPaK1mi9qQbqHVPZuLG0Nb8plsbwoc+IuewBHI7hROr9jPMWe7aSIlUSfv3GB9TU3TelWrICorOf2pzn7CjPywPma29l0ZVMOaz2iW0I0wJZgCbhO+ACwAgkRGcn1zM0OHtBeQ51BG443RBnmJEn6QPRqe8ip7zZEbbawW+UDy2/xb51V1HQTqN3jJcRU82xVbc85g3CIJx2OPQVGTUeW7KRV8JFVepreugAm5kS5IGQzA+Ujy4A82SJAk1d1NouACtsJv3MklvEAmN9wwRmGhRyO4rq37K21RVXxLatG1WCnzNzJJBJAGcSPjxUC+ztwGLLqwyd28RIMFfKOfpGDNc8s0pS4LLFFLsB2+i+XeNu+CpWGOCcjdJE4FcjpDlpKJAjygxPEEE5BnHft8qOXOj6tc+Ux3DJ9feAiovym9bDeJbYAYJCuB8iwED5ihZp+xvCv+rBH9H3bW1vCuKSDLQGAknyw0hhn8K5e3fshrCvJR1uKJQFkNvaHC7RPvnJOIggTIL3teynhkIwQIJMc+YgEN65qS3fa+jb3OxWEMRBUjMLJY7/ALhB+h6IZL4olKDXI2lsXHTcNQGQkg7rZRrbYgEEGTnAkjvMU3UdWlsLuORmPej0e4T704he88QIK1vUjbCxaAAnYhYYHZiO5Y5A5MScQBUsdPuIVcspbcrmd0kyCZMQx5z8qd6YxU5SIvZfozeH4h3W7m9EW2B5swN+4+VZTb2BBU8RFS+2V50vtKmSEIwAHUIoZleMebcD3EgkZq9f6sAwFoSRcNxpIOYZRtCmdols+sDPaLVdZ8S14VwKM4l2JDZgq7ctBP7uK3fWVoTJDaLTKlwrcsKbZZijW2cNMpvAGAeVBQCRjv3qj1BR4NonALAD5+KXPbiEj60wvAsx3hlSCHHl8RsiF3RERmNwytR33NgIckkgqMMFXddhmxBZlcA4528V1OX1OSON7WEHZQBBJOB3MfhV/T9Re0JRsjEHI+e04qh/SBuEBbbEkYCKoM9vdAo7p+m69lQlBt2bYZULRGJJysc4jMVxuC9nXZN03rF47brvcNuY227YcE91OwY+6thoNQLtsXACoMiGBBx8KC9E0mqEC8ltQsBXXaCoyTtG1pBxMkeoo6tlhHmkRmQJJ9SRH7qVtIxkgAp6qavWWrRAuXEQkSAzAGPWD2pUv+DKKN3SuiFldyw+G6Zx6EgdzgmBVK70gXCLl646kRt43kA8hQPJMzAkjE5Bq9f6qT5UWJ7CZPyxuPzAHNDzZdiQ2DOQMn5tBgfNmn4VZY1BUxnLZ8A/rOlNzUm6LpVAF8qyTIEHcs7AJ7nPwrkWQI2qIydzZnEyMQeTlFaKui5bRgqr4jjhV8xHzYjYn91Z+NTp0W7dk3j4an7CZJ/rOZLfeaSUoR5Q6UpcMxWr9ok8Y21Dtjb4inMkSNglmPPcgY92n0dwsVR7kbXZmDA+ZjH2fcUCB5gN2Ocmd3a9mbKyEs2wCIJYM5Pzk5qlrOjac4ZLbEY8ocDH7YYgMPQio5MrnwPCEY9mcS0lxt9x9+3CqpLNE91Zs/cIo5pupwQoRDtBHmtFCo5I3DyrxPHah1/2XtOYUlZMQYJn1WSuwx8D8ua4fod62AFdgv7Ujn4kwPpUtml2UUYtmp03WUUea2YJJkMHz3MsRnOT8atDqljYFRxa+JEfiw285rDpor/LFNv6zGBOfdZPeI4xJq1e06qkuANoJJaQAO8J7x+TtBniq41OXrgnPWJs311pUl2W4PXykffx/H4UL1XWHbyINoEAAAjHwGGP12D4Gs1a6xafb4UswM78NgH9GlsFWQR3C9ogAzXKam5LLbZ7YKDzGC4M5MxtUY4OfWrvWCslzJhbVXkt/pXgzhFg3JMjAwLYzEwDmM1Kmg1LqSiLZQgeWYuNJzuc+6I7Y44oD0e7plui3cWXJjxCWJJGFyZDQSM4iRGa2yXTb2uzs8jb5Y2TGJEs2fUTUXmb4HWNIgHSDbWLQVT+vOTwIZyCJM8AR90G1qNMvjAtbALeUHeoL4X7PlYkbex+NWV11sCXBWOS/lAgx7xAHPHFWb+oUrGZPEkwT81yKWNXyM+Cja0LkzhRtI4I2iZEKTB+oBHriquq0KmHF03CAMDawI4MYIQGTO3me8UWtgXEZHD8CXBET+x3BEA5Aprumtbi20knmTjtnbxOOaZ40uUYn+gHUXi9ra9sjdI23EBDgYHlIkzgwQD8qls6YXLhMOAogFmmQ3KlYKwIxkmeaJvb8ywFCjsQMQMbfSpLNsQ3k2ZJ7eY/rGD3pUu0hr/TM9cu29OpU22eQXwiEwBG1CFEccmSJHwgU16VF5wAhAKLBgA5AAPvEj15yfdGdf1Lo1q9lx5gBDdxBkYII5J7Zmhb9I2ubjzdIP5tMCB6mTBM/u+Qq0ZKMa9itNyMz/5ba+5vXCysR5U2gkL2J3R8ODPyrm57OXl3rbY4PlDRLIQBulGJEEnEdhkVtNPqbblZw5JWIBKkCShZfgPwFWbKAKScmSAZBMfMAR8qk05O2PGVcI87vezpa6x8ScKDCkiQT5ALbYAGYPb15rjqPRXUqUlyQSXVGKqIlVVRJJMmcmI4r0R9KGndJBEEScjntUq6cGJGAZyAePnx862MmjJJPk8ybot3ZKLfaAykqiWzDFSzL4jKA+FE5jbV/RezdxvADqx84Y7yVa0u8lwSuLnkIAIOCOMSfQfyJfMIw3I2rHxxGZ7zNTiyB/P/AM08ss+kKoRBHTfZPSWH8REJOI3tuj5A/ET3rQPbVxDCRIP19aryVGIPf3SfwmqrXCxko/0CiPvJNJv+m6oIa2yHXaHdfijbT99AOt+0QtMbcMCDEqBnCnknyjzelWLrXCYFq4eMsywJOZyeAJwDz2obf0pZm32LexSCzMAfk+U5gQIk/EUrnaoFFJgfU9Qt323vYZmwJ8RgccTtX+fvpVpF0zIAGCgRjaSJ9RBXtPPf4U1Jr/bHuP4ULPW7bDZp7T3Qe+02reYBLEncxBwQxP3UR0vSmuwdQxC8eEo2KI9Tyfp99ZvQaEpBVmBzPhOLWSTyqOMwYgg8VYtdU1Vkw13cDMLctqxicS1tgZgDtiavLKrJKNGw0ZW3CLbKhsgC3G0AHDvJBOO/qKrf0moDbhbLBd/lJYbZjJCkzzwCMEVnv/MqIWuXbBtsyhWvW4PHE7wrGORhuO9GND1Oy4bZeUFliG8sDMHwngT6wINK3sbygkl/cdoRdwIkb0PlP2xmY5HriormlYFdpBWWL7zJ2n7IxwPjUV3WpbHlABiJjbIzwAJaTnEDPOapXNQ74g8xBAmfQJwp+BJb0mqRxWJukXX1i21Gd0CNxCrPy2rn+6pHyoXqdY9w7YgTGR/+uYPycmZwKlOnWzNy/d2k+p3O3wA5/d8RSt6m4w/MoNPbP+tuxuI58o7fTHyqmsYiW5Edy0lsi5eYoT6nc5HGJ93HoB8RQ/qOmOotMi2Ut2iID3RLNPEdxJ9MelGbfTkt3EgrcuNJLXSxJAPKgY9efSjej3B2G2ATIJYncTE4+zGB6VOUm/ZSMaPPtN7DLbU7Qwb9ZSJ287Yk7s9wQc0h0S+o/NTC+torgR7sSCQT6g4MV6UbBJM8VEvTVBYqBL+8QTn41LxyHU0ujG+z/s4LHn2w/wDtJMtPqO3Pck1odMrKfdme425+hX/mq3p9M25VA3IJ3M585M4iBBHzz86I/ki/EfI1kcUm7sxzQKsAmfKf3VI+nDRKSRkEiYPqD60RGnPYn6/9qd0I7VVYjHksEPokL7yo3jhoz37mq+s1gBCyVlgskRJPAWVIY/Kj5571G0dwDHqBWvF/Zm9A8adXBDqrD0IqSzaVBCiBzyT+8mrCyeAImuLtolj5u3ujaI+ORM1mtG7ETkUP1fkBYyxPuiByeB+/J++m1WjuhgAzFcDeSNwHfI5OOT6050zsc2wQssCSx3EYEQcTH/xS02apFPT6RtxkHGSZXzFvgGJEfHHpRS1YgQOB8K70mnYSxtAOfTvAwSfwruy13y+XE58pGIXtMDMiT6VqiDmceGaRtGnJuEGVH2scSQMHngtxUYvOVBWG8xGFIwI9CY5/CnozYlFo12qVCC6yZJJ3nIOIKhQBJ7Sa6F1oJIM7BA2/akz+EYpaQbMn8E0lsGo9PqnkbkxtkiDO6fU+vpzT3dU4JhMSI8hMDGefMcnHwrVGIbM7u247/wAiowPjQ/qnUG8tu4gAdVPumNwk7d04MgYjvUdx7iCUygP6pAggxHEZjjy/Kmcb6F2C6nFKhI6ooEuyCSwAZtpgHvhs/dSrKZuyAXW+F+Vd3fdX5ClSrl9FUZ1fdsf2X/M1Gem/pbH9p/ClSp4CTC9j/Sm/q3P+I0Q6F79r+y/jT0q7l0c3sxel/wBM/wDcP/E1afqf6TU/1V/eKVKpZeisOwpp/wBI/wAh/Cr2n94UqVRj6KPou3vdPyqq3FKlXR6JFX2f91/7W5++iq0qVZAH2dCnfg09KnYpXNdClSpWaU9Z+jP9YVkm/wBIH9q//CaVKt9AzQ2f4irtvgUqVS9jrolqT1pUqZAQnk01rgfz60qVDNRC/P8APwrpO/8APY0qVS9mk44ru57p+Rp6VMujGAeie8/1/e1Re1v6B/r+5qVKrRJsxnUf0en/ALIfxpUqVM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7" name="AutoShape 11" descr="data:image/jpeg;base64,/9j/4AAQSkZJRgABAQAAAQABAAD/2wCEAAkGBxMSEhUTEhIWFhUXGBoXGRgYFxoYIBgXGh0XHhgXGRgaHSggGB4lHRYdITEhJiorLi4uFyAzODMtNygtLisBCgoKDg0OGhAQGy4lHyYtLSstKy0tLS0tLS0tLS0tLSstLS0tLS0tLS0tLS0tLS0tLS0tLS0tLS0tLS0tLTc3N//AABEIAMEBBQMBIgACEQEDEQH/xAAbAAABBQEBAAAAAAAAAAAAAAAFAAEDBAYCB//EAEoQAAIBAwMCAwUDCAYIBQUBAAECEQADIQQSMQVBEyJRBjJhcYFCkaEUIzNSYrHB8BVyc4KS0jRDU5OywtHxBxZjg+FUoqPD0yT/xAAaAQADAQEBAQAAAAAAAAAAAAAAAgMBBAUG/8QAJxEAAgICAgIDAAICAwAAAAAAAAECEQMSITETQQQiUTJhgaEjQnH/2gAMAwEAAhEDEQA/APZ0JIEjzd44p3U/qz9a6S3HcmuL2pRCoZ1Bc7VBIG5omB6mBRZlHVi3Ge5/Cpqr3tWiMis6qzkqgJALMAWIUdzAJ+QqxQaPSpUqAFXJWnpUANXVQOWBnEU63JoMsmpqjNz4V2KDTqaVIUqAHphTU00AdUqamigDqlXIp4oAelTUqAHpU1PQAqY0jTNxQA00/wBaQFI0AKfWlvFIiuLYoAW/MV3tp4p6AOVSlXVKgwHdD1Zu2LbsAGIhgOAykq0fDcDWU9srniapEQEvastcwT7+4PbEcbpszPOfjQfQ9e6nbtBFsWbZLMR4hLbZLMVww3wSTJ249eaoaC5r7mpe/CO7MJItNbVQg27R4lwenI3HmpTlwLK64D/tfqxe1Nk2zJt2fHtkZl3O9I/u2Y+IetN1L2iS1dsIF3C8N24GAq+WG4zO74cV5ppumaoOLk2yUaQAj7YUKAJLSRC+nc1PbN3xEdxbbbbW1AZh5Au0x5Wg96XydmfdXweu+OJ2yN0TE5jiY9JxXRavOum9WvjVG9ctOZ2p5IYbAIb3ipHm83HqK2adctfb32/66ED6tlR99UjNMdMIBz6U+4+lNZvK4lWDD1BBH3iu6cDkn4VGxaZFTilFAUQC764+ddB/5ipGWaRFAUJWmuq5IrlW5+FAElcTTg1yeaDSQUxpA0qAEKemFI0APTE0q5JNADg11XGaRn1oA6JrhpIxTGTxUgoMEtImnpRQaNTGnp6AI5McVwxzzU9QkSY9KDBt/wA/x/6U9P4QpUAeYa7VPcvhQ522yQjTkNA3GYyQwIA7x3mtRo9QGtl3ZQUO1ycAdwZPAIP8Kytmym5iqgAudoYHHYeWQee2IBHpVnrGqVUNtB5WdZyTDLJZRE8FQOYHm9K4GmpITHNaSvsIajrCvuWznb3MAOeNq7p3ck8ZgAczXWmvlQAiB8xJ/NEGASplQJ7jjEjkZzmj0Cydr2/ELAsoJYqWkLc24I+gn44yZ2MbLEtJban5xLs+QmDbtMZmcgznB4xT0jYTlJBROoKROxviGgAfWT+6p7GtQg7QZ77CHHykH98VW6d0ZWcB3fxFk5ja6wskKAAsEwQAO/PNFr3QbJ/1e0/rIWRv8Skfxp/GnyVsD6jUW5P/APnuT+spVCY9Crhj/MxUmn6sVGL9xPRb6C5I9ZEMQcj3jxRIez6TlrhHaXYsD38x5Hwj8K4b2aQ83Lh/rC23/JTqLRlIfSe0M+8oYZzbOcck22ho+W6r2n6/pnJAvKGHKt5GHzRoYfdQTX+zMCUuXGMjylgMSJ2wAAY+B+VRafooYjxbt1yMbLigqP7rDzfPg9hTbNdgkauzrbb+66N8mB/cammsnrOhaYkF1tj5pbUE9yfLUCaBLceDf2/DxnUcdlV4mjyIKZswa4Nsc96zlp9Rb51APeLqgiPmIb6yatDr4Uw6hv7Jw/8A9rbT901qmjAoGIMH/vSYn+RQm97SaSJe6U2+Yh1ZcCZbI90DJbgUVt7WAZGBHMzII+Yp00xSe38a7qJWB711HxoGO6euC0VyblAEhqPNN4lOXHrQAiTTZJEiurXr613QYIUjSpGg0U0iaVNQA9PXNPQAjTUppTQAqVMaVAHl4tXQ7PsfczEjyqVkjvI4x955ND9P0tmuTcdUIgeYlz8yFJS3k8Y54E16JpL26RLBhyDgj5gfvEg1dCrzA9ZOYP1+f41zxSZHwI89HSbhxb2sZyyOUMTgE7dy1YudP1I2HwGlDuWLiggnB5YAY7SR8q3/APP8mq7fGhxoFhSM1ok1iFXcAE+UncXAEyFhUJzGSO9anply6y7rqqsxAG4+vO4A+nbvXelFW1p4Lgoo0KaYGuq5NOMQ3FecFY+Kkn75rm5pEf3kBPrGfv8AT4VYJph9KAIbeitji2o+gpjpU42L/hFWBTE0UgIzaFQ37KgSVntgSYqzTzWOKZtgXVacYlGIPEEAkxxBM/8AahZ6YULHTtctbyGJTbBaI3FDg4AHHatWyAwSBI4Pp8j2rhkBPNI8dfxMpGa/pzVWdxvafxgIINpSjbSYnaxIJEyQCDHE8VJY9rw6hlsMV9d6/XtgjiPhR+7pAYx/JoB1HodsFrg2oSDueM5+0SCJPzn8c7vJdoKH/wDNh/8Ap/vuD+C1zc9q3HFhf94f/wCdZ86C+MIVuH9ViEJWRkELxmZg8013xQu42RIMFN8MPkSgFzGfLOPuplkiHAcPtXd/2Vv/ABsf+Suz7R3u1u197H/pQTT3NqE3oQ/sA3AAfdHkEzHcgTBpWdTbcAq/ImGBUwePKeMU6lFmB3+ntR6Wv8Lf56ZuvaiOLYP9Rj/z0Mtk9j9YNTKzfrfhTGln+ntV/wCn/uz/AJ6Z+s6r9cD5W/8AqTTBz3cfdTlv2xxWWjaOT1bVf7Q/7tP+lIdU1JH6R/otv/JTF0Bk3B+A/jS8ZP8Aaj6EVmyCjn8u1J/1tz/8Y/5Kc6rU/wC0uH6r/lqMX7RMC6CfTcs9+01Y3LHvk/WhyivZtHFt9Qebl3/GR+6K4e1f/Xu/75/81WLLocgkz6SeMHj5fhTtftztO+YmNr8cTx8azeP6GoPOnvfr3f8Af3f89KrrWx+o/wDhelRvH9Cgj1K7bZZW6oYcMDkDvEc/I4PehtnXPJUu5M4IUIG44kEz8JPrnsMFlAcsjHkw7gf4ikET3n/pXL9Ktvkq9uchrdtEjmIvMu4MROVK81GS9ow0o69aWA7AHIbIIUgxDEHGSMcjvAq4upRidrAkRMZieM1ktTZtkEeJbnbt2nZugcSqKNsESPNg1X0F06U+R/F8wO0vswxIIAKqphSAo/ZGTQnwDVG7tMRVm09Y9facYD7bb8bWYtJHMFFINWl9oh2WI5kkH7itbFgasGkazel9qrW8Ky3BPBKeXET5pjv/ADBota6tYfK3rZzGHXn76pdmF00wrlrgHJA7ZMZ9K7SgDmlXZqnr9WLVt7jKxCDcQokwOYHeBn6UATNcAIBIk4GeTzj1wD91d0L19nxH0zp5lW4WJEe61q6u6fTzD7xV175FxEAEMGJPoF2x88sKALBNcmu6Z1oA6rgrUWt1ItIXaYHO0Fj84GakS4CARwc/SsNKzaFPT9//AFpn0oOCPx4+RGR8/jXR1R8XYF8oXcWzgk4X0JgH8KtChxQAy/owRAE5H4es1V1XTCwIIWOw2z9ZkifpR3bSI+FJ40HBjL3Q0Ugm2SRJ8rm2c/srtU59TVTU6IKS8sNwVYe1uAALfaXud3MnsM9tvesgxIqrd0IPH3VOWOXQypdGRVECkhA0H7CqVI9d0+X0hoM8TVTp62k8RTb2fnXJ3WyslyWDAkQQZweMVptd0UZKqqse8YPwYLBHzEEfhQ27Z8MeZWXmMDn0xAYH/wBMqx52yTXHL4sek2v8lllkuyK+yFCNpYFSIVGMggiMD6V3odYQig7gdiyNrjtBxHqKrai0VB8IwR+pDebtIjPodyqxgQSa5GrdkNzbblQQwh87SDuEnHHHxIzFcmT484J8/wCy8MqlwW7mrW21y7dlECoN7KwBI34BjJ83Anms5c9uwbgWzp2uSYEtBJ9Aqg8/yKg/8QHZmsW2YBRJgAwWlhJ9SAD959ah9idKg6hZHoXj5+G0V6OH4sHFSff/AKQyZZJtI0fT+p3LOyzqdPctPcZ2QkAqxZmcruJwfNAFXLjE3g3htt2Fd3l53AxG6eO/xq9/4loPyHd3t3LTAjkeYKYPbDUPs6nc2LkiFIhR3LTmPgDXJ87Fo04rsrgnsuSazqmYAi20ESPd/wA1Kn0FoLbVRcJAAAPkz9dtKvPcHfZ02vw0yaVyJ8Qqx96AjfSSufuqD+j3LZ1FyOIG0H7wIj6TjntV61dJrsfKvqTySqOk2zBYF2HdiTniYmB9K4v9Osn3raEfFQcfEmrbE1if/FLqIt2baG7t3XJdJjeig8kCdobbIHvYHE0dmMK9OsaG+WSwykqPMtt2AgyDgGGHaRIpz7PlIFq6VAxtYbgAO0MTH0ivOk12ocKbarKWmuWw7OCbdwqo3eHG1WYB9pJEW5IFep+z1jZprS7t8KDukNJOTBGNsmABgAACkevphG65VAXWWtYpMquwfatszEgR9mNw4481Na6sPHt2rgcm4gaQqhUJ3bFIYSSdhz/V9cFfajWGzprtxZBAgEfZLEDf8Ns7p+FYDoSXrouXtjgi6ptSZLqpEu5dtzgFeCc7YHqVbjBW2arbpHpltTMi80fEKc/Mj8Ku23GBuk/z2rNez2qt6kXfzAtlGClrZdAx7j3UMiMqQYkZ7UVHTyvuXCPgVQj8AG/GmTdGtBK4xAJAkxxMSfSe1V9NfLjzW2QzBVtp+4qSCPrQ7UjVLBt7DHIyd3yBYFD9WoP1fr73Lb29MzJeMjxSkLb2sviMA4/OELuwoYeU+hjU2xQT1f2tZdrLeZSY8HT2gv0S5uUl2x5gNoUSJkTRD2J69q9RqbiXlbYLcncttQryIFvbJYRM5PI+uW0fQtusa5dubjb3CO7FmJa8TM5Yt2A4xiKI9HR/FKaaDcYbd9t1TaUX3bsHa0AgkBSCScd6k/kpz1SKLA0tmz0s3m3hQh2xLOTA74UcsfuHxqeKrX9fbsgeLcVTHJxPqfvq1umDXQTQD9qOs/k6gAgM0+ZuEEgbo7ksyqB6tnArC6/2q1beEovMo8x37Vt7gI+2R4bhTgxHvDBia0nWLgu6xMSFvWrQ+O1t7/jI/uUK6/p7ti63iNIguLgMvsDZAV/LbCeQkLiOBiuSeWSuS6RaMFKk/ZJ0z23ZW26lkLKsuFTadv66kXGDesYn5wDtbl65uXYqFDBLFjMfsqF/jXjnUujrqLO7Tz4qg2u6lxAhTJBbEcmAC0yM16Z0nVO9u2j3GW4LS7lAA3EABnVhO9Z7qe+eatjy+SN0JPHpKrNCGqK9rFT3iB8zH76p/wBHzyXP/uN/mqxp9AimdoB9Yz9Tya22ZSG/LSfdtkj1MCfkDn6xFVr2qdhHhkcH9Iq8fFSaKBR6Cs11v2x0unutZcObqgeULiSJUbjjiM9vpWtNhaXZJc1l5WG60XX9YMg2iDllJG7iJHqMcmurvUVKFbiOoIggoxEfNZH41n7vtWiILhvM5A3sngqoCjLQcELEwZbgSTWnUjn1zUckZRfJSE4yXBTu2EvIfN5dhi4CdyjaQXD/ACk/GvOejOEtWrlo7dwBgBGV07sFZSVcEDchI+fmJrW+1Ohn8+WBH5tNjoXA3Oq7l8w2++CcGdoyKyvtjpi9iw1u3cDpcIBUcSVySBJL+WBEyY+FTWRKSi1aZs8ba2T5KXtLqS62F8ga2LittmCZtsGAIxIYGDkSQcg1X6FrWtahbjuyBAJ8OCxBKqAogySW9Jq2dK72wLwW09pGcfbOoMIboLY23VRVUIAQNkDB8o52VJ2F9pUy+0glT7yz9kYGVn5xiulyjCPHRNKUnya72j9qUv6G4m83F32fMYDrLqwFwQOQMGJ9R3ora1f6Im9aEpOR6BT3f4155+R3XTZat3GJKvAKiAkHuAW4UYMEnnGdsNaxRLduw28Kgm5tARgFaCJJJkDB21xfJg8ijRbG1Cy3e6tYsBVualZiRtQuY9TsJjMjPoaVZPV27164bl1xcfaqHyIAoWSFEkz7xOPXk9lSL4uKvZnnyeke2JbAp3WgqdYccorD1Bg/dEH8KvWeoo0DKsfssCD6/I/SvTRAxvtFql/KLrXPzi2wVRc+QiyGJAEkkm4BIzwO1Zn2gtrrb1gXrbLdtJ4TiTlSPKxBVWB3DvjJGZrY+2XQrNwFgGW9ddUDW3KGYy+O4RDxztE0S1PszbNpLQba65VoEz3wILD17/Gc0mROUfqPCST5AXUHVLJEkbRO9SJUqsKT3YngLBmaIdF9odFZsop1VuSJaWkhzltwA8g3E8gCqeo6G95TbawA/BuT8feQgBgfug9z3H+0/s1ZtMCt19+0wu8Ewcwd32SUwSRBwcNjk+PCcItyK5JRlwjX9dtflGlupYdCbttlRpJXzCJlMn6Vk/ZVtqi2z23NsQSudzKzDxOe8TFDrXT9TbtPdF9gqMbVxVuuwhtu64UVjbTysGlZILc4NQ9VI0923dsgLLIjDIQ7piABiVUz6EIfWT5DU6h7fKMj9ba5Rq+l6s2NPe1G7duuE+DIOy4zrbVS/vDiW594xgAVo+k6vx7Nq7G3xEV45iRIz35/7V5l7W6Qh7d0A23vLtA3KpvOAdu4Aw+1tkBjIwRGa9K6TsFm0LZ8gRQv9UAAfgK6YdJE5JLksa7UpZRndtqgST/AfEnAHckV5h0/XlbSoq3GuJ4bFdoZhsKi4IQSJgg8/fFGPaPqp1OpFhVHh2XIZyf9ZtYT+yqnEwTIPABlajQXLbeOwZVwjLMEAeVXJUxn0kwT8TFX9I3RNNSdEXWbtkEOslkOxzGApgIQ32iylMZBHMECaXTXOmuG/a5CErZIIUliu5CQCVIXuBCxxEye0GgD6fwpRlG0OHTcSyKFVpDCcBWEzGDyKFdb0lu1cVXubdwZiiSDde5cdtqqASeJgScDnmpOEV/yIpvJrQ1Vr2ia4iuqraVgR+dPmDgkOhUeWQQR72Yqxad2Im6574MD7lFUvZ/SXrWnut4Ql2LpZYxAhZBgHaWILR6tnJNXBom8t2yotkjzW2O0Z+QIVh6xnM9oHszFqjK9T09+2GuXEuRba5c8S3cQAbi/nJJDAKHPbiqOougp+bRd6Mo3RudxcmEbaSzsQhAnksMSBW21OvItk3rEIZVg5twQcEFS4kH07yPlWd1uq06XWZLQCXVtBQbYUeIpuyVtjzHDjMDvmkShFNP2a5SbTQL6doWv3QiJtCgu23gq2FEYxIJ5XgVtdOpveIiuN1pl8MwBtZVAYRJ8pIZTE4JoDo+laiN9nbYZfNbG0eZj2cCAqkY2z6cQaq9K6iUZRO10J3T67Lm8n54bPBJ71bDDWHQuSe0uWbnp+sFxZ91hKsh5Rhyp/nIgjFXO9edXPavbqbTlVJAYXimG8P0YcNsLAxz5GjkT6FauBgCDIIkEdweCPWncaFUkyRq8+9punt+UWxeutdDF3SFYG0JAA8p2hfOFLRMAesj0BjivL/aC9evX71xb7Ktjxgqg+8FCmAIgAlGBbnAggiuf5H8HzRXF/Izftb063ZfxRdeLrAXLQg5aQGCjIPu4jgHng7Bfazdat+Ega8yruDSqq5UEp6s+fdBxwSIrvp1sD8y4J7ywP5xW927J5JBAJ5DA/CrfT9LZ1O1bgyyTZvEKX24PhuWBFwDDDdMiO4mufDkcl45dovkiovZdMA6vq+quLe0zJbdnItqyI6qpZZg7jBZcNM4xjAq7pOjXdYLi+PtdGHY+UghlZYJyCBDA/cah13SbmnvaXe0slzaSshXRgyW3IMyVBAiTBK54o30a8E1d1iQFW2GY8eWHJJ+Uc1SHM9ZCyl9biefdJ6jctapLjuFILi4QCxVVk3CHeZIcBRxluM1Z6b0R4O5kcDbufKGYbxJaVVpJGCRj5xTp0hQ1rxQTdukFAEnwTc8xuuGYruHKggZClhwK1XSOklVtqrvCZLMCGYnBZgywSSfwGeZ3NNQWvsWP2dsqW7dq0BPhqQNsbAdyzMSG7iMBsYrS9GFrPhlIbIA2iBicDInnPwqBumszA+XEYdQZP62O/wBaM6WxtUDGPQQPpUIRldiza6K7dNtHkSfUljP3mlV4LSq2pK2C10et7OAOYLho++2Z/dUht6wc7D82BP8AwCjfij1ri7dxXVSAxnWb18XdMGZdwNx4jdEeGA2CM+Yj5Mabff1GqtlmG3KqBuVZUtJIDHnHf7I9Zqb2sJF3T3fsguk/tNtKz8CEb6x6igGv14slV8TawbaIYkmRuVmUHEj7YGCDPYVLHJ+Rx/oeSSjZ6jYt7VAEYHbisd7YaS819CloFSjoTuEtG1tqrwxjcYJGFaMwKl6R1M3douai5BHIa3GP2ltg/j3oz14hrAZGkpctMpB5IuJj6gkfU1acdo0xE2uUZ/2VvC4+qhIRikiIhyGV0IIEHaqSP2qzdzTJcHhlhNlis79guKu5VbcVMcHjuWANen3OR/P3V5V0W3dvXH27Ssg7SFhFuFj5ScrBJWBxGBUH8fdJXTXsbyqL59l29qUa5Fy215gJDLdFxQoJOZ2Be/zzR7ovUGXQ3WCEGz421SQSAql0DQYnzDvkQe+Mbrbt9hca6iBt62yCZ2qSxRQIg+7njHzNbj2T0LnSlrhXdfG4wDtAZdqmCSTKgEn5emWx4dPtdm5J26QG9kF2pcLuFbcnmeILebmedxJH96tp+SJs2bRsgiDkQeRntWA6OCVv2GBkpEDJD2iVYj1hoPxjHNHV9sbSWFLGbu2ChJHmGCxPZO8/TnFdjV9HDCVdkFm4dPdKGSV4P+0tzkf1ln7wezZPdAsq86iATd8yNAnwceEAeYI88ermsVb1V/VzZtBCwBu+K4IhiZDqBxLHaFHYknES+iVdQbdrfcs72dbgV7q7Lpjy7VcIrEsRORuHBkmuRrxvX0zrjLdbHqCiqHVtcLNtnImBgSBLHgSeJPftz2q/bAAgcCoNTpbdwAXEVgDIDAGCODnvT0B5+vUPyrVWbTeIWYkuwBGxArGEBH5pSYG7kg8mj/UejWrCi9ZXY9vLPlmNv7e5mJLxAeDM7I71qWugcmqmovCMCalGMYcmu3wBuk9V3Iy3WUXLch+wwfeHoDIPPcetCPaP2WGovLet4kAMVfbuDHMEH02k8fDkg1etWLdnysNuAbVxAWIQkjwbo4YDhZ7CJHNCNF7SPY8Xw2V7S+8wDbVOAHOJt4MkNiADmM9idq0ckrTpgvUWltN5QYFxwuICbdnmxg5aG+Brd9H6hct6ayiuo2hl2nZ5VRmVeWBiFHrWPTVW75TYPzKcAknxIYM57xub17Kv1l1OrYwt3Y2WlHAKA72bcPC/OOfNJEbflS5r1QYF9mbDUe091e1poyWVhtAzy+6FyOSRzx2rzzV9UL396Rtcu5WXZGW6DutjcoZpcCHAA88QYmpdY1+7dgEEW4Aa5xAiAluCifXccciqvWEcgC5a2jzMX3q25pVzJGR+i4M964XNP6vk9HHBvk0fSAA97UTcKsqZdmYowZw1pgZ2bfKJHOCe5Oh6Xp7g/Jw6m2tkIzsxEAhNsc4y389vPrZOk8y2rltdw8UFTtdBgmPguZHIBHpXptjVtc/Ot5whBAaEAJwoS0CSGJxuc45ijFiUpbvsMk2lqghrfz42HyOfNbOwnaOJYHscgjGD61h9X1I2/wAqtFD+UXbT27agEiYKzu2xBIOfiAYJq3f9oFSwXBlrnbuRuZiBn7Vxz/dU+ooNp7ly6pYQHtDxLeMkLHioCMsCiyP2kB+fYsKctvZyTzarUKdP05Cl1uMzAAl9jRtOZ3NbIdcnI55xijWkYncUAAY7u8MCIJEgAkj6/Ch/Q2W6iuAxUs7DBHl33NnBWUgDOaKXN6EwQnriDPwDXBPPLfQGvOmvuzqTVF4eJHukGOdykfTmpwjkZuMPon+Whtm0gO87pIEtsuEnnkkmRk8Yq7Y1ir3XvhucfAsTVIk2rL1tccn6maeox1AAAsVE8Y+AnmlVeBTKX9UASrO7ySsAk+UAk+VZBjHPNXbHVbkbSlxnUSSw2g94DYBMEAYHOYgxV1l3T2kYW0R22OATBDTuMOTBkQZA4GO1AbHWGLBEO4MqwGXcCCBkkfMmQABHNZTXTJSyxTCvXuuE2Wtm0TvlCxYbbfllXZlDEHcIGIDD3qBabQLdui5dG4SFa2CxYOFCyAAZVYBPyJ9KuHqNwbi9kvaZQCsqdrQPFdtxyJGBn3pPNQdJVfGu2QdyttewzeYL5fLujIjKA+inIJpsabkq7NeSMlXYP1ztpmFvTOt4qgkDcdnGDDGfXMRI9a1Psf411Vuagjw1IZFUQHuSCLpjLBfszAJMxgGgem6zde1d2l7TLcADWyCwBJVEdywa4u885+M94NZ08hrjJqVIVd7AubbOzdyMLOSM5MxHarZZ1wTi6Z6TreuWLZ2vcQNiBMff6D5xXm9wG3rbqWGVlcLcX3GG0uWMP9mGZ1kdgKgsjyhIa8pm4Qq3MSBtVbqrAieJ+fEUO8Twr93ytuVMkqywrBYPpwCfmpjmp4p2x3cuKL13VnUB92La7rzAZNxoG5cn3Nu4SB9o5AM1vNJ7X2DiCgGMrIA7AFSR8KxdlGtXUDS2zTAsrqolRbu7lwSCCFAk58tI9MZHtQ2ltErbSGL3PEJidwKQGPaeDxMmjLKopmpyc3SDFvWq3U2e0wdWKE7CCJa0Qc8SSo+6sz1bVi7qLl5towpnMKgN4YUcyQrFucE/CjWu6bcsXdPcG1QxCEiWggqQxaFmNzDj+Arvp/QTqLupSNtpX8MELbI931ZCQRuBHbHY5qiyrRSJOEt9SPQ9aIazsAZwty0QeSGCXATHvEGyfmGxU2oeyh8U2LyuWF0xdO0v+rtGWEsxCgT5uZIAH9L0u7arYAu296jBli9sgEZULcZZHy9K097omlQKj2A55hyzyTuUmGMMc5+BHoKh8ies1wUwxk49kje111z+iBGCWUkbQeSVOT8pqPV+09wtCW1iSAHuJuMcHb4g55A/jUq6DSgmLK552g4559e/40S0miswu22u0YA2AEQYImJ5B+6uXzt+i6xuv5Gc1PtJdeUEhsH83bZhiN0vO3bkZ3ckCh3gaq67AjaMEeNcAO0e8wRQ+AOJYduK2HX2Fm0zLAeBtBAPlkT6RAnJxisXqesXHRjc3hSpDAv74IICIIMkkgSFgzhqdOcnSRrhFK2xtdZWxaFxnY3GU3HYysW1k2gFB8p2HcROWOTQm2vg2kIt20M7muXC7y5835u0Gi5wFBIHuj0qDqHUGZQj3A10kbiTk7IJ+cwoA/ao707qyC0oZ03EAtKMSWxMM0BuY44NdfyJqEUlyR+PByuRndDda26hGB3CUB2hjEypUQNwA93mIg4IozoNP4165duF7R8v6E5MIgkzke7MR3qXXPZIZ7aWwy+cbYX3J3AAAyWQsMn04qt0hEulzdYgXGIG0gFfDjadwG4AqzSPVR6VN5PLhf6h1j8eb+mE73STBCawj08W0D+JAxQjqnSbotEvqbFwKRISFPmOxjHcbXJgelF26Q20bdY4BJw1yYEeWCwXdnscZ+lV9R0m6bLK99bjFHMEKpXB2Ehd4kmAIMk8d45Maex2uSo40Wo1HhWyyeR7YYstzhSoB3rk8+WOTED0EdvqeothNMHBkGNzRcCIoK71IOfNIM8AT6tU6XeH5Ix2glrrWxtIBG/zK5LGGeLg2jiCJ5gsOmlbpNxHtvbVQGb3ndySXHmIx4U4AGe/A78UalRyZpVFs4uaERbVGKKpAA7gYGQZnJ/DtR1LxS3vkb0QgkY3XH3BYHpEsfQBvSh3WDBVgNoJUwBgGZIE9pyPgR6VVRi/hBzzeTdtHKeKiOPUzhSTkjFdjdI8uNynybf2fFu1o7SXCsqpba5URvJIVg3umDGfjRKxqrbEG28zmVtSCvwYLEfGa4satBySwYgx5m2k/PgfcBRVb/y+VeK3s7Z7HSK39GoW3FnnvBUfuWrOm0lm2IRP4/ia6gniuLu4DygEyMFtuO5mDmO0Zp40ukSbIruruAkLakdjIz8feH8ilSshiWLAgTAGDgfakevocinp9mZwZO50Z1G0G2I4B8TykmRkyG4/DnNVNP0W8vl/NqqqqbtxYsgAEbeE+ZnvjNaq3qLYtkh2YHhtpMY5+XHOKx+q6fq3JQpcIyAzsvm+IUNgGOINTg5v2Dww/CfS9NcABr6hVAEHYSR6bgYUZx8him0aLptbduAkxp/FnEEQ8rIHHkn50Fv9AuKJZlUDszkEz+qpWT9PhUPTEZH1EEOGtMiBGGNysoZt2FEyYknFXxNRduQssfH1QR6XofB8bTXGDT4KCSPNcD22tTHG5big/AfCtD1LTJbuKtq2ouLt2lVXdsY+fZA8pAkf3qz9q0fyi9qYBD3kdN0oALewCTtIIYW+2VDVqdT11zItr88GQPUiJiO5AHxp82Pembj+tnWq1ly2gYoSQJcAYwfOFPcgcDJOPXGW1auzFgwDYZjP2yUPHC7dptgtBg/CiOp1HLXroiDjcJPf1M+seccUEvtqdQwSyAlvcZZTBIJG0AsAUkAqQIB3HGAaMcIY1wO3KR3e1dm35muAbUFvBJ8vm2rABCr5yJIKx9oAVPoblkKrsuwKVW0+CLhtkEQ6EnBTgHIWQTwLHT/YFRsN26ZBICgDPwEkZEfGrT+w1pXlbp3xO0ogJE5PrBxJjtWPPHoPGyLqPtKNYNqqyXEuBk8uNkneW5MEBY77uJANd9C9p7diyDNy5cuP4lwqgXzsApQDceCpyefpFEdN7NXrZJsahLYfaWU2t4kAKSMgyQO5iZxmoNX7HOGBtNbIjzFwwLOSxZztIGSeBA+FN5VVIzx07Mjq+u2/HvNLWWuuriS7qtwQzBlVgQpuAk+UjPaK1mi9qQbqHVPZuLG0Nb8plsbwoc+IuewBHI7hROr9jPMWe7aSIlUSfv3GB9TU3TelWrICorOf2pzn7CjPywPma29l0ZVMOaz2iW0I0wJZgCbhO+ACwAgkRGcn1zM0OHtBeQ51BG443RBnmJEn6QPRqe8ip7zZEbbawW+UDy2/xb51V1HQTqN3jJcRU82xVbc85g3CIJx2OPQVGTUeW7KRV8JFVepreugAm5kS5IGQzA+Ujy4A82SJAk1d1NouACtsJv3MklvEAmN9wwRmGhRyO4rq37K21RVXxLatG1WCnzNzJJBJAGcSPjxUC+ztwGLLqwyd28RIMFfKOfpGDNc8s0pS4LLFFLsB2+i+XeNu+CpWGOCcjdJE4FcjpDlpKJAjygxPEEE5BnHft8qOXOj6tc+Ux3DJ9feAiovym9bDeJbYAYJCuB8iwED5ihZp+xvCv+rBH9H3bW1vCuKSDLQGAknyw0hhn8K5e3fshrCvJR1uKJQFkNvaHC7RPvnJOIggTIL3teynhkIwQIJMc+YgEN65qS3fa+jb3OxWEMRBUjMLJY7/ALhB+h6IZL4olKDXI2lsXHTcNQGQkg7rZRrbYgEEGTnAkjvMU3UdWlsLuORmPej0e4T704he88QIK1vUjbCxaAAnYhYYHZiO5Y5A5MScQBUsdPuIVcspbcrmd0kyCZMQx5z8qd6YxU5SIvZfozeH4h3W7m9EW2B5swN+4+VZTb2BBU8RFS+2V50vtKmSEIwAHUIoZleMebcD3EgkZq9f6sAwFoSRcNxpIOYZRtCmdols+sDPaLVdZ8S14VwKM4l2JDZgq7ctBP7uK3fWVoTJDaLTKlwrcsKbZZijW2cNMpvAGAeVBQCRjv3qj1BR4NonALAD5+KXPbiEj60wvAsx3hlSCHHl8RsiF3RERmNwytR33NgIckkgqMMFXddhmxBZlcA4528V1OX1OSON7WEHZQBBJOB3MfhV/T9Re0JRsjEHI+e04qh/SBuEBbbEkYCKoM9vdAo7p+m69lQlBt2bYZULRGJJysc4jMVxuC9nXZN03rF47brvcNuY227YcE91OwY+6thoNQLtsXACoMiGBBx8KC9E0mqEC8ltQsBXXaCoyTtG1pBxMkeoo6tlhHmkRmQJJ9SRH7qVtIxkgAp6qavWWrRAuXEQkSAzAGPWD2pUv+DKKN3SuiFldyw+G6Zx6EgdzgmBVK70gXCLl646kRt43kA8hQPJMzAkjE5Bq9f6qT5UWJ7CZPyxuPzAHNDzZdiQ2DOQMn5tBgfNmn4VZY1BUxnLZ8A/rOlNzUm6LpVAF8qyTIEHcs7AJ7nPwrkWQI2qIydzZnEyMQeTlFaKui5bRgqr4jjhV8xHzYjYn91Z+NTp0W7dk3j4an7CZJ/rOZLfeaSUoR5Q6UpcMxWr9ok8Y21Dtjb4inMkSNglmPPcgY92n0dwsVR7kbXZmDA+ZjH2fcUCB5gN2Ocmd3a9mbKyEs2wCIJYM5Pzk5qlrOjac4ZLbEY8ocDH7YYgMPQio5MrnwPCEY9mcS0lxt9x9+3CqpLNE91Zs/cIo5pupwQoRDtBHmtFCo5I3DyrxPHah1/2XtOYUlZMQYJn1WSuwx8D8ua4fod62AFdgv7Ujn4kwPpUtml2UUYtmp03WUUea2YJJkMHz3MsRnOT8atDqljYFRxa+JEfiw285rDpor/LFNv6zGBOfdZPeI4xJq1e06qkuANoJJaQAO8J7x+TtBniq41OXrgnPWJs311pUl2W4PXykffx/H4UL1XWHbyINoEAAAjHwGGP12D4Gs1a6xafb4UswM78NgH9GlsFWQR3C9ogAzXKam5LLbZ7YKDzGC4M5MxtUY4OfWrvWCslzJhbVXkt/pXgzhFg3JMjAwLYzEwDmM1Kmg1LqSiLZQgeWYuNJzuc+6I7Y44oD0e7plui3cWXJjxCWJJGFyZDQSM4iRGa2yXTb2uzs8jb5Y2TGJEs2fUTUXmb4HWNIgHSDbWLQVT+vOTwIZyCJM8AR90G1qNMvjAtbALeUHeoL4X7PlYkbex+NWV11sCXBWOS/lAgx7xAHPHFWb+oUrGZPEkwT81yKWNXyM+Cja0LkzhRtI4I2iZEKTB+oBHriquq0KmHF03CAMDawI4MYIQGTO3me8UWtgXEZHD8CXBET+x3BEA5Aprumtbi20knmTjtnbxOOaZ40uUYn+gHUXi9ra9sjdI23EBDgYHlIkzgwQD8qls6YXLhMOAogFmmQ3KlYKwIxkmeaJvb8ywFCjsQMQMbfSpLNsQ3k2ZJ7eY/rGD3pUu0hr/TM9cu29OpU22eQXwiEwBG1CFEccmSJHwgU16VF5wAhAKLBgA5AAPvEj15yfdGdf1Lo1q9lx5gBDdxBkYII5J7Zmhb9I2ubjzdIP5tMCB6mTBM/u+Qq0ZKMa9itNyMz/5ba+5vXCysR5U2gkL2J3R8ODPyrm57OXl3rbY4PlDRLIQBulGJEEnEdhkVtNPqbblZw5JWIBKkCShZfgPwFWbKAKScmSAZBMfMAR8qk05O2PGVcI87vezpa6x8ScKDCkiQT5ALbYAGYPb15rjqPRXUqUlyQSXVGKqIlVVRJJMmcmI4r0R9KGndJBEEScjntUq6cGJGAZyAePnx862MmjJJPk8ybot3ZKLfaAykqiWzDFSzL4jKA+FE5jbV/RezdxvADqx84Y7yVa0u8lwSuLnkIAIOCOMSfQfyJfMIw3I2rHxxGZ7zNTiyB/P/AM08ss+kKoRBHTfZPSWH8REJOI3tuj5A/ET3rQPbVxDCRIP19aryVGIPf3SfwmqrXCxko/0CiPvJNJv+m6oIa2yHXaHdfijbT99AOt+0QtMbcMCDEqBnCnknyjzelWLrXCYFq4eMsywJOZyeAJwDz2obf0pZm32LexSCzMAfk+U5gQIk/EUrnaoFFJgfU9Qt323vYZmwJ8RgccTtX+fvpVpF0zIAGCgRjaSJ9RBXtPPf4U1Jr/bHuP4ULPW7bDZp7T3Qe+02reYBLEncxBwQxP3UR0vSmuwdQxC8eEo2KI9Tyfp99ZvQaEpBVmBzPhOLWSTyqOMwYgg8VYtdU1Vkw13cDMLctqxicS1tgZgDtiavLKrJKNGw0ZW3CLbKhsgC3G0AHDvJBOO/qKrf0moDbhbLBd/lJYbZjJCkzzwCMEVnv/MqIWuXbBtsyhWvW4PHE7wrGORhuO9GND1Oy4bZeUFliG8sDMHwngT6wINK3sbygkl/cdoRdwIkb0PlP2xmY5HriormlYFdpBWWL7zJ2n7IxwPjUV3WpbHlABiJjbIzwAJaTnEDPOapXNQ74g8xBAmfQJwp+BJb0mqRxWJukXX1i21Gd0CNxCrPy2rn+6pHyoXqdY9w7YgTGR/+uYPycmZwKlOnWzNy/d2k+p3O3wA5/d8RSt6m4w/MoNPbP+tuxuI58o7fTHyqmsYiW5Edy0lsi5eYoT6nc5HGJ93HoB8RQ/qOmOotMi2Ut2iID3RLNPEdxJ9MelGbfTkt3EgrcuNJLXSxJAPKgY9efSjej3B2G2ATIJYncTE4+zGB6VOUm/ZSMaPPtN7DLbU7Qwb9ZSJ287Yk7s9wQc0h0S+o/NTC+torgR7sSCQT6g4MV6UbBJM8VEvTVBYqBL+8QTn41LxyHU0ujG+z/s4LHn2w/wDtJMtPqO3Pck1odMrKfdme425+hX/mq3p9M25VA3IJ3M585M4iBBHzz86I/ki/EfI1kcUm7sxzQKsAmfKf3VI+nDRKSRkEiYPqD60RGnPYn6/9qd0I7VVYjHksEPokL7yo3jhoz37mq+s1gBCyVlgskRJPAWVIY/Kj5571G0dwDHqBWvF/Zm9A8adXBDqrD0IqSzaVBCiBzyT+8mrCyeAImuLtolj5u3ujaI+ORM1mtG7ETkUP1fkBYyxPuiByeB+/J++m1WjuhgAzFcDeSNwHfI5OOT6050zsc2wQssCSx3EYEQcTH/xS02apFPT6RtxkHGSZXzFvgGJEfHHpRS1YgQOB8K70mnYSxtAOfTvAwSfwruy13y+XE58pGIXtMDMiT6VqiDmceGaRtGnJuEGVH2scSQMHngtxUYvOVBWG8xGFIwI9CY5/CnozYlFo12qVCC6yZJJ3nIOIKhQBJ7Sa6F1oJIM7BA2/akz+EYpaQbMn8E0lsGo9PqnkbkxtkiDO6fU+vpzT3dU4JhMSI8hMDGefMcnHwrVGIbM7u247/wAiowPjQ/qnUG8tu4gAdVPumNwk7d04MgYjvUdx7iCUygP6pAggxHEZjjy/Kmcb6F2C6nFKhI6ooEuyCSwAZtpgHvhs/dSrKZuyAXW+F+Vd3fdX5ClSrl9FUZ1fdsf2X/M1Gem/pbH9p/ClSp4CTC9j/Sm/q3P+I0Q6F79r+y/jT0q7l0c3sxel/wBM/wDcP/E1afqf6TU/1V/eKVKpZeisOwpp/wBI/wAh/Cr2n94UqVRj6KPou3vdPyqq3FKlXR6JFX2f91/7W5++iq0qVZAH2dCnfg09KnYpXNdClSpWaU9Z+jP9YVkm/wBIH9q//CaVKt9AzQ2f4irtvgUqVS9jrolqT1pUqZAQnk01rgfz60qVDNRC/P8APwrpO/8APY0qVS9mk44ru57p+Rp6VMujGAeie8/1/e1Re1v6B/r+5qVKrRJsxnUf0en/ALIfxpUqVM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9" name="AutoShape 13" descr="data:image/jpeg;base64,/9j/4AAQSkZJRgABAQAAAQABAAD/2wCEAAkGBxQTEhUTEhEVFRUWGBgWGBcXFRUVGxUWFhgWGRgTHhUeHSggGBolHxgXITEhJSkrLy86GB8zOTMtNygtLi4BCgoKDg0OGxAQGysmHSUtLS0tKy0tLSstLSstLS0tLS0rLS0tLSs3LS0tLS0rLTctLSstKystNysrLSsrNysrN//AABEIAIIA9wMBIgACEQEDEQH/xAAbAAEAAgMBAQAAAAAAAAAAAAAABAUCAwYBB//EAD0QAAIBAgQFAgQEBAQFBQAAAAECEQADBBIhMQUTIkFRFGEGMnGBI0JSkWKCobEzcpLwFaKyweFDU3PC0f/EABgBAQEBAQEAAAAAAAAAAAAAAAABAgME/8QAIhEBAAMAAgIDAAMBAAAAAAAAAAECEQMhEjETQVEyYaEi/9oADAMBAAIRAxEAPwD7jSlKBSlKBSlKBSlKBSlKBSlKBSleE0Clc58X4nEoE5CsbZMXOWCbg1EQIOm408jUVPweKNnCi5imylELOTEgCTrG5iNqg3cS4gLWUBS9xyQiLEsRuZ2VRuWOg/aqprpLql+82ZzlFuyWVVJExnEM5A3Yx5gVCfHFc966clxllpI/AtDUWR4MasfPsBG7gOHPMNy4CHyZsv8A7NsnpQ/xsQWb/KB21aqWIs37fLZ8jHkuGd3GYqWR+omCCpGm+b2qy4rcZbNwo6IwU5WcgKD2knb6/wBDtVAnU9ofrxIYR2yI7H7aVb/EeCN7D3EVFdolFfbNGh3Hk6HQ7HSm9Ii4b1q4cyLb3sxyhmkZNNCVCgtvtG4rnPinF4m26NeDKhtJBW41tFuS5uoQhJLZQhG/cDbWw+FbmKa+eYLwSGDC6FUSCBbCgKANJ+XTTXtXW28OqklQBmOZo0zGAJPkwB+1TNhd7cVxPjN1MJZDFk5wf8QghyikZUUSCLjqd9+kwJ2pzdY8sYe8wFy4qlVdgLgZwrMNZld5Eba6V9Ix+AS8jW7glWEHcHQgggjUEEAgjY1w3xPwJMOUNoPN1mD3HZmDGOmw0agOTE+xG7Vi9Z961E/S/wCHcQuvhbfp2s3rqFUunmhh0xmkgmGIjuYzTDRr0Obt38fWY/37V8hxeLywyOEvuptEWbgJa0h1C9lMXBrqVz6ToDb/AAcLNm9z3uWrQyuFditt76sVhyCczqCrdZ00071a31JrjrsLxwtinw7WypSSCDJgR1sIhVadDJ2ImZAvBUA8SXnrZysS1vmBgpKRMRm2n/x5FTxXRl7SlKBSlKBSlKBSlKBSlKBSlKBSlKBSlKBUfiGDW9be05IVwVOUwYO4mpFKDVYsBFVF2UADvoBA1qh43znv20XDNctWwLsl0RXuhuhCSZASM3ynUr4NdCxrieK/HZtNcyYcMlt+WczsjswOUwuQgKDBknaTA0maNXETcS4DiLdoKv49xVutcOVCeWpHLUHNcygDvlaAYNWHD8URadHR1xDkPdRxDZX0BBBIZQAFkEgHeJqJ8MWzir9y9dAi3ckwQyveygoVb81q3bKZW7lyYBGu/G8ZGJuBcJlN+3nNp2KlHOzoQDmCEd/IHtJUzglnPiGfXJYXlL4N25DXiPIUC2oPkuK6SKicKwIs2ltjXKNW7ux1Zz7kkn71Mqo8ivaUoFR8bgrd5Gt3UV0cQysAQwPYg1IpQc0eEYfCWot4Q3eZcRGGUXXIZlXOzNJKKADroAoqq+LOEZbodMQLXMy9Isl2GQKpKlWHRAQRGkyDsK6riNi6zWzauhArhnlc2dANUHifPbQ6xFUHxPazAX2uJh2QvZAujMLwJGWApDFiR0qJJkiNdMWjpY9oo+JiqhbBtC1aAQM4Y5woHVOYC2CNvm0IPtXZ4O9nto8RmVWjxmAMV8qxOEtdEW7vMbSWFnIW1Zmykl1kT0hh9tTX0rgONN2wjtGaIaIAzqcrRqdJFSkytoWNKUroyUpSggetp6yuY9d709cfNVXT+sp6yuY9cfNPXe9B0/rKesrmPXe9PXUHT+sp62uY9d709d70HT+t96g8U+IrVhZuEkwWCIpd2AgEhBrEkCdtR5FUxx3vUDg682890zLXbSgx+RL7jJP6Q2HU+3MbzUR0d7ieJUGbNnQ25U3nBTmNlWWFog9pjb3r3hnH+YSlxDaugE5GIIIBysyuAMwB0OxEiQJFY4ueTjDBDFzE7SqWwh+kgf1qn+KbeVnuAENZf1CH+F7VwXLX0bkNP1B7UHWesp6yuYOO31p673q4L/G8XW2oLSSTlVVBZnaCQoUak7/YEmAK+VYpc73Hu2yrqGukm3eVyfm5VvEKGQjPOhUj8NQSQYHa8KLXrrXSDy0AW14a4S4utHcABVH89VXxNxV2Z7Vt5kjJliVdCOWSxJE82ToNrZNcbW22Ota5Gy6f4ZXlYdZILOTddhkGZrpzkwuncbVlg3w63bxsIgughXgFQCwDeIE7mB2E1T4a8LaKiaKqhQJOwEVt9b/v/f2rtjm6cYynrK5j11PXe9B0/raesrmPXe9PXe9B0/rKesrmPXe9PXe9B0xxlcd8WF+fbchXUoApbQI6PLqNCFLqZmZ/D8RUv13vUXE8TQstpwDn1AIBBy+x/vFSa7GEdKe5iGuIkWjBAuHMxQiJ2ZQRMa6xM/t1vwaRbwqGTmujmtmj5mA7DRdAvnWZJma42+Ldt+hnVS6rqUZFkqhAUwzqsjvC6/SugwWIyKEAgL0jUGV06joIJk1y4qeMy3addd6ynrK5j13vT13vXZh0/rKVzHrvelBRcw15zDWNKDPmGnMNYUoM+Yacw1hSgz5hpzDWFKDXjr7i2xQSwHSInXzl7xvHeK28Hx2IusMNZuHD2ctzL+FmuZwFZrr3m0L5rgJUBfmEaVjUjgiAnGxcFp+XaQOfycwXOv2JIQfyL4rHJOR01WO0mxw5r0g3L5Gco9z1d0Hp5kshWAWBFsECACzj8lQfiDB4mzcHLxDHDOhDK5a7DhWlYIY5Somdllie1XfD8awEIhuIqhUt2LTJbRRH/rXYDsI2WI10O9RvjS+Js2yVAfmEyAelVVSoY/LPMymNSGI71xra3ljrNY8VJw26/Jt55zZFmYnbc6xMb6+da38PtXsS2RFNtCFY3e4R/lZVIgswBy7xAJGwMey6XcTbsXIKFgLgJgOWt3nWz7g8skjxA7muu4rdGHzYnTKLeV12LZZNrKP1SzLH8Q/TXotvjOPN5RFoiVXx/j3ozaw2GsC40ABMxWA3TbTNB6madSCAFYntVRbvvcY3X5YILhVtA5InLnkmXYhfm0AGgA1nH4YwVy9cbF3LpS4WPLIt51dzpcaDuij8MQQRDGYivbWFWy920ny2nW2NAJyWrUvA0BJJJiscdM7a+Ty6SOYa95hrCldRnzDTmGsKVBlzDXvMNYUoM+Yacw1hSgy5hrVdvtmVQ+Wc0HKWlgJCnxpmPbas613rKuIdQw3ggHWkxqoFvlOUchgSEYruoLmVUkjpJJBiRPTParDDPcg54nMYj9MCP++v0rQ2Fm4HIUgKAunUGDE7j8u0DsalGpEG6y5hr3mGsKVUZ8w15WNKoUpSilKUoFKUoFKVrxF9URnYwqqWJ9lBJ/tQY38SFIUBnuNOS2gLO8eFHYSJY6CdancM4O4tgrhbtm+VXmObmHbnMpzQ6h2DANMbEbAirX4Q4fksrdcRevqrudyqnqSyD2VQdvJJ3NXppMa4W5J3pyOL+IMbZKc/DW2DmOgwfdo5rGB8xMEAbkVhZ4VfxqO2IQ2RcBtgsq8xLMkkW7ckW2fQlnJMALl6ZPSrgZc3HEsQCe+o+VNdlXeO5kntU0VmOOsTqTzWmMcnhcFbuYRIQctWcGc0hg5Ausy9QeATzN1MNsDVDxzHXr123heZnCuqi4QCXdsozvlAVuWCdQACTqBFdHxzGpgVbl3PxbpblWzB1/M5H6FmZ07LJlQKP4TwoVbeJZpDXNGJH+FAYXCfLuc5P8A8GrbvqGe11xbAemsOLV28hjJaCXWAzsMqFkII00JKxMExVTYshAAJ07kkknuSSZJPk1Z/F18m/YtCIVXvOZ+U/wCHaH3m9/oqBVduOOtKUpUdGF24FBYzA10BY/sNTUT/AIgCQJFsFcwN4FJ1jKFmSe5EyARtNTq04u8URnAJgSYBYwNzlGrECTAgmKkjTgwtyX5vMRQdyirIkHQMCus/MPrJ1rDEY20GXIwU/nWQyr1QQTMq41gCZ8HthcuWiM/Msu8TkZQHJAkAAFi3YbHtrWniuBJbmBCw5eUKN7fzEsqzBmRMa9I32rlET71v+kkcWtnRczEdgDP+n5v+WszibmkWGEz8xCTG+4moKcUtjMgYKTqEPQ0m2ZGRoPbxUoY/NrqQp8R0tA/urVi3Nb6hYpDY7XxqVtoInXM50jwy+RUbEY24oM5NP4G1Pgfiak7Ae4rO5ijcAVRqOhmPyWwWXqZ5A2E5Zk/ea24TCKM7MwljFtroyFiQuqqCCqknLsWbXWCKz8t18YYPZvJbW8HzMTNxcpZQhGhRAQRl3JkyMx10A9W9eLABLbggHQldDMHdgRodfarfDO7LOVV/SFIYH+YaQdO06TFV7Ycq2ZUW3mIUDMSrzqvyjoaT98wG5FI5bHjCBibtxyohk0kgS4fNMAlIP5W2I9+1Z28V1ZgrW0X5oPNWO2YKG5RG8sR7z21XsXlEsIZOkrIJBRNv+ojyGFbcPezElhOQkidZhFUR4liR9qscs73CeHSyVwRIIIPcEEH3mva5u1eOecMSz65kBm2RtLNByNOoEzAAjc15Xoi+ufp01K1Ym8EVmPYExpJgTAnvWi02dozZ2nRbbMLarGjNdVdSTPfXSBoaWvFfaxEymV47AAk6AAknwBqTWtbNxIz5YM/mJK7dJYgZhvrvtUXFuGZcpDxM2wjXA+wGbIGKiJ+5H0qxaJjYSY/UrmnSEaG+Utltz9AxDH9q9F4ZipIDj8pInzI8iK133ckApZXKNMzWwybbJzC3bYpO30rI5joTm1DAEYg6rrIPJ132mNa5xa321MQ21B4+Jw14b5kZABuWcZUA8ksQKDDg2wpZyJJ6g2bMJnxMa7j96y4Rgy+It22EqmS+4ZCnWbiraGXKFgZXOm8TvXSLRPpieo13926bSCUdyABltrmMxBgSNJFRRj7zEhMI4j8117dtT9gWb+lS8a7C2cujGFXuAzEKCR4Ez9q04hENx2IgIgJYEq09RjMCNlWf5xXR5IVvFsbirS5jyACdMqXXZdQMoBcB2MmNttqzw2Bvlc9ziF1d5yphQgAGrCbRgaMQZ2ipOPslxYRtZuIza6/hqXn/AFKtc18ZcaZQ+GBXKZzhVaUtCALZMkEvB0AGg9xObTiqFrSYrEtcJY2UU3LjuZb01vqOYwIa6QQBpAkADLVlw69ilsW7bYkKAo6Vw9kBSdSpzhpAJI2FZtYFnDpYIi7ibhe9/wDHZIlP8s5UjvNwjvWd68FIGpZj0qNS0bx7CdSdBOtZj9dqV2Oy0jSWdy7sZZiFEwIAygQoAEADb7mtlRrl64rQbJA3zFlCgAasWHSPoTPcA1nYvhpGxG4md5gg9xoR9u1ItEuuY3UpStBSlKASe5rVh7CooVZgeST3ncma20qDC7aVhDKrD3ANQMXwywFLG2ANAQpKTJgAkEQJO50GpqyrykxEkSg2uG3AMtssFHUPxkYS0/qtsc3cn3ry9edWyPiXUiI6LDLroCH5MLrpBjt5EyfR25nIoPsMv9qz5K/pGsb67AAfsAK5xSd7XWh8K5nNiHM6GbdjXv8Ao+n7VH/4SdR6m9DDLA5MAHWADbOXWDp4HirOla8K/ibKkx2FtrDXb164UAHU4GVWI1d1VQqaAyx0E1vwPCrbEAcqIJ1z3ifEF4BGpJInepmJwSXAQwPUCpysVkEQQY30MUuYfMmR7lxl21aPGX5QNRG+9ZtWfpYn9e4Rt1gBkYqwAygHcGAdiCD96VlZshZ1JLHMxMSzEASYAGwHbtSukeu0QmbKl1rinM2brJtKLVsCFIYnQbsTEzPtWrh1+/dRFsgJaWQHCctW12W2+ZwJmCdPrW/iFnmXbdptUK3HI/UycsKPoM7NHsp7VuwGKIczGoBj3hTP7m5+1ebknxnHSsaxTCllfrltMh3npBUlmkjUn5Mg9q2YB1lBlENJ6tdhI3371ow+IGXTSIH0yM6E/sf6VFwN88zKfy3NP8rLc0/cGuU2mW8hfYfpFuOxZDGnmDHfVRWxz+InkZx+4U1DR9D/AAvP/MCf6E1hjcVlddY6yD9OWtYETHYgLqTCqbjMT2UN1f0mr74Y4ay3cRceeY5wpYE/IFFxgn1AcT7zVT8O4FcViXDrNvD5XKnZ7txma2p8hRbzEdyV8V2+Etxdvn9TIf2Qf7+9ezgpka8nPfvEjE2A65SSNiCDBUgyGB8g+ZHkEVDu4a6VKFrZDQGfKyNAj8gJBMCNx/SrCtOMvZEZokgaL+pjoqfdiB969Dzq/iPEFtm7iHnLZXIoG7XHhmUeSfwkH81cNwY8y8+Iv9RtzfeFYq16MyJsYRYViToAEJOtdJ8V8FxFy1YSxluBWY3JZUzOwEXiT+UE3CQNeoQDFaOP4dcNYsYNDPMctcJ3uC2AzsR7ubYI8GNq52/Z9NVjZxWFFus918/TbAUglTkElQV2JOUuQQdbpocCcwAJYpuQckExKwCNdPyFBtIY1sw1zpkn53ge4U//AItanxhVGfQyWYeDmYx9og14/ls9/hGY1YfEvARnu5wMqEKGRxMZ2JU9SnRgQp2ECdZOIU3HBdIAzCUuuCc2XeACYy6a1Fxt6Ea4urIGIE6HlKS7HySZH0gdyalnFp5MwGgBmIBEy0DpGu5iu1IrPbNtjpnYVgoDGSO+mv7Aa+8Ca2V4DOoIP01EeZr2u7BSlKoUpSgUpSgUpSgUpSgUpSgUpSgh4zI3TnyukOGAjIdgSToZmI8GqnF4vlvncfo6rYLI3+IG0EldHBg6ab1cY22x6kVXKqSiMxUF40J/VvsdNSfcZHiFvJy7hvBmiM9osZg/KUUoPlP0n6V5+Xv6aqrcCyNKhgVLXFOXUQ8MNR7f3qJbYi6reSVPs6hTH7G5+1T8Vg7Sicy3AVzLIZbuXTKBcQSSZGhAPed613OGHPlQ3VGbN1RcUmN8zdXtGafaufxb/Fvzz2k3MSCt0eUzfurD/wCv9ar+L4qczHTKM/iNEM/spqQOHXly6236Sp+dMwIEfqgyJn3P2rcbw2+yKpsZtLYfLct9WTNIGYr80gGY0mleG29k3jE34Z+J3w1xhyZt3nznMcjEKoRYJ0JYAHKcpH30+k8I4tZxKlrL5iDlcbMjfpZe3f2Paa+VnDuJzYa+07yLbyPHS50rRYe9ZOaxaxKNrB5bgqTr82sj2YMP7V77cfhH/E7H+vH/ADnuMn/H2Ozel2Hj/wAD/sa13+u6qdkAuN9TItj9w5/kHkV894b8V4vQvYu52hXcWDKgss3RbjKWChjGgJOw729/4nu22m1ZuX8x6s1jkEQoCmTd9tgveseSfFZ12PxXLWdySqqBuWJiAK4r4uxs4pjv6ewE01/GutmKz5hbX+oVVY3inEr7rc5fpyvyqLlnKszJmLjZjIBOkQNK12OGXysXHQMX5jsM9ws2bNMnL30+1c+TbRkOvHTxnZZeryhQuotoSPcnNP8A0r/qqJj72UW7Uywy9IBYkIACMqgnWY2qVe4MqrLtcvbSJKgAxry7QBYCBprW7h9q06n8XloZKi2FshlAks0gt5lWy+471554vHuz0eUz6acNhiwC3ehYgqxGe5rJBgwqkjVZJOxjUGzCAMclxkZuswQZiBmyMCOw1jsO9S8GllRlU2i25yhRM7NA32qDibCgt6YObsGMpBSf0EOQgWY+XXWa3S9fWJMT7b7FrIIkmSTJAkySewHntWyq/A2joyu0SZDZs0jTKTmytB/MF181YV6IcylKVQpSlApSlApSlApSlApSlApSlArF1B0IBEjfXvSlBsVRvA1396xpSpHoKUpVHhpSlAoKUoPaUpQeNtRbY3gT5gT2717SoMbmHQqJRT9QD4rRjrKkaqDBESBp09vFe0qSJCoAAAAAAIAEAfalKVo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71" name="AutoShape 15" descr="data:image/jpeg;base64,/9j/4AAQSkZJRgABAQAAAQABAAD/2wCEAAkGBxQTEhUTEhEVFRUWGBgWGBcXFRUVGxUWFhgWGRgTHhUeHSggGBolHxgXITEhJSkrLy86GB8zOTMtNygtLi4BCgoKDg0OGxAQGysmHSUtLS0tKy0tLSstLSstLS0tLS0rLS0tLSs3LS0tLS0rLTctLSstKystNysrLSsrNysrN//AABEIAIIA9wMBIgACEQEDEQH/xAAbAAEAAgMBAQAAAAAAAAAAAAAABAUCAwYBB//EAD0QAAIBAgQFAgQEBAQFBQAAAAECEQADBBIhMQUTIkFRFGEGMnGBI0JSkWKCobEzcpLwFaKyweFDU3PC0f/EABgBAQEBAQEAAAAAAAAAAAAAAAABAgME/8QAIhEBAAMAAgIDAAMBAAAAAAAAAAECEQMhEjETQVEyYaEi/9oADAMBAAIRAxEAPwD7jSlKBSlKBSlKBSlKBSlKBSlKBSleE0Clc58X4nEoE5CsbZMXOWCbg1EQIOm408jUVPweKNnCi5imylELOTEgCTrG5iNqg3cS4gLWUBS9xyQiLEsRuZ2VRuWOg/aqprpLql+82ZzlFuyWVVJExnEM5A3Yx5gVCfHFc966clxllpI/AtDUWR4MasfPsBG7gOHPMNy4CHyZsv8A7NsnpQ/xsQWb/KB21aqWIs37fLZ8jHkuGd3GYqWR+omCCpGm+b2qy4rcZbNwo6IwU5WcgKD2knb6/wBDtVAnU9ofrxIYR2yI7H7aVb/EeCN7D3EVFdolFfbNGh3Hk6HQ7HSm9Ii4b1q4cyLb3sxyhmkZNNCVCgtvtG4rnPinF4m26NeDKhtJBW41tFuS5uoQhJLZQhG/cDbWw+FbmKa+eYLwSGDC6FUSCBbCgKANJ+XTTXtXW28OqklQBmOZo0zGAJPkwB+1TNhd7cVxPjN1MJZDFk5wf8QghyikZUUSCLjqd9+kwJ2pzdY8sYe8wFy4qlVdgLgZwrMNZld5Eba6V9Ix+AS8jW7glWEHcHQgggjUEEAgjY1w3xPwJMOUNoPN1mD3HZmDGOmw0agOTE+xG7Vi9Z961E/S/wCHcQuvhbfp2s3rqFUunmhh0xmkgmGIjuYzTDRr0Obt38fWY/37V8hxeLywyOEvuptEWbgJa0h1C9lMXBrqVz6ToDb/AAcLNm9z3uWrQyuFditt76sVhyCczqCrdZ00071a31JrjrsLxwtinw7WypSSCDJgR1sIhVadDJ2ImZAvBUA8SXnrZysS1vmBgpKRMRm2n/x5FTxXRl7SlKBSlKBSlKBSlKBSlKBSlKBSlKBSlKBUfiGDW9be05IVwVOUwYO4mpFKDVYsBFVF2UADvoBA1qh43znv20XDNctWwLsl0RXuhuhCSZASM3ynUr4NdCxrieK/HZtNcyYcMlt+WczsjswOUwuQgKDBknaTA0maNXETcS4DiLdoKv49xVutcOVCeWpHLUHNcygDvlaAYNWHD8URadHR1xDkPdRxDZX0BBBIZQAFkEgHeJqJ8MWzir9y9dAi3ckwQyveygoVb81q3bKZW7lyYBGu/G8ZGJuBcJlN+3nNp2KlHOzoQDmCEd/IHtJUzglnPiGfXJYXlL4N25DXiPIUC2oPkuK6SKicKwIs2ltjXKNW7ux1Zz7kkn71Mqo8ivaUoFR8bgrd5Gt3UV0cQysAQwPYg1IpQc0eEYfCWot4Q3eZcRGGUXXIZlXOzNJKKADroAoqq+LOEZbodMQLXMy9Isl2GQKpKlWHRAQRGkyDsK6riNi6zWzauhArhnlc2dANUHifPbQ6xFUHxPazAX2uJh2QvZAujMLwJGWApDFiR0qJJkiNdMWjpY9oo+JiqhbBtC1aAQM4Y5woHVOYC2CNvm0IPtXZ4O9nto8RmVWjxmAMV8qxOEtdEW7vMbSWFnIW1Zmykl1kT0hh9tTX0rgONN2wjtGaIaIAzqcrRqdJFSkytoWNKUroyUpSggetp6yuY9d709cfNVXT+sp6yuY9cfNPXe9B0/rKesrmPXe9PXUHT+sp62uY9d709d70HT+t96g8U+IrVhZuEkwWCIpd2AgEhBrEkCdtR5FUxx3vUDg682890zLXbSgx+RL7jJP6Q2HU+3MbzUR0d7ieJUGbNnQ25U3nBTmNlWWFog9pjb3r3hnH+YSlxDaugE5GIIIBysyuAMwB0OxEiQJFY4ueTjDBDFzE7SqWwh+kgf1qn+KbeVnuAENZf1CH+F7VwXLX0bkNP1B7UHWesp6yuYOO31p673q4L/G8XW2oLSSTlVVBZnaCQoUak7/YEmAK+VYpc73Hu2yrqGukm3eVyfm5VvEKGQjPOhUj8NQSQYHa8KLXrrXSDy0AW14a4S4utHcABVH89VXxNxV2Z7Vt5kjJliVdCOWSxJE82ToNrZNcbW22Ota5Gy6f4ZXlYdZILOTddhkGZrpzkwuncbVlg3w63bxsIgughXgFQCwDeIE7mB2E1T4a8LaKiaKqhQJOwEVt9b/v/f2rtjm6cYynrK5j11PXe9B0/raesrmPXe9PXe9B0/rKesrmPXe9PXe9B0xxlcd8WF+fbchXUoApbQI6PLqNCFLqZmZ/D8RUv13vUXE8TQstpwDn1AIBBy+x/vFSa7GEdKe5iGuIkWjBAuHMxQiJ2ZQRMa6xM/t1vwaRbwqGTmujmtmj5mA7DRdAvnWZJma42+Ldt+hnVS6rqUZFkqhAUwzqsjvC6/SugwWIyKEAgL0jUGV06joIJk1y4qeMy3addd6ynrK5j13vT13vXZh0/rKVzHrvelBRcw15zDWNKDPmGnMNYUoM+Yacw1hSgz5hpzDWFKDXjr7i2xQSwHSInXzl7xvHeK28Hx2IusMNZuHD2ctzL+FmuZwFZrr3m0L5rgJUBfmEaVjUjgiAnGxcFp+XaQOfycwXOv2JIQfyL4rHJOR01WO0mxw5r0g3L5Gco9z1d0Hp5kshWAWBFsECACzj8lQfiDB4mzcHLxDHDOhDK5a7DhWlYIY5Somdllie1XfD8awEIhuIqhUt2LTJbRRH/rXYDsI2WI10O9RvjS+Js2yVAfmEyAelVVSoY/LPMymNSGI71xra3ljrNY8VJw26/Jt55zZFmYnbc6xMb6+da38PtXsS2RFNtCFY3e4R/lZVIgswBy7xAJGwMey6XcTbsXIKFgLgJgOWt3nWz7g8skjxA7muu4rdGHzYnTKLeV12LZZNrKP1SzLH8Q/TXotvjOPN5RFoiVXx/j3ozaw2GsC40ABMxWA3TbTNB6madSCAFYntVRbvvcY3X5YILhVtA5InLnkmXYhfm0AGgA1nH4YwVy9cbF3LpS4WPLIt51dzpcaDuij8MQQRDGYivbWFWy920ny2nW2NAJyWrUvA0BJJJiscdM7a+Ty6SOYa95hrCldRnzDTmGsKVBlzDXvMNYUoM+Yacw1hSgy5hrVdvtmVQ+Wc0HKWlgJCnxpmPbas613rKuIdQw3ggHWkxqoFvlOUchgSEYruoLmVUkjpJJBiRPTParDDPcg54nMYj9MCP++v0rQ2Fm4HIUgKAunUGDE7j8u0DsalGpEG6y5hr3mGsKVUZ8w15WNKoUpSilKUoFKUoFKVrxF9URnYwqqWJ9lBJ/tQY38SFIUBnuNOS2gLO8eFHYSJY6CdancM4O4tgrhbtm+VXmObmHbnMpzQ6h2DANMbEbAirX4Q4fksrdcRevqrudyqnqSyD2VQdvJJ3NXppMa4W5J3pyOL+IMbZKc/DW2DmOgwfdo5rGB8xMEAbkVhZ4VfxqO2IQ2RcBtgsq8xLMkkW7ckW2fQlnJMALl6ZPSrgZc3HEsQCe+o+VNdlXeO5kntU0VmOOsTqTzWmMcnhcFbuYRIQctWcGc0hg5Ausy9QeATzN1MNsDVDxzHXr123heZnCuqi4QCXdsozvlAVuWCdQACTqBFdHxzGpgVbl3PxbpblWzB1/M5H6FmZ07LJlQKP4TwoVbeJZpDXNGJH+FAYXCfLuc5P8A8GrbvqGe11xbAemsOLV28hjJaCXWAzsMqFkII00JKxMExVTYshAAJ07kkknuSSZJPk1Z/F18m/YtCIVXvOZ+U/wCHaH3m9/oqBVduOOtKUpUdGF24FBYzA10BY/sNTUT/AIgCQJFsFcwN4FJ1jKFmSe5EyARtNTq04u8URnAJgSYBYwNzlGrECTAgmKkjTgwtyX5vMRQdyirIkHQMCus/MPrJ1rDEY20GXIwU/nWQyr1QQTMq41gCZ8HthcuWiM/Msu8TkZQHJAkAAFi3YbHtrWniuBJbmBCw5eUKN7fzEsqzBmRMa9I32rlET71v+kkcWtnRczEdgDP+n5v+WszibmkWGEz8xCTG+4moKcUtjMgYKTqEPQ0m2ZGRoPbxUoY/NrqQp8R0tA/urVi3Nb6hYpDY7XxqVtoInXM50jwy+RUbEY24oM5NP4G1Pgfiak7Ae4rO5ijcAVRqOhmPyWwWXqZ5A2E5Zk/ea24TCKM7MwljFtroyFiQuqqCCqknLsWbXWCKz8t18YYPZvJbW8HzMTNxcpZQhGhRAQRl3JkyMx10A9W9eLABLbggHQldDMHdgRodfarfDO7LOVV/SFIYH+YaQdO06TFV7Ycq2ZUW3mIUDMSrzqvyjoaT98wG5FI5bHjCBibtxyohk0kgS4fNMAlIP5W2I9+1Z28V1ZgrW0X5oPNWO2YKG5RG8sR7z21XsXlEsIZOkrIJBRNv+ojyGFbcPezElhOQkidZhFUR4liR9qscs73CeHSyVwRIIIPcEEH3mva5u1eOecMSz65kBm2RtLNByNOoEzAAjc15Xoi+ufp01K1Ym8EVmPYExpJgTAnvWi02dozZ2nRbbMLarGjNdVdSTPfXSBoaWvFfaxEymV47AAk6AAknwBqTWtbNxIz5YM/mJK7dJYgZhvrvtUXFuGZcpDxM2wjXA+wGbIGKiJ+5H0qxaJjYSY/UrmnSEaG+Utltz9AxDH9q9F4ZipIDj8pInzI8iK133ckApZXKNMzWwybbJzC3bYpO30rI5joTm1DAEYg6rrIPJ132mNa5xa321MQ21B4+Jw14b5kZABuWcZUA8ksQKDDg2wpZyJJ6g2bMJnxMa7j96y4Rgy+It22EqmS+4ZCnWbiraGXKFgZXOm8TvXSLRPpieo13926bSCUdyABltrmMxBgSNJFRRj7zEhMI4j8117dtT9gWb+lS8a7C2cujGFXuAzEKCR4Ez9q04hENx2IgIgJYEq09RjMCNlWf5xXR5IVvFsbirS5jyACdMqXXZdQMoBcB2MmNttqzw2Bvlc9ziF1d5yphQgAGrCbRgaMQZ2ipOPslxYRtZuIza6/hqXn/AFKtc18ZcaZQ+GBXKZzhVaUtCALZMkEvB0AGg9xObTiqFrSYrEtcJY2UU3LjuZb01vqOYwIa6QQBpAkADLVlw69ilsW7bYkKAo6Vw9kBSdSpzhpAJI2FZtYFnDpYIi7ibhe9/wDHZIlP8s5UjvNwjvWd68FIGpZj0qNS0bx7CdSdBOtZj9dqV2Oy0jSWdy7sZZiFEwIAygQoAEADb7mtlRrl64rQbJA3zFlCgAasWHSPoTPcA1nYvhpGxG4md5gg9xoR9u1ItEuuY3UpStBSlKASe5rVh7CooVZgeST3ncma20qDC7aVhDKrD3ANQMXwywFLG2ANAQpKTJgAkEQJO50GpqyrykxEkSg2uG3AMtssFHUPxkYS0/qtsc3cn3ry9edWyPiXUiI6LDLroCH5MLrpBjt5EyfR25nIoPsMv9qz5K/pGsb67AAfsAK5xSd7XWh8K5nNiHM6GbdjXv8Ao+n7VH/4SdR6m9DDLA5MAHWADbOXWDp4HirOla8K/ibKkx2FtrDXb164UAHU4GVWI1d1VQqaAyx0E1vwPCrbEAcqIJ1z3ifEF4BGpJInepmJwSXAQwPUCpysVkEQQY30MUuYfMmR7lxl21aPGX5QNRG+9ZtWfpYn9e4Rt1gBkYqwAygHcGAdiCD96VlZshZ1JLHMxMSzEASYAGwHbtSukeu0QmbKl1rinM2brJtKLVsCFIYnQbsTEzPtWrh1+/dRFsgJaWQHCctW12W2+ZwJmCdPrW/iFnmXbdptUK3HI/UycsKPoM7NHsp7VuwGKIczGoBj3hTP7m5+1ebknxnHSsaxTCllfrltMh3npBUlmkjUn5Mg9q2YB1lBlENJ6tdhI3371ow+IGXTSIH0yM6E/sf6VFwN88zKfy3NP8rLc0/cGuU2mW8hfYfpFuOxZDGnmDHfVRWxz+InkZx+4U1DR9D/AAvP/MCf6E1hjcVlddY6yD9OWtYETHYgLqTCqbjMT2UN1f0mr74Y4ay3cRceeY5wpYE/IFFxgn1AcT7zVT8O4FcViXDrNvD5XKnZ7txma2p8hRbzEdyV8V2+Etxdvn9TIf2Qf7+9ezgpka8nPfvEjE2A65SSNiCDBUgyGB8g+ZHkEVDu4a6VKFrZDQGfKyNAj8gJBMCNx/SrCtOMvZEZokgaL+pjoqfdiB969Dzq/iPEFtm7iHnLZXIoG7XHhmUeSfwkH81cNwY8y8+Iv9RtzfeFYq16MyJsYRYViToAEJOtdJ8V8FxFy1YSxluBWY3JZUzOwEXiT+UE3CQNeoQDFaOP4dcNYsYNDPMctcJ3uC2AzsR7ubYI8GNq52/Z9NVjZxWFFus918/TbAUglTkElQV2JOUuQQdbpocCcwAJYpuQckExKwCNdPyFBtIY1sw1zpkn53ge4U//AItanxhVGfQyWYeDmYx9og14/ls9/hGY1YfEvARnu5wMqEKGRxMZ2JU9SnRgQp2ECdZOIU3HBdIAzCUuuCc2XeACYy6a1Fxt6Ea4urIGIE6HlKS7HySZH0gdyalnFp5MwGgBmIBEy0DpGu5iu1IrPbNtjpnYVgoDGSO+mv7Aa+8Ca2V4DOoIP01EeZr2u7BSlKoUpSgUpSgUpSgUpSgUpSgUpSgh4zI3TnyukOGAjIdgSToZmI8GqnF4vlvncfo6rYLI3+IG0EldHBg6ab1cY22x6kVXKqSiMxUF40J/VvsdNSfcZHiFvJy7hvBmiM9osZg/KUUoPlP0n6V5+Xv6aqrcCyNKhgVLXFOXUQ8MNR7f3qJbYi6reSVPs6hTH7G5+1T8Vg7Sicy3AVzLIZbuXTKBcQSSZGhAPed613OGHPlQ3VGbN1RcUmN8zdXtGafaufxb/Fvzz2k3MSCt0eUzfurD/wCv9ar+L4qczHTKM/iNEM/spqQOHXly6236Sp+dMwIEfqgyJn3P2rcbw2+yKpsZtLYfLct9WTNIGYr80gGY0mleG29k3jE34Z+J3w1xhyZt3nznMcjEKoRYJ0JYAHKcpH30+k8I4tZxKlrL5iDlcbMjfpZe3f2Paa+VnDuJzYa+07yLbyPHS50rRYe9ZOaxaxKNrB5bgqTr82sj2YMP7V77cfhH/E7H+vH/ADnuMn/H2Ozel2Hj/wAD/sa13+u6qdkAuN9TItj9w5/kHkV894b8V4vQvYu52hXcWDKgss3RbjKWChjGgJOw729/4nu22m1ZuX8x6s1jkEQoCmTd9tgveseSfFZ12PxXLWdySqqBuWJiAK4r4uxs4pjv6ewE01/GutmKz5hbX+oVVY3inEr7rc5fpyvyqLlnKszJmLjZjIBOkQNK12OGXysXHQMX5jsM9ws2bNMnL30+1c+TbRkOvHTxnZZeryhQuotoSPcnNP8A0r/qqJj72UW7Uywy9IBYkIACMqgnWY2qVe4MqrLtcvbSJKgAxry7QBYCBprW7h9q06n8XloZKi2FshlAks0gt5lWy+471554vHuz0eUz6acNhiwC3ehYgqxGe5rJBgwqkjVZJOxjUGzCAMclxkZuswQZiBmyMCOw1jsO9S8GllRlU2i25yhRM7NA32qDibCgt6YObsGMpBSf0EOQgWY+XXWa3S9fWJMT7b7FrIIkmSTJAkySewHntWyq/A2joyu0SZDZs0jTKTmytB/MF181YV6IcylKVQpSlApSlApSlApSlApSlApSlArF1B0IBEjfXvSlBsVRvA1396xpSpHoKUpVHhpSlAoKUoPaUpQeNtRbY3gT5gT2717SoMbmHQqJRT9QD4rRjrKkaqDBESBp09vFe0qSJCoAAAAAAIAEAfalKVo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981" y="844352"/>
            <a:ext cx="2849530" cy="14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468312" y="268288"/>
            <a:ext cx="7686973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CONTEXTO da fazenda 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340296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GESTÃO DA ESTRATÉGIA 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594445" y="1276400"/>
            <a:ext cx="7632848" cy="2304256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522437" y="1564432"/>
            <a:ext cx="7632848" cy="280831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Planejamento Estratégico englobando Painel de Contribuição</a:t>
            </a: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8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Escritório de Projetos – Gerente de Projetos (líder de produto)</a:t>
            </a: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4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latin typeface="Cambria" pitchFamily="18" charset="0"/>
              </a:rPr>
              <a:t>Monitoramento e avaliação</a:t>
            </a: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2000" dirty="0" smtClean="0">
              <a:latin typeface="Cambria" pitchFamily="18" charset="0"/>
            </a:endParaRPr>
          </a:p>
          <a:p>
            <a:pPr marL="342889" indent="-342889" algn="just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algn="ctr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3073" name="Picture 1" descr="C:\Users\afmendonca\Pictures\home_engrenagensprodu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957" y="3076600"/>
            <a:ext cx="2834061" cy="131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468312" y="700336"/>
            <a:ext cx="8353426" cy="350996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defRPr/>
            </a:pPr>
            <a:endParaRPr lang="pt-BR" sz="3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610669" y="2644552"/>
            <a:ext cx="5688632" cy="18002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0000" tIns="108000" rIns="180000" bIns="108000" rtlCol="0" anchor="t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Assessoria de Planejamento e Gestão AGEP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429" y="988368"/>
            <a:ext cx="7920880" cy="1447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810469" y="1204392"/>
            <a:ext cx="4014089" cy="930729"/>
          </a:xfrm>
          <a:prstGeom prst="rect">
            <a:avLst/>
          </a:prstGeom>
        </p:spPr>
        <p:txBody>
          <a:bodyPr vert="horz" lIns="79806" tIns="39903" rIns="79806" bIns="39903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Obrigado!</a:t>
            </a:r>
            <a:endParaRPr kumimoji="0" lang="pt-BR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37" y="2572544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1"/>
          <p:cNvSpPr>
            <a:spLocks/>
          </p:cNvSpPr>
          <p:nvPr/>
        </p:nvSpPr>
        <p:spPr bwMode="auto">
          <a:xfrm flipH="1">
            <a:off x="1507047" y="2343874"/>
            <a:ext cx="2205435" cy="285838"/>
          </a:xfrm>
          <a:custGeom>
            <a:avLst/>
            <a:gdLst>
              <a:gd name="T0" fmla="*/ 0 w 1344"/>
              <a:gd name="T1" fmla="*/ 0 h 240"/>
              <a:gd name="T2" fmla="*/ 1344 w 1344"/>
              <a:gd name="T3" fmla="*/ 0 h 240"/>
              <a:gd name="T4" fmla="*/ 1344 w 1344"/>
              <a:gd name="T5" fmla="*/ 240 h 240"/>
              <a:gd name="T6" fmla="*/ 0 w 1344"/>
              <a:gd name="T7" fmla="*/ 0 h 240"/>
              <a:gd name="T8" fmla="*/ 1344 w 134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44" h="240">
                <a:moveTo>
                  <a:pt x="0" y="0"/>
                </a:moveTo>
                <a:lnTo>
                  <a:pt x="1344" y="0"/>
                </a:lnTo>
                <a:lnTo>
                  <a:pt x="1344" y="24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38" name="AutoShape 2"/>
          <p:cNvSpPr>
            <a:spLocks/>
          </p:cNvSpPr>
          <p:nvPr/>
        </p:nvSpPr>
        <p:spPr bwMode="auto">
          <a:xfrm>
            <a:off x="506767" y="1816228"/>
            <a:ext cx="2125544" cy="3100190"/>
          </a:xfrm>
          <a:custGeom>
            <a:avLst/>
            <a:gdLst>
              <a:gd name="T0" fmla="*/ 192 w 1776"/>
              <a:gd name="T1" fmla="*/ 0 h 2832"/>
              <a:gd name="T2" fmla="*/ 0 w 1776"/>
              <a:gd name="T3" fmla="*/ 0 h 2832"/>
              <a:gd name="T4" fmla="*/ 0 w 1776"/>
              <a:gd name="T5" fmla="*/ 2832 h 2832"/>
              <a:gd name="T6" fmla="*/ 1776 w 1776"/>
              <a:gd name="T7" fmla="*/ 2832 h 2832"/>
              <a:gd name="T8" fmla="*/ 0 w 1776"/>
              <a:gd name="T9" fmla="*/ 0 h 2832"/>
              <a:gd name="T10" fmla="*/ 1776 w 1776"/>
              <a:gd name="T11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776" h="2832">
                <a:moveTo>
                  <a:pt x="192" y="0"/>
                </a:moveTo>
                <a:lnTo>
                  <a:pt x="0" y="0"/>
                </a:lnTo>
                <a:lnTo>
                  <a:pt x="0" y="2832"/>
                </a:lnTo>
                <a:lnTo>
                  <a:pt x="1776" y="2832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39" name="AutoShape 3"/>
          <p:cNvSpPr>
            <a:spLocks/>
          </p:cNvSpPr>
          <p:nvPr/>
        </p:nvSpPr>
        <p:spPr bwMode="auto">
          <a:xfrm>
            <a:off x="6101702" y="4173238"/>
            <a:ext cx="1323261" cy="743179"/>
          </a:xfrm>
          <a:custGeom>
            <a:avLst/>
            <a:gdLst>
              <a:gd name="T0" fmla="*/ 1056 w 1056"/>
              <a:gd name="T1" fmla="*/ 0 h 528"/>
              <a:gd name="T2" fmla="*/ 1056 w 1056"/>
              <a:gd name="T3" fmla="*/ 528 h 528"/>
              <a:gd name="T4" fmla="*/ 0 w 1056"/>
              <a:gd name="T5" fmla="*/ 528 h 528"/>
              <a:gd name="T6" fmla="*/ 0 w 1056"/>
              <a:gd name="T7" fmla="*/ 0 h 528"/>
              <a:gd name="T8" fmla="*/ 1056 w 1056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56" h="528">
                <a:moveTo>
                  <a:pt x="1056" y="0"/>
                </a:moveTo>
                <a:lnTo>
                  <a:pt x="1056" y="528"/>
                </a:lnTo>
                <a:lnTo>
                  <a:pt x="0" y="528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75650" y="428742"/>
            <a:ext cx="8385122" cy="40017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>
              <a:buClr>
                <a:srgbClr val="0066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CONTEXTO DE PLANEJAMENTO E MONITORAMENTO COMUM</a:t>
            </a:r>
            <a:endParaRPr lang="en-GB" b="1" cap="all" dirty="0">
              <a:solidFill>
                <a:schemeClr val="accent3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73262" y="1657862"/>
            <a:ext cx="1984891" cy="235817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NÃO MEXA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632311" y="1078240"/>
            <a:ext cx="372770" cy="2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942798" y="1078240"/>
            <a:ext cx="410432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NÃO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662148" y="1716222"/>
            <a:ext cx="372770" cy="2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455181" y="2229539"/>
            <a:ext cx="1984891" cy="235817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lnSpc>
                <a:spcPct val="110000"/>
              </a:lnSpc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SEU IDIOTA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7446405" y="2459402"/>
            <a:ext cx="410432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NÃO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6616304" y="2629712"/>
            <a:ext cx="1543804" cy="971850"/>
          </a:xfrm>
          <a:prstGeom prst="diamond">
            <a:avLst/>
          </a:prstGeom>
          <a:gradFill rotWithShape="0">
            <a:gsLst>
              <a:gs pos="0">
                <a:srgbClr val="FF99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VAI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ESTOURAR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NA SUA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MÃO?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7446405" y="3684806"/>
            <a:ext cx="410432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NÃO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322246" y="4001736"/>
            <a:ext cx="1984891" cy="235817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FINJA QUE NÃO VIU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823974" y="2637497"/>
            <a:ext cx="1381461" cy="971850"/>
          </a:xfrm>
          <a:prstGeom prst="diamond">
            <a:avLst/>
          </a:prstGeom>
          <a:gradFill rotWithShape="0">
            <a:gsLst>
              <a:gs pos="0">
                <a:srgbClr val="FF99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dirty="0">
                <a:solidFill>
                  <a:srgbClr val="FFFF00"/>
                </a:solidFill>
              </a:rPr>
              <a:t>ALGUÉM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dirty="0">
                <a:solidFill>
                  <a:srgbClr val="FFFF00"/>
                </a:solidFill>
              </a:rPr>
              <a:t>SABE?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455181" y="2915550"/>
            <a:ext cx="1984891" cy="39541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lnSpc>
                <a:spcPct val="110000"/>
              </a:lnSpc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VOCÊ TA </a:t>
            </a:r>
          </a:p>
          <a:p>
            <a:pPr algn="ctr">
              <a:lnSpc>
                <a:spcPct val="110000"/>
              </a:lnSpc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ENROLADO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H="1">
            <a:off x="5471747" y="3102878"/>
            <a:ext cx="110546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5772420" y="2916742"/>
            <a:ext cx="372770" cy="2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2574540" y="2916742"/>
            <a:ext cx="372770" cy="2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545337" y="3659922"/>
            <a:ext cx="410432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NÃO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1507047" y="3601562"/>
            <a:ext cx="1532" cy="2858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588116" y="3944568"/>
            <a:ext cx="1984891" cy="235817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ESCONDA</a:t>
            </a: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3611984" y="3435205"/>
            <a:ext cx="1690833" cy="1036420"/>
          </a:xfrm>
          <a:prstGeom prst="diamond">
            <a:avLst/>
          </a:prstGeom>
          <a:gradFill rotWithShape="0">
            <a:gsLst>
              <a:gs pos="0">
                <a:srgbClr val="FF99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VOCÊ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PODE CULPAR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 err="1">
                <a:solidFill>
                  <a:srgbClr val="FFFF00"/>
                </a:solidFill>
              </a:rPr>
              <a:t>xxxxxx</a:t>
            </a:r>
            <a:endParaRPr lang="en-GB" sz="1100" b="1" dirty="0">
              <a:solidFill>
                <a:srgbClr val="FFFF00"/>
              </a:solidFill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4484384" y="3315724"/>
            <a:ext cx="1532" cy="11433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130141" y="3731255"/>
            <a:ext cx="410432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NÃO</a:t>
            </a: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1543804" y="4173238"/>
            <a:ext cx="1532" cy="6860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2720036" y="4744916"/>
            <a:ext cx="3308152" cy="299578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3B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dirty="0">
                <a:solidFill>
                  <a:srgbClr val="FFFF00"/>
                </a:solidFill>
              </a:rPr>
              <a:t>ENTÃO, NÃO HÁ PROBLEMA</a:t>
            </a:r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H="1">
            <a:off x="4484384" y="4476771"/>
            <a:ext cx="1" cy="26814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4559431" y="4516245"/>
            <a:ext cx="372770" cy="24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65565" name="AutoShape 29"/>
          <p:cNvSpPr>
            <a:spLocks/>
          </p:cNvSpPr>
          <p:nvPr/>
        </p:nvSpPr>
        <p:spPr bwMode="auto">
          <a:xfrm>
            <a:off x="5311151" y="1425954"/>
            <a:ext cx="2061740" cy="110966"/>
          </a:xfrm>
          <a:custGeom>
            <a:avLst/>
            <a:gdLst>
              <a:gd name="T0" fmla="*/ 0 w 1344"/>
              <a:gd name="T1" fmla="*/ 0 h 240"/>
              <a:gd name="T2" fmla="*/ 1344 w 1344"/>
              <a:gd name="T3" fmla="*/ 0 h 240"/>
              <a:gd name="T4" fmla="*/ 1344 w 1344"/>
              <a:gd name="T5" fmla="*/ 240 h 240"/>
              <a:gd name="T6" fmla="*/ 0 w 1344"/>
              <a:gd name="T7" fmla="*/ 0 h 240"/>
              <a:gd name="T8" fmla="*/ 1344 w 134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44" h="240">
                <a:moveTo>
                  <a:pt x="0" y="0"/>
                </a:moveTo>
                <a:lnTo>
                  <a:pt x="1344" y="0"/>
                </a:lnTo>
                <a:lnTo>
                  <a:pt x="1344" y="24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>
            <a:off x="2237586" y="3102878"/>
            <a:ext cx="1102717" cy="2656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67" name="AutoShape 31"/>
          <p:cNvSpPr>
            <a:spLocks/>
          </p:cNvSpPr>
          <p:nvPr/>
        </p:nvSpPr>
        <p:spPr bwMode="auto">
          <a:xfrm flipH="1">
            <a:off x="1649428" y="1426937"/>
            <a:ext cx="2208994" cy="226160"/>
          </a:xfrm>
          <a:custGeom>
            <a:avLst/>
            <a:gdLst>
              <a:gd name="T0" fmla="*/ 0 w 1344"/>
              <a:gd name="T1" fmla="*/ 0 h 240"/>
              <a:gd name="T2" fmla="*/ 1344 w 1344"/>
              <a:gd name="T3" fmla="*/ 0 h 240"/>
              <a:gd name="T4" fmla="*/ 1344 w 1344"/>
              <a:gd name="T5" fmla="*/ 240 h 240"/>
              <a:gd name="T6" fmla="*/ 0 w 1344"/>
              <a:gd name="T7" fmla="*/ 0 h 240"/>
              <a:gd name="T8" fmla="*/ 1344 w 134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44" h="240">
                <a:moveTo>
                  <a:pt x="0" y="0"/>
                </a:moveTo>
                <a:lnTo>
                  <a:pt x="1344" y="0"/>
                </a:lnTo>
                <a:lnTo>
                  <a:pt x="1344" y="24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68" name="AutoShape 32"/>
          <p:cNvSpPr>
            <a:spLocks noChangeArrowheads="1"/>
          </p:cNvSpPr>
          <p:nvPr/>
        </p:nvSpPr>
        <p:spPr bwMode="auto">
          <a:xfrm>
            <a:off x="3866756" y="979252"/>
            <a:ext cx="1436061" cy="914682"/>
          </a:xfrm>
          <a:prstGeom prst="diamond">
            <a:avLst/>
          </a:prstGeom>
          <a:gradFill rotWithShape="0">
            <a:gsLst>
              <a:gs pos="0">
                <a:srgbClr val="3B812F"/>
              </a:gs>
              <a:gs pos="100000">
                <a:srgbClr val="1B3C1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3B812F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lnSpc>
                <a:spcPct val="130000"/>
              </a:lnSpc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A COISA</a:t>
            </a:r>
          </a:p>
          <a:p>
            <a:pPr algn="ctr">
              <a:lnSpc>
                <a:spcPct val="130000"/>
              </a:lnSpc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 FUNCIONA?</a:t>
            </a:r>
          </a:p>
        </p:txBody>
      </p:sp>
      <p:sp>
        <p:nvSpPr>
          <p:cNvPr id="65569" name="AutoShape 33"/>
          <p:cNvSpPr>
            <a:spLocks/>
          </p:cNvSpPr>
          <p:nvPr/>
        </p:nvSpPr>
        <p:spPr bwMode="auto">
          <a:xfrm flipH="1">
            <a:off x="4521140" y="1943700"/>
            <a:ext cx="2205435" cy="228671"/>
          </a:xfrm>
          <a:custGeom>
            <a:avLst/>
            <a:gdLst>
              <a:gd name="T0" fmla="*/ 0 w 1344"/>
              <a:gd name="T1" fmla="*/ 0 h 240"/>
              <a:gd name="T2" fmla="*/ 1344 w 1344"/>
              <a:gd name="T3" fmla="*/ 0 h 240"/>
              <a:gd name="T4" fmla="*/ 1344 w 1344"/>
              <a:gd name="T5" fmla="*/ 240 h 240"/>
              <a:gd name="T6" fmla="*/ 0 w 1344"/>
              <a:gd name="T7" fmla="*/ 0 h 240"/>
              <a:gd name="T8" fmla="*/ 1344 w 1344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344" h="240">
                <a:moveTo>
                  <a:pt x="0" y="0"/>
                </a:moveTo>
                <a:lnTo>
                  <a:pt x="1344" y="0"/>
                </a:lnTo>
                <a:lnTo>
                  <a:pt x="1344" y="24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70" name="AutoShape 34"/>
          <p:cNvSpPr>
            <a:spLocks noChangeArrowheads="1"/>
          </p:cNvSpPr>
          <p:nvPr/>
        </p:nvSpPr>
        <p:spPr bwMode="auto">
          <a:xfrm>
            <a:off x="6726575" y="1495374"/>
            <a:ext cx="1284971" cy="919282"/>
          </a:xfrm>
          <a:prstGeom prst="diamond">
            <a:avLst/>
          </a:prstGeom>
          <a:gradFill rotWithShape="0">
            <a:gsLst>
              <a:gs pos="0">
                <a:srgbClr val="FF99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VOCÊ MEXEU</a:t>
            </a:r>
          </a:p>
          <a:p>
            <a:pPr algn="ctr">
              <a:buClr>
                <a:srgbClr val="FFFF00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GB" sz="1100" b="1" dirty="0">
                <a:solidFill>
                  <a:srgbClr val="FFFF00"/>
                </a:solidFill>
              </a:rPr>
              <a:t>NELA?</a:t>
            </a:r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7418181" y="3658730"/>
            <a:ext cx="6782" cy="34300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  <p:sp>
        <p:nvSpPr>
          <p:cNvPr id="65572" name="AutoShape 36"/>
          <p:cNvSpPr>
            <a:spLocks/>
          </p:cNvSpPr>
          <p:nvPr/>
        </p:nvSpPr>
        <p:spPr bwMode="auto">
          <a:xfrm>
            <a:off x="2977216" y="3225209"/>
            <a:ext cx="588116" cy="743179"/>
          </a:xfrm>
          <a:custGeom>
            <a:avLst/>
            <a:gdLst>
              <a:gd name="T0" fmla="*/ 384 w 384"/>
              <a:gd name="T1" fmla="*/ 624 h 624"/>
              <a:gd name="T2" fmla="*/ 0 w 384"/>
              <a:gd name="T3" fmla="*/ 624 h 624"/>
              <a:gd name="T4" fmla="*/ 0 w 384"/>
              <a:gd name="T5" fmla="*/ 0 h 624"/>
              <a:gd name="T6" fmla="*/ 240 w 384"/>
              <a:gd name="T7" fmla="*/ 0 h 624"/>
              <a:gd name="T8" fmla="*/ 0 w 384"/>
              <a:gd name="T9" fmla="*/ 0 h 624"/>
              <a:gd name="T10" fmla="*/ 384 w 384"/>
              <a:gd name="T11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84" h="624">
                <a:moveTo>
                  <a:pt x="384" y="624"/>
                </a:moveTo>
                <a:lnTo>
                  <a:pt x="0" y="624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936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68580" tIns="34290" rIns="68580" bIns="34290" anchor="ctr"/>
          <a:lstStyle/>
          <a:p>
            <a:endParaRPr lang="pt-BR" sz="1100" dirty="0"/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7372890" y="2435778"/>
            <a:ext cx="16847" cy="17896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68580" tIns="34290" rIns="68580" bIns="34290"/>
          <a:lstStyle/>
          <a:p>
            <a:endParaRPr lang="pt-BR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4/3*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4/3*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2/3*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2/3*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6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500"/>
                            </p:stCondLst>
                            <p:childTnLst>
                              <p:par>
                                <p:cTn id="8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65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9" dur="500"/>
                                        <p:tgtEl>
                                          <p:spTgt spid="65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6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 animBg="1"/>
      <p:bldP spid="65538" grpId="0" animBg="1"/>
      <p:bldP spid="65539" grpId="0" animBg="1"/>
      <p:bldP spid="65552" grpId="0" animBg="1"/>
      <p:bldP spid="65556" grpId="0" animBg="1"/>
      <p:bldP spid="65559" grpId="0" animBg="1"/>
      <p:bldP spid="65561" grpId="0" animBg="1"/>
      <p:bldP spid="65563" grpId="0" animBg="1"/>
      <p:bldP spid="65565" grpId="0" animBg="1"/>
      <p:bldP spid="65566" grpId="0" animBg="1"/>
      <p:bldP spid="65567" grpId="0" animBg="1"/>
      <p:bldP spid="65569" grpId="0" animBg="1"/>
      <p:bldP spid="65571" grpId="0" animBg="1"/>
      <p:bldP spid="65572" grpId="0" animBg="1"/>
      <p:bldP spid="65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49F4-A602-474F-91A0-6EA8459E3D2D}" type="datetime1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15/06/2016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5D9D-9AD1-45FA-8B42-DDE68C9F0141}" type="slidenum">
              <a:rPr lang="pt-BR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4</a:t>
            </a:fld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37" y="700336"/>
            <a:ext cx="7440592" cy="39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2437" y="484312"/>
            <a:ext cx="7561418" cy="5258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Verdana" pitchFamily="34" charset="0"/>
              <a:buNone/>
            </a:pPr>
            <a:r>
              <a:rPr lang="en-GB" sz="2800" b="1" cap="all" dirty="0" smtClean="0">
                <a:solidFill>
                  <a:schemeClr val="accent3"/>
                </a:solidFill>
                <a:latin typeface="Cambria" pitchFamily="18" charset="0"/>
                <a:ea typeface="+mj-ea"/>
                <a:cs typeface="+mj-cs"/>
              </a:rPr>
              <a:t>PROBLEMAS DO </a:t>
            </a:r>
            <a:r>
              <a:rPr lang="en-GB" sz="2800" b="1" cap="all" dirty="0">
                <a:solidFill>
                  <a:schemeClr val="accent3"/>
                </a:solidFill>
                <a:latin typeface="Cambria" pitchFamily="18" charset="0"/>
                <a:ea typeface="+mj-ea"/>
                <a:cs typeface="+mj-cs"/>
              </a:rPr>
              <a:t>PROJETO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933" y="4516760"/>
            <a:ext cx="3009900" cy="6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641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594445" y="484312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500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fazenda - </a:t>
            </a:r>
            <a:r>
              <a:rPr lang="pt-BR" sz="4500" b="1" cap="all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gdf</a:t>
            </a:r>
            <a:endParaRPr lang="pt-BR" sz="45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362" name="AutoShape 2" descr="data:image/jpeg;base64,/9j/4AAQSkZJRgABAQAAAQABAAD/2wCEAAkGBxQTEhUTEhEVFRUWGBgWGBcXFRUVGxUWFhgWGRgTHhUeHSggGBolHxgXITEhJSkrLy86GB8zOTMtNygtLi4BCgoKDg0OGxAQGysmHSUtLS0tKy0tLSstLSstLS0tLS0rLS0tLSs3LS0tLS0rLTctLSstKystNysrLSsrNysrN//AABEIAIIA9wMBIgACEQEDEQH/xAAbAAEAAgMBAQAAAAAAAAAAAAAABAUCAwYBB//EAD0QAAIBAgQFAgQEBAQFBQAAAAECEQADBBIhMQUTIkFRFGEGMnGBI0JSkWKCobEzcpLwFaKyweFDU3PC0f/EABgBAQEBAQEAAAAAAAAAAAAAAAABAgME/8QAIhEBAAMAAgIDAAMBAAAAAAAAAAECEQMhEjETQVEyYaEi/9oADAMBAAIRAxEAPwD7jSlKBSlKBSlKBSlKBSlKBSlKBSleE0Clc58X4nEoE5CsbZMXOWCbg1EQIOm408jUVPweKNnCi5imylELOTEgCTrG5iNqg3cS4gLWUBS9xyQiLEsRuZ2VRuWOg/aqprpLql+82ZzlFuyWVVJExnEM5A3Yx5gVCfHFc966clxllpI/AtDUWR4MasfPsBG7gOHPMNy4CHyZsv8A7NsnpQ/xsQWb/KB21aqWIs37fLZ8jHkuGd3GYqWR+omCCpGm+b2qy4rcZbNwo6IwU5WcgKD2knb6/wBDtVAnU9ofrxIYR2yI7H7aVb/EeCN7D3EVFdolFfbNGh3Hk6HQ7HSm9Ii4b1q4cyLb3sxyhmkZNNCVCgtvtG4rnPinF4m26NeDKhtJBW41tFuS5uoQhJLZQhG/cDbWw+FbmKa+eYLwSGDC6FUSCBbCgKANJ+XTTXtXW28OqklQBmOZo0zGAJPkwB+1TNhd7cVxPjN1MJZDFk5wf8QghyikZUUSCLjqd9+kwJ2pzdY8sYe8wFy4qlVdgLgZwrMNZld5Eba6V9Ix+AS8jW7glWEHcHQgggjUEEAgjY1w3xPwJMOUNoPN1mD3HZmDGOmw0agOTE+xG7Vi9Z961E/S/wCHcQuvhbfp2s3rqFUunmhh0xmkgmGIjuYzTDRr0Obt38fWY/37V8hxeLywyOEvuptEWbgJa0h1C9lMXBrqVz6ToDb/AAcLNm9z3uWrQyuFditt76sVhyCczqCrdZ00071a31JrjrsLxwtinw7WypSSCDJgR1sIhVadDJ2ImZAvBUA8SXnrZysS1vmBgpKRMRm2n/x5FTxXRl7SlKBSlKBSlKBSlKBSlKBSlKBSlKBSlKBUfiGDW9be05IVwVOUwYO4mpFKDVYsBFVF2UADvoBA1qh43znv20XDNctWwLsl0RXuhuhCSZASM3ynUr4NdCxrieK/HZtNcyYcMlt+WczsjswOUwuQgKDBknaTA0maNXETcS4DiLdoKv49xVutcOVCeWpHLUHNcygDvlaAYNWHD8URadHR1xDkPdRxDZX0BBBIZQAFkEgHeJqJ8MWzir9y9dAi3ckwQyveygoVb81q3bKZW7lyYBGu/G8ZGJuBcJlN+3nNp2KlHOzoQDmCEd/IHtJUzglnPiGfXJYXlL4N25DXiPIUC2oPkuK6SKicKwIs2ltjXKNW7ux1Zz7kkn71Mqo8ivaUoFR8bgrd5Gt3UV0cQysAQwPYg1IpQc0eEYfCWot4Q3eZcRGGUXXIZlXOzNJKKADroAoqq+LOEZbodMQLXMy9Isl2GQKpKlWHRAQRGkyDsK6riNi6zWzauhArhnlc2dANUHifPbQ6xFUHxPazAX2uJh2QvZAujMLwJGWApDFiR0qJJkiNdMWjpY9oo+JiqhbBtC1aAQM4Y5woHVOYC2CNvm0IPtXZ4O9nto8RmVWjxmAMV8qxOEtdEW7vMbSWFnIW1Zmykl1kT0hh9tTX0rgONN2wjtGaIaIAzqcrRqdJFSkytoWNKUroyUpSggetp6yuY9d709cfNVXT+sp6yuY9cfNPXe9B0/rKesrmPXe9PXUHT+sp62uY9d709d70HT+t96g8U+IrVhZuEkwWCIpd2AgEhBrEkCdtR5FUxx3vUDg682890zLXbSgx+RL7jJP6Q2HU+3MbzUR0d7ieJUGbNnQ25U3nBTmNlWWFog9pjb3r3hnH+YSlxDaugE5GIIIBysyuAMwB0OxEiQJFY4ueTjDBDFzE7SqWwh+kgf1qn+KbeVnuAENZf1CH+F7VwXLX0bkNP1B7UHWesp6yuYOO31p673q4L/G8XW2oLSSTlVVBZnaCQoUak7/YEmAK+VYpc73Hu2yrqGukm3eVyfm5VvEKGQjPOhUj8NQSQYHa8KLXrrXSDy0AW14a4S4utHcABVH89VXxNxV2Z7Vt5kjJliVdCOWSxJE82ToNrZNcbW22Ota5Gy6f4ZXlYdZILOTddhkGZrpzkwuncbVlg3w63bxsIgughXgFQCwDeIE7mB2E1T4a8LaKiaKqhQJOwEVt9b/v/f2rtjm6cYynrK5j11PXe9B0/raesrmPXe9PXe9B0/rKesrmPXe9PXe9B0xxlcd8WF+fbchXUoApbQI6PLqNCFLqZmZ/D8RUv13vUXE8TQstpwDn1AIBBy+x/vFSa7GEdKe5iGuIkWjBAuHMxQiJ2ZQRMa6xM/t1vwaRbwqGTmujmtmj5mA7DRdAvnWZJma42+Ldt+hnVS6rqUZFkqhAUwzqsjvC6/SugwWIyKEAgL0jUGV06joIJk1y4qeMy3addd6ynrK5j13vT13vXZh0/rKVzHrvelBRcw15zDWNKDPmGnMNYUoM+Yacw1hSgz5hpzDWFKDXjr7i2xQSwHSInXzl7xvHeK28Hx2IusMNZuHD2ctzL+FmuZwFZrr3m0L5rgJUBfmEaVjUjgiAnGxcFp+XaQOfycwXOv2JIQfyL4rHJOR01WO0mxw5r0g3L5Gco9z1d0Hp5kshWAWBFsECACzj8lQfiDB4mzcHLxDHDOhDK5a7DhWlYIY5Somdllie1XfD8awEIhuIqhUt2LTJbRRH/rXYDsI2WI10O9RvjS+Js2yVAfmEyAelVVSoY/LPMymNSGI71xra3ljrNY8VJw26/Jt55zZFmYnbc6xMb6+da38PtXsS2RFNtCFY3e4R/lZVIgswBy7xAJGwMey6XcTbsXIKFgLgJgOWt3nWz7g8skjxA7muu4rdGHzYnTKLeV12LZZNrKP1SzLH8Q/TXotvjOPN5RFoiVXx/j3ozaw2GsC40ABMxWA3TbTNB6madSCAFYntVRbvvcY3X5YILhVtA5InLnkmXYhfm0AGgA1nH4YwVy9cbF3LpS4WPLIt51dzpcaDuij8MQQRDGYivbWFWy920ny2nW2NAJyWrUvA0BJJJiscdM7a+Ty6SOYa95hrCldRnzDTmGsKVBlzDXvMNYUoM+Yacw1hSgy5hrVdvtmVQ+Wc0HKWlgJCnxpmPbas613rKuIdQw3ggHWkxqoFvlOUchgSEYruoLmVUkjpJJBiRPTParDDPcg54nMYj9MCP++v0rQ2Fm4HIUgKAunUGDE7j8u0DsalGpEG6y5hr3mGsKVUZ8w15WNKoUpSilKUoFKUoFKVrxF9URnYwqqWJ9lBJ/tQY38SFIUBnuNOS2gLO8eFHYSJY6CdancM4O4tgrhbtm+VXmObmHbnMpzQ6h2DANMbEbAirX4Q4fksrdcRevqrudyqnqSyD2VQdvJJ3NXppMa4W5J3pyOL+IMbZKc/DW2DmOgwfdo5rGB8xMEAbkVhZ4VfxqO2IQ2RcBtgsq8xLMkkW7ckW2fQlnJMALl6ZPSrgZc3HEsQCe+o+VNdlXeO5kntU0VmOOsTqTzWmMcnhcFbuYRIQctWcGc0hg5Ausy9QeATzN1MNsDVDxzHXr123heZnCuqi4QCXdsozvlAVuWCdQACTqBFdHxzGpgVbl3PxbpblWzB1/M5H6FmZ07LJlQKP4TwoVbeJZpDXNGJH+FAYXCfLuc5P8A8GrbvqGe11xbAemsOLV28hjJaCXWAzsMqFkII00JKxMExVTYshAAJ07kkknuSSZJPk1Z/F18m/YtCIVXvOZ+U/wCHaH3m9/oqBVduOOtKUpUdGF24FBYzA10BY/sNTUT/AIgCQJFsFcwN4FJ1jKFmSe5EyARtNTq04u8URnAJgSYBYwNzlGrECTAgmKkjTgwtyX5vMRQdyirIkHQMCus/MPrJ1rDEY20GXIwU/nWQyr1QQTMq41gCZ8HthcuWiM/Msu8TkZQHJAkAAFi3YbHtrWniuBJbmBCw5eUKN7fzEsqzBmRMa9I32rlET71v+kkcWtnRczEdgDP+n5v+WszibmkWGEz8xCTG+4moKcUtjMgYKTqEPQ0m2ZGRoPbxUoY/NrqQp8R0tA/urVi3Nb6hYpDY7XxqVtoInXM50jwy+RUbEY24oM5NP4G1Pgfiak7Ae4rO5ijcAVRqOhmPyWwWXqZ5A2E5Zk/ea24TCKM7MwljFtroyFiQuqqCCqknLsWbXWCKz8t18YYPZvJbW8HzMTNxcpZQhGhRAQRl3JkyMx10A9W9eLABLbggHQldDMHdgRodfarfDO7LOVV/SFIYH+YaQdO06TFV7Ycq2ZUW3mIUDMSrzqvyjoaT98wG5FI5bHjCBibtxyohk0kgS4fNMAlIP5W2I9+1Z28V1ZgrW0X5oPNWO2YKG5RG8sR7z21XsXlEsIZOkrIJBRNv+ojyGFbcPezElhOQkidZhFUR4liR9qscs73CeHSyVwRIIIPcEEH3mva5u1eOecMSz65kBm2RtLNByNOoEzAAjc15Xoi+ufp01K1Ym8EVmPYExpJgTAnvWi02dozZ2nRbbMLarGjNdVdSTPfXSBoaWvFfaxEymV47AAk6AAknwBqTWtbNxIz5YM/mJK7dJYgZhvrvtUXFuGZcpDxM2wjXA+wGbIGKiJ+5H0qxaJjYSY/UrmnSEaG+Utltz9AxDH9q9F4ZipIDj8pInzI8iK133ckApZXKNMzWwybbJzC3bYpO30rI5joTm1DAEYg6rrIPJ132mNa5xa321MQ21B4+Jw14b5kZABuWcZUA8ksQKDDg2wpZyJJ6g2bMJnxMa7j96y4Rgy+It22EqmS+4ZCnWbiraGXKFgZXOm8TvXSLRPpieo13926bSCUdyABltrmMxBgSNJFRRj7zEhMI4j8117dtT9gWb+lS8a7C2cujGFXuAzEKCR4Ez9q04hENx2IgIgJYEq09RjMCNlWf5xXR5IVvFsbirS5jyACdMqXXZdQMoBcB2MmNttqzw2Bvlc9ziF1d5yphQgAGrCbRgaMQZ2ipOPslxYRtZuIza6/hqXn/AFKtc18ZcaZQ+GBXKZzhVaUtCALZMkEvB0AGg9xObTiqFrSYrEtcJY2UU3LjuZb01vqOYwIa6QQBpAkADLVlw69ilsW7bYkKAo6Vw9kBSdSpzhpAJI2FZtYFnDpYIi7ibhe9/wDHZIlP8s5UjvNwjvWd68FIGpZj0qNS0bx7CdSdBOtZj9dqV2Oy0jSWdy7sZZiFEwIAygQoAEADb7mtlRrl64rQbJA3zFlCgAasWHSPoTPcA1nYvhpGxG4md5gg9xoR9u1ItEuuY3UpStBSlKASe5rVh7CooVZgeST3ncma20qDC7aVhDKrD3ANQMXwywFLG2ANAQpKTJgAkEQJO50GpqyrykxEkSg2uG3AMtssFHUPxkYS0/qtsc3cn3ry9edWyPiXUiI6LDLroCH5MLrpBjt5EyfR25nIoPsMv9qz5K/pGsb67AAfsAK5xSd7XWh8K5nNiHM6GbdjXv8Ao+n7VH/4SdR6m9DDLA5MAHWADbOXWDp4HirOla8K/ibKkx2FtrDXb164UAHU4GVWI1d1VQqaAyx0E1vwPCrbEAcqIJ1z3ifEF4BGpJInepmJwSXAQwPUCpysVkEQQY30MUuYfMmR7lxl21aPGX5QNRG+9ZtWfpYn9e4Rt1gBkYqwAygHcGAdiCD96VlZshZ1JLHMxMSzEASYAGwHbtSukeu0QmbKl1rinM2brJtKLVsCFIYnQbsTEzPtWrh1+/dRFsgJaWQHCctW12W2+ZwJmCdPrW/iFnmXbdptUK3HI/UycsKPoM7NHsp7VuwGKIczGoBj3hTP7m5+1ebknxnHSsaxTCllfrltMh3npBUlmkjUn5Mg9q2YB1lBlENJ6tdhI3371ow+IGXTSIH0yM6E/sf6VFwN88zKfy3NP8rLc0/cGuU2mW8hfYfpFuOxZDGnmDHfVRWxz+InkZx+4U1DR9D/AAvP/MCf6E1hjcVlddY6yD9OWtYETHYgLqTCqbjMT2UN1f0mr74Y4ay3cRceeY5wpYE/IFFxgn1AcT7zVT8O4FcViXDrNvD5XKnZ7txma2p8hRbzEdyV8V2+Etxdvn9TIf2Qf7+9ezgpka8nPfvEjE2A65SSNiCDBUgyGB8g+ZHkEVDu4a6VKFrZDQGfKyNAj8gJBMCNx/SrCtOMvZEZokgaL+pjoqfdiB969Dzq/iPEFtm7iHnLZXIoG7XHhmUeSfwkH81cNwY8y8+Iv9RtzfeFYq16MyJsYRYViToAEJOtdJ8V8FxFy1YSxluBWY3JZUzOwEXiT+UE3CQNeoQDFaOP4dcNYsYNDPMctcJ3uC2AzsR7ubYI8GNq52/Z9NVjZxWFFus918/TbAUglTkElQV2JOUuQQdbpocCcwAJYpuQckExKwCNdPyFBtIY1sw1zpkn53ge4U//AItanxhVGfQyWYeDmYx9og14/ls9/hGY1YfEvARnu5wMqEKGRxMZ2JU9SnRgQp2ECdZOIU3HBdIAzCUuuCc2XeACYy6a1Fxt6Ea4urIGIE6HlKS7HySZH0gdyalnFp5MwGgBmIBEy0DpGu5iu1IrPbNtjpnYVgoDGSO+mv7Aa+8Ca2V4DOoIP01EeZr2u7BSlKoUpSgUpSgUpSgUpSgUpSgUpSgh4zI3TnyukOGAjIdgSToZmI8GqnF4vlvncfo6rYLI3+IG0EldHBg6ab1cY22x6kVXKqSiMxUF40J/VvsdNSfcZHiFvJy7hvBmiM9osZg/KUUoPlP0n6V5+Xv6aqrcCyNKhgVLXFOXUQ8MNR7f3qJbYi6reSVPs6hTH7G5+1T8Vg7Sicy3AVzLIZbuXTKBcQSSZGhAPed613OGHPlQ3VGbN1RcUmN8zdXtGafaufxb/Fvzz2k3MSCt0eUzfurD/wCv9ar+L4qczHTKM/iNEM/spqQOHXly6236Sp+dMwIEfqgyJn3P2rcbw2+yKpsZtLYfLct9WTNIGYr80gGY0mleG29k3jE34Z+J3w1xhyZt3nznMcjEKoRYJ0JYAHKcpH30+k8I4tZxKlrL5iDlcbMjfpZe3f2Paa+VnDuJzYa+07yLbyPHS50rRYe9ZOaxaxKNrB5bgqTr82sj2YMP7V77cfhH/E7H+vH/ADnuMn/H2Ozel2Hj/wAD/sa13+u6qdkAuN9TItj9w5/kHkV894b8V4vQvYu52hXcWDKgss3RbjKWChjGgJOw729/4nu22m1ZuX8x6s1jkEQoCmTd9tgveseSfFZ12PxXLWdySqqBuWJiAK4r4uxs4pjv6ewE01/GutmKz5hbX+oVVY3inEr7rc5fpyvyqLlnKszJmLjZjIBOkQNK12OGXysXHQMX5jsM9ws2bNMnL30+1c+TbRkOvHTxnZZeryhQuotoSPcnNP8A0r/qqJj72UW7Uywy9IBYkIACMqgnWY2qVe4MqrLtcvbSJKgAxry7QBYCBprW7h9q06n8XloZKi2FshlAks0gt5lWy+471554vHuz0eUz6acNhiwC3ehYgqxGe5rJBgwqkjVZJOxjUGzCAMclxkZuswQZiBmyMCOw1jsO9S8GllRlU2i25yhRM7NA32qDibCgt6YObsGMpBSf0EOQgWY+XXWa3S9fWJMT7b7FrIIkmSTJAkySewHntWyq/A2joyu0SZDZs0jTKTmytB/MF181YV6IcylKVQpSlApSlApSlApSlApSlApSlArF1B0IBEjfXvSlBsVRvA1396xpSpHoKUpVHhpSlAoKUoPaUpQeNtRbY3gT5gT2717SoMbmHQqJRT9QD4rRjrKkaqDBESBp09vFe0qSJCoAAAAAAIAEAfalKVoKUpQKUpQKUpQKUpQKUpQKUpQKUp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6" name="Picture 2" descr="https://media.licdn.com/mpr/mpr/shrinknp_400_400/AAEAAQAAAAAAAAN1AAAAJGVmMGVjMTA0LTFkZDgtNGY3Yi1iOGNiLTFiMTk0ZDllMTY3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587" y="412304"/>
            <a:ext cx="2388131" cy="1656184"/>
          </a:xfrm>
          <a:prstGeom prst="rect">
            <a:avLst/>
          </a:prstGeom>
          <a:noFill/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468312" y="1204392"/>
            <a:ext cx="7542957" cy="350996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defRPr/>
            </a:pPr>
            <a:endParaRPr lang="pt-BR" sz="3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Implantação do modelo de gestão por Resultados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1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Priorização da alta administração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1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r>
              <a:rPr lang="pt-BR" sz="3000" b="1" dirty="0" smtClean="0">
                <a:latin typeface="Cambria" pitchFamily="18" charset="0"/>
              </a:rPr>
              <a:t>Cobrança de unidades internas externas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738461" y="484313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Fazenda - </a:t>
            </a:r>
            <a:r>
              <a:rPr lang="pt-BR" sz="4000" b="1" cap="all" dirty="0" err="1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gdf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810470" y="1204392"/>
            <a:ext cx="3078461" cy="1008112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2600" b="1" dirty="0" smtClean="0">
                <a:latin typeface="Cambria" pitchFamily="18" charset="0"/>
              </a:rPr>
              <a:t>Painel 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2600" b="1" dirty="0" smtClean="0">
                <a:latin typeface="Cambria" pitchFamily="18" charset="0"/>
              </a:rPr>
              <a:t>de Contribuição </a:t>
            </a:r>
            <a:endParaRPr lang="pt-BR" sz="2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4842917" y="1132384"/>
            <a:ext cx="3096344" cy="97257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2600" b="1" dirty="0" smtClean="0">
                <a:latin typeface="Cambria" pitchFamily="18" charset="0"/>
              </a:rPr>
              <a:t>Planejamento</a:t>
            </a:r>
          </a:p>
          <a:p>
            <a:pPr marL="342889" indent="-342889" algn="ctr" defTabSz="914370">
              <a:spcBef>
                <a:spcPct val="20000"/>
              </a:spcBef>
              <a:defRPr/>
            </a:pPr>
            <a:r>
              <a:rPr lang="pt-BR" sz="2600" b="1" dirty="0" smtClean="0">
                <a:latin typeface="Cambria" pitchFamily="18" charset="0"/>
              </a:rPr>
              <a:t>Estratégico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454" y="2212505"/>
            <a:ext cx="3656885" cy="2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MAPA ESTRATÉGICO DA SECRETARIA DE ESTADO DE FAZENDA - v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893" y="2140496"/>
            <a:ext cx="3502067" cy="21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guiaempreendedor.com/wp-content/uploads/2014/04/banner_Plano_de_carreira.jpg"/>
          <p:cNvPicPr>
            <a:picLocks noChangeAspect="1" noChangeArrowheads="1"/>
          </p:cNvPicPr>
          <p:nvPr/>
        </p:nvPicPr>
        <p:blipFill>
          <a:blip r:embed="rId3" cstate="print">
            <a:lum bright="-19000"/>
          </a:blip>
          <a:srcRect/>
          <a:stretch>
            <a:fillRect/>
          </a:stretch>
        </p:blipFill>
        <p:spPr bwMode="auto">
          <a:xfrm>
            <a:off x="450429" y="340296"/>
            <a:ext cx="7920880" cy="4464496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933" y="4444752"/>
            <a:ext cx="3009900" cy="7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468312" y="1780456"/>
            <a:ext cx="6390829" cy="2592288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Patrocínio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1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Simplicidade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1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Brevidade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594445" y="484312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6000" b="1" cap="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PREMISSAS</a:t>
            </a:r>
            <a:endParaRPr lang="pt-BR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450429" y="268288"/>
            <a:ext cx="8353426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VERDADES ASSIMILADAS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468312" y="1492424"/>
            <a:ext cx="7830989" cy="2880320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Considere as iniciativas já executadas: 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r>
              <a:rPr lang="pt-BR" sz="2000" b="1" dirty="0" smtClean="0">
                <a:latin typeface="Cambria" pitchFamily="18" charset="0"/>
              </a:rPr>
              <a:t>	jogar </a:t>
            </a:r>
            <a:r>
              <a:rPr lang="pt-BR" sz="2000" b="1" dirty="0" smtClean="0">
                <a:latin typeface="Cambria" pitchFamily="18" charset="0"/>
              </a:rPr>
              <a:t>tudo fora é ignorância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15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Um planejamento estratégico regular funcionando é muito melhor que um ótimo parado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É mais aceitável e ágil criticar, evoluir e validar uma proposta a impor a criação de uma nova</a:t>
            </a: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13313" name="Picture 1" descr="C:\Users\afmendonca\Pictures\planejamento estratégic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045" y="700336"/>
            <a:ext cx="220824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lide-padrão-SEF-G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173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4"/>
          <p:cNvSpPr txBox="1">
            <a:spLocks/>
          </p:cNvSpPr>
          <p:nvPr/>
        </p:nvSpPr>
        <p:spPr>
          <a:xfrm>
            <a:off x="2394645" y="628328"/>
            <a:ext cx="5976664" cy="797837"/>
          </a:xfrm>
          <a:prstGeom prst="rect">
            <a:avLst/>
          </a:prstGeom>
        </p:spPr>
        <p:txBody>
          <a:bodyPr vert="horz" lIns="79806" tIns="39903" rIns="79806" bIns="39903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4000" b="1" cap="all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VERDADES ASSIMILADAS</a:t>
            </a:r>
            <a:endParaRPr lang="pt-BR" sz="4000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Espaço Reservado para Texto 3"/>
          <p:cNvSpPr txBox="1">
            <a:spLocks/>
          </p:cNvSpPr>
          <p:nvPr/>
        </p:nvSpPr>
        <p:spPr>
          <a:xfrm>
            <a:off x="522437" y="2068488"/>
            <a:ext cx="7686973" cy="1656184"/>
          </a:xfrm>
          <a:prstGeom prst="rect">
            <a:avLst/>
          </a:prstGeom>
        </p:spPr>
        <p:txBody>
          <a:bodyPr lIns="91437" tIns="45718" rIns="91437" bIns="45718"/>
          <a:lstStyle/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Facilite as atividades das áreas que elas facilitarão as suas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Cambria" pitchFamily="18" charset="0"/>
              </a:rPr>
              <a:t>Nem tão participativo que não saia do lugar,  nem tão “top </a:t>
            </a:r>
            <a:r>
              <a:rPr lang="pt-BR" sz="2000" b="1" dirty="0" err="1" smtClean="0">
                <a:latin typeface="Cambria" pitchFamily="18" charset="0"/>
              </a:rPr>
              <a:t>down</a:t>
            </a:r>
            <a:r>
              <a:rPr lang="pt-BR" sz="2000" b="1" dirty="0" smtClean="0">
                <a:latin typeface="Cambria" pitchFamily="18" charset="0"/>
              </a:rPr>
              <a:t>” que as pessoas não se enxerguem nele</a:t>
            </a: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20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b="1" dirty="0" smtClean="0"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3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889" indent="-342889" defTabSz="914370">
              <a:spcBef>
                <a:spcPct val="20000"/>
              </a:spcBef>
              <a:defRPr/>
            </a:pPr>
            <a:endParaRPr lang="pt-BR" sz="3200" dirty="0"/>
          </a:p>
        </p:txBody>
      </p:sp>
      <p:pic>
        <p:nvPicPr>
          <p:cNvPr id="1025" name="Picture 1" descr="C:\Users\afmendonca\Pictures\Cooperativismo-710x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45" y="484312"/>
            <a:ext cx="1800200" cy="1411705"/>
          </a:xfrm>
          <a:prstGeom prst="rect">
            <a:avLst/>
          </a:prstGeom>
          <a:noFill/>
        </p:spPr>
      </p:pic>
      <p:pic>
        <p:nvPicPr>
          <p:cNvPr id="1026" name="Picture 2" descr="C:\Users\afmendonca\Pictures\planejamentoEstrategic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29" y="3508648"/>
            <a:ext cx="212893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1024</Words>
  <Application>Microsoft Office PowerPoint</Application>
  <PresentationFormat>Personalizar</PresentationFormat>
  <Paragraphs>627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PLANEJAMENTO  estratégico SEF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OBJETIVO ESTRATÉGICO SEF</vt:lpstr>
      <vt:lpstr>Slide 14</vt:lpstr>
      <vt:lpstr>Slide 15</vt:lpstr>
      <vt:lpstr>MAPA ESTRATÉGICO DA SECRETARIA DE ESTADO DE FAZENDA DO DF  2016-2017</vt:lpstr>
      <vt:lpstr>Slide 17</vt:lpstr>
      <vt:lpstr>Slide 18</vt:lpstr>
      <vt:lpstr>Slide 19</vt:lpstr>
      <vt:lpstr>Slide 20</vt:lpstr>
      <vt:lpstr>Slide 21</vt:lpstr>
    </vt:vector>
  </TitlesOfParts>
  <Company>SEF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imsiqueira</dc:creator>
  <cp:lastModifiedBy>imsiqueira</cp:lastModifiedBy>
  <cp:revision>262</cp:revision>
  <dcterms:created xsi:type="dcterms:W3CDTF">2016-06-08T17:17:22Z</dcterms:created>
  <dcterms:modified xsi:type="dcterms:W3CDTF">2016-06-15T17:47:23Z</dcterms:modified>
</cp:coreProperties>
</file>