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4" r:id="rId3"/>
    <p:sldId id="262" r:id="rId4"/>
    <p:sldId id="263" r:id="rId5"/>
    <p:sldId id="257" r:id="rId6"/>
    <p:sldId id="258" r:id="rId7"/>
    <p:sldId id="260" r:id="rId8"/>
    <p:sldId id="259" r:id="rId9"/>
    <p:sldId id="261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35A1F-246D-4586-AB52-E618E0124981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9C01C-3455-4B5C-9FE7-1553A66C3D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C01C-3455-4B5C-9FE7-1553A66C3D40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7EFCA6-9DA0-4548-A5AC-F3933A37946B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7D03C9-9244-4581-A4BF-F3F6225467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SISAUDIT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Sistema de Auditoria do Cálculo de Substituição Tributária Destacado na </a:t>
            </a:r>
            <a:r>
              <a:rPr lang="pt-BR" dirty="0" err="1" smtClean="0"/>
              <a:t>NFe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 descr="Resultado de imagem para imagem probl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imagem probl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475656" y="908720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 smtClean="0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rPr>
              <a:t>O  DESAFIO</a:t>
            </a:r>
            <a:endParaRPr lang="pt-BR" sz="4000" b="1" i="1" dirty="0">
              <a:solidFill>
                <a:schemeClr val="accent1">
                  <a:lumMod val="75000"/>
                </a:schemeClr>
              </a:solidFill>
              <a:latin typeface="Albertus Extra Bold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83568" y="1916832"/>
            <a:ext cx="777686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Tratar </a:t>
            </a:r>
            <a:r>
              <a:rPr lang="pt-BR" sz="3600" b="1" dirty="0" smtClean="0"/>
              <a:t>automaticamente</a:t>
            </a:r>
            <a:r>
              <a:rPr lang="pt-BR" sz="3600" dirty="0" smtClean="0"/>
              <a:t> o produto de cada item da </a:t>
            </a:r>
            <a:r>
              <a:rPr lang="pt-BR" sz="3600" dirty="0" err="1" smtClean="0"/>
              <a:t>NF-e</a:t>
            </a:r>
            <a:r>
              <a:rPr lang="pt-BR" sz="3600" dirty="0" smtClean="0"/>
              <a:t> para enquadrá-lo ou não em categoria específica da Substituição Tributária </a:t>
            </a:r>
          </a:p>
          <a:p>
            <a:pPr algn="ctr">
              <a:spcBef>
                <a:spcPts val="1200"/>
              </a:spcBef>
            </a:pPr>
            <a:r>
              <a:rPr lang="pt-BR" sz="3600" b="1" dirty="0" smtClean="0">
                <a:solidFill>
                  <a:schemeClr val="accent2">
                    <a:lumMod val="50000"/>
                  </a:schemeClr>
                </a:solidFill>
              </a:rPr>
              <a:t>(MINERAR </a:t>
            </a:r>
            <a:r>
              <a:rPr lang="pt-BR" sz="3600" dirty="0" smtClean="0">
                <a:solidFill>
                  <a:schemeClr val="accent2">
                    <a:lumMod val="50000"/>
                  </a:schemeClr>
                </a:solidFill>
              </a:rPr>
              <a:t>para</a:t>
            </a:r>
            <a:r>
              <a:rPr lang="pt-BR" sz="3600" b="1" dirty="0" smtClean="0">
                <a:solidFill>
                  <a:schemeClr val="accent2">
                    <a:lumMod val="50000"/>
                  </a:schemeClr>
                </a:solidFill>
              </a:rPr>
              <a:t> CALCULAR)</a:t>
            </a: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 descr="Resultado de imagem para imagem probl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imagem probl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" name="Imagem 7" descr="http://blogs.elcomercio.es/psicologo-de-cabecera/files/2011/08/problema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924944"/>
            <a:ext cx="2973567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475656" y="62068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C00000"/>
                </a:solidFill>
                <a:latin typeface="Albertus Extra Bold" pitchFamily="34" charset="0"/>
              </a:rPr>
              <a:t>AS  DIFICULDADES</a:t>
            </a:r>
            <a:endParaRPr lang="pt-BR" sz="3600" b="1" i="1" dirty="0">
              <a:solidFill>
                <a:srgbClr val="C00000"/>
              </a:solidFill>
              <a:latin typeface="Albertus Extra Bold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131840" y="1484784"/>
            <a:ext cx="259228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 milhões de </a:t>
            </a:r>
            <a:r>
              <a:rPr lang="pt-BR" sz="2400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NF-e</a:t>
            </a:r>
            <a:r>
              <a:rPr lang="pt-B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/mês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5885067" y="2326846"/>
            <a:ext cx="230425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Descrições –dados não estruturados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6372200" y="4005064"/>
            <a:ext cx="18002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EAN nulo ou inválido</a:t>
            </a:r>
            <a:endParaRPr lang="pt-BR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899592" y="4221088"/>
            <a:ext cx="2088232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Um NCM </a:t>
            </a:r>
          </a:p>
          <a:p>
            <a:pPr algn="ctr"/>
            <a:r>
              <a:rPr lang="pt-B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⇓</a:t>
            </a:r>
          </a:p>
          <a:p>
            <a:pPr algn="ctr"/>
            <a:r>
              <a:rPr lang="pt-B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+ de uma Categoria</a:t>
            </a:r>
          </a:p>
        </p:txBody>
      </p:sp>
      <p:sp>
        <p:nvSpPr>
          <p:cNvPr id="16" name="Elipse 15"/>
          <p:cNvSpPr/>
          <p:nvPr/>
        </p:nvSpPr>
        <p:spPr>
          <a:xfrm>
            <a:off x="2915816" y="1340768"/>
            <a:ext cx="3096344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652120" y="2204864"/>
            <a:ext cx="2736304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6156176" y="3861048"/>
            <a:ext cx="2232248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755576" y="4077072"/>
            <a:ext cx="2376264" cy="18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827584" y="2420888"/>
            <a:ext cx="230425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150 milhões de itens com ST/mês</a:t>
            </a:r>
          </a:p>
        </p:txBody>
      </p:sp>
      <p:sp>
        <p:nvSpPr>
          <p:cNvPr id="24" name="Elipse 23"/>
          <p:cNvSpPr/>
          <p:nvPr/>
        </p:nvSpPr>
        <p:spPr>
          <a:xfrm>
            <a:off x="611560" y="2204864"/>
            <a:ext cx="2592288" cy="14130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 descr="Resultado de imagem para imagem probl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imagem probl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95536" y="1268760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 smtClean="0">
                <a:solidFill>
                  <a:srgbClr val="00B050"/>
                </a:solidFill>
                <a:latin typeface="Albertus Extra Bold" pitchFamily="34" charset="0"/>
              </a:rPr>
              <a:t>A SOLUÇÃO</a:t>
            </a:r>
            <a:endParaRPr lang="pt-BR" sz="4000" b="1" i="1" dirty="0">
              <a:solidFill>
                <a:srgbClr val="00B050"/>
              </a:solidFill>
              <a:latin typeface="Albertus Extra Bold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5536" y="2492897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Aplicar na MINERAÇÃO todos os elementos</a:t>
            </a:r>
          </a:p>
          <a:p>
            <a:pPr algn="ctr"/>
            <a:endParaRPr lang="pt-BR" sz="24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283968" y="3140968"/>
            <a:ext cx="35283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TAG – fragmentos da descrição do Produto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979712" y="4869160"/>
            <a:ext cx="165618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Tabela EAN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499992" y="4869160"/>
            <a:ext cx="331236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Tabela DESCRIÇÃO</a:t>
            </a:r>
            <a:endParaRPr lang="pt-BR" sz="2000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267744" y="3212976"/>
            <a:ext cx="136815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NCM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779912" y="3212976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+</a:t>
            </a:r>
            <a:endParaRPr lang="pt-BR" sz="20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923928" y="486916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+</a:t>
            </a:r>
            <a:endParaRPr lang="pt-BR" sz="2000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83568" y="4077072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Refinado ao longo do tempo com:</a:t>
            </a:r>
            <a:endParaRPr lang="pt-BR" sz="24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899592" y="558924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Previsão de agregar CEST quando for obrigatório </a:t>
            </a:r>
            <a:endParaRPr lang="pt-BR" sz="2000" dirty="0"/>
          </a:p>
        </p:txBody>
      </p:sp>
      <p:sp>
        <p:nvSpPr>
          <p:cNvPr id="22530" name="AutoShape 2" descr="Resultado de imagem para imagem soluçã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532" name="AutoShape 4" descr="Resultado de imagem para imagem soluçã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1" name="Imagem 20" descr="C:\Users\aplfernandes\Pictures\soluçao.jpg"/>
          <p:cNvPicPr/>
          <p:nvPr/>
        </p:nvPicPr>
        <p:blipFill>
          <a:blip r:embed="rId3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76724"/>
            <a:ext cx="441704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pPr algn="ctr">
              <a:spcBef>
                <a:spcPts val="3000"/>
              </a:spcBef>
            </a:pPr>
            <a:r>
              <a:rPr lang="pt-BR" dirty="0" smtClean="0"/>
              <a:t>Sistema construído em Prova de Conceito da ferramenta </a:t>
            </a:r>
            <a:r>
              <a:rPr lang="pt-BR" dirty="0" err="1" smtClean="0"/>
              <a:t>OutSystem</a:t>
            </a:r>
            <a:r>
              <a:rPr lang="pt-BR" dirty="0" smtClean="0"/>
              <a:t> </a:t>
            </a:r>
            <a:endParaRPr lang="pt-BR" dirty="0" smtClean="0"/>
          </a:p>
          <a:p>
            <a:pPr algn="ctr">
              <a:spcBef>
                <a:spcPts val="3000"/>
              </a:spcBef>
            </a:pP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Em processo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de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evolução</a:t>
            </a:r>
            <a:endParaRPr lang="pt-B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Bef>
                <a:spcPts val="3000"/>
              </a:spcBef>
            </a:pPr>
            <a:r>
              <a:rPr lang="pt-BR" dirty="0" smtClean="0"/>
              <a:t>Evoluções mais robustas necessitam da efetiva compra da ferramenta </a:t>
            </a:r>
            <a:endParaRPr lang="pt-BR" dirty="0" smtClean="0"/>
          </a:p>
          <a:p>
            <a:pPr algn="ctr">
              <a:spcBef>
                <a:spcPts val="0"/>
              </a:spcBef>
              <a:buNone/>
            </a:pPr>
            <a:r>
              <a:rPr lang="pt-BR" dirty="0" smtClean="0"/>
              <a:t>(</a:t>
            </a:r>
            <a:r>
              <a:rPr lang="pt-BR" dirty="0" smtClean="0"/>
              <a:t>em processo de licitação)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rgbClr val="0070C0"/>
                </a:solidFill>
                <a:latin typeface="Albertus Extra Bold" pitchFamily="34" charset="0"/>
              </a:rPr>
              <a:t>Cenário Atual</a:t>
            </a:r>
            <a:endParaRPr lang="pt-BR" sz="4000" dirty="0">
              <a:solidFill>
                <a:srgbClr val="0070C0"/>
              </a:solidFill>
              <a:latin typeface="Albertus Extra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spcBef>
                <a:spcPts val="2400"/>
              </a:spcBef>
              <a:buNone/>
            </a:pPr>
            <a:r>
              <a:rPr lang="pt-BR" sz="2800" dirty="0" smtClean="0"/>
              <a:t>Carga e Cálculo sobre a base de </a:t>
            </a:r>
            <a:r>
              <a:rPr lang="pt-BR" sz="2800" dirty="0" err="1" smtClean="0"/>
              <a:t>NFe</a:t>
            </a:r>
            <a:r>
              <a:rPr lang="pt-BR" sz="2800" dirty="0" smtClean="0"/>
              <a:t>, realizados de uma em uma </a:t>
            </a:r>
            <a:r>
              <a:rPr lang="pt-BR" sz="2800" dirty="0" smtClean="0"/>
              <a:t>hora (≃ 5 mil </a:t>
            </a:r>
            <a:r>
              <a:rPr lang="pt-BR" sz="2800" dirty="0" err="1" smtClean="0"/>
              <a:t>NFe</a:t>
            </a:r>
            <a:r>
              <a:rPr lang="pt-BR" sz="2800" dirty="0" smtClean="0"/>
              <a:t>/hora)</a:t>
            </a:r>
            <a:endParaRPr lang="pt-BR" sz="2800" dirty="0" smtClean="0"/>
          </a:p>
          <a:p>
            <a:pPr algn="ctr">
              <a:spcBef>
                <a:spcPts val="2400"/>
              </a:spcBef>
              <a:buNone/>
            </a:pP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Mineração automática baseada em NCM e </a:t>
            </a:r>
            <a:r>
              <a:rPr lang="pt-BR" sz="2800" dirty="0" err="1" smtClean="0">
                <a:solidFill>
                  <a:schemeClr val="accent2">
                    <a:lumMod val="75000"/>
                  </a:schemeClr>
                </a:solidFill>
              </a:rPr>
              <a:t>Tags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(fragmentos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da descrição do produto)</a:t>
            </a:r>
          </a:p>
          <a:p>
            <a:pPr algn="ctr">
              <a:spcBef>
                <a:spcPts val="2400"/>
              </a:spcBef>
              <a:buNone/>
            </a:pPr>
            <a:r>
              <a:rPr lang="pt-BR" sz="2800" dirty="0" smtClean="0"/>
              <a:t>Refinamento de Mineração baseado em EAN e Descrição do Produto</a:t>
            </a:r>
          </a:p>
          <a:p>
            <a:pPr algn="ctr">
              <a:spcBef>
                <a:spcPts val="2400"/>
              </a:spcBef>
              <a:buNone/>
            </a:pP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Fluxo de cálculo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ÚNICO</a:t>
            </a:r>
            <a:endParaRPr lang="pt-BR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Bef>
                <a:spcPts val="2400"/>
              </a:spcBef>
              <a:buNone/>
            </a:pPr>
            <a:r>
              <a:rPr lang="pt-BR" sz="2800" dirty="0" smtClean="0"/>
              <a:t>Necessita de Gestão forte e constante na tarefa permanente de atualização das tabelas internas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rgbClr val="00B050"/>
                </a:solidFill>
                <a:latin typeface="Albertus Extra Bold" pitchFamily="34" charset="0"/>
              </a:rPr>
              <a:t>Fundamentos</a:t>
            </a:r>
            <a:endParaRPr lang="pt-BR" sz="4000" dirty="0">
              <a:solidFill>
                <a:srgbClr val="00B050"/>
              </a:solidFill>
              <a:latin typeface="Albertus Extra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Slide-padrão-SEF-GD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b="42643"/>
          <a:stretch>
            <a:fillRect/>
          </a:stretch>
        </p:blipFill>
        <p:spPr bwMode="auto">
          <a:xfrm>
            <a:off x="3347863" y="734846"/>
            <a:ext cx="4968553" cy="5332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83568" y="2348880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FLUXO </a:t>
            </a:r>
          </a:p>
          <a:p>
            <a:pPr algn="ctr"/>
            <a:r>
              <a:rPr lang="pt-BR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DE CÁLCULO</a:t>
            </a:r>
            <a:endParaRPr lang="pt-BR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Extra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 descr="Slide-padrão-SEF-GD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algn="ctr"/>
            <a:r>
              <a:rPr lang="pt-BR" dirty="0" smtClean="0"/>
              <a:t>Integrações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3563888" y="2492896"/>
            <a:ext cx="201622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SISAUDIT</a:t>
            </a:r>
            <a:endParaRPr lang="pt-BR" dirty="0"/>
          </a:p>
        </p:txBody>
      </p:sp>
      <p:sp>
        <p:nvSpPr>
          <p:cNvPr id="5" name="Fluxograma: Disco magnético 4"/>
          <p:cNvSpPr/>
          <p:nvPr/>
        </p:nvSpPr>
        <p:spPr>
          <a:xfrm>
            <a:off x="1403648" y="2564904"/>
            <a:ext cx="792088" cy="792088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547664" y="33569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NFe</a:t>
            </a:r>
            <a:endParaRPr lang="pt-BR" dirty="0"/>
          </a:p>
        </p:txBody>
      </p:sp>
      <p:sp>
        <p:nvSpPr>
          <p:cNvPr id="7" name="Fluxograma: Disco magnético 6"/>
          <p:cNvSpPr/>
          <p:nvPr/>
        </p:nvSpPr>
        <p:spPr>
          <a:xfrm>
            <a:off x="1403648" y="4149080"/>
            <a:ext cx="792088" cy="792088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547664" y="49411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CFI</a:t>
            </a:r>
            <a:endParaRPr lang="pt-BR" dirty="0"/>
          </a:p>
        </p:txBody>
      </p:sp>
      <p:sp>
        <p:nvSpPr>
          <p:cNvPr id="9" name="Fluxograma: Armazenamento interno 8"/>
          <p:cNvSpPr/>
          <p:nvPr/>
        </p:nvSpPr>
        <p:spPr>
          <a:xfrm>
            <a:off x="6660232" y="1268760"/>
            <a:ext cx="576064" cy="720080"/>
          </a:xfrm>
          <a:prstGeom prst="flowChartInternalStora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6839744" y="234888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Substitutos (SISLEG)</a:t>
            </a:r>
            <a:endParaRPr lang="pt-BR" dirty="0"/>
          </a:p>
        </p:txBody>
      </p:sp>
      <p:sp>
        <p:nvSpPr>
          <p:cNvPr id="11" name="Fluxograma: Armazenamento interno 10"/>
          <p:cNvSpPr/>
          <p:nvPr/>
        </p:nvSpPr>
        <p:spPr>
          <a:xfrm>
            <a:off x="6660232" y="2276872"/>
            <a:ext cx="576064" cy="720080"/>
          </a:xfrm>
          <a:prstGeom prst="flowChartInternalStora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7308304" y="126876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Grupos e Itens</a:t>
            </a:r>
            <a:endParaRPr lang="pt-BR" dirty="0"/>
          </a:p>
        </p:txBody>
      </p:sp>
      <p:sp>
        <p:nvSpPr>
          <p:cNvPr id="13" name="Fluxograma: Armazenamento interno 12"/>
          <p:cNvSpPr/>
          <p:nvPr/>
        </p:nvSpPr>
        <p:spPr>
          <a:xfrm>
            <a:off x="6660232" y="3212976"/>
            <a:ext cx="576064" cy="720080"/>
          </a:xfrm>
          <a:prstGeom prst="flowChartInternalStora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7236296" y="328498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CFOP sem ST</a:t>
            </a:r>
            <a:endParaRPr lang="pt-BR" dirty="0"/>
          </a:p>
        </p:txBody>
      </p:sp>
      <p:sp>
        <p:nvSpPr>
          <p:cNvPr id="15" name="Fluxograma: Armazenamento interno 14"/>
          <p:cNvSpPr/>
          <p:nvPr/>
        </p:nvSpPr>
        <p:spPr>
          <a:xfrm>
            <a:off x="6732240" y="4221088"/>
            <a:ext cx="576064" cy="720080"/>
          </a:xfrm>
          <a:prstGeom prst="flowChartInternalStora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7236296" y="429309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Tabela </a:t>
            </a:r>
            <a:r>
              <a:rPr lang="pt-BR" dirty="0" smtClean="0"/>
              <a:t>EAN</a:t>
            </a:r>
            <a:endParaRPr lang="pt-BR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2843808" y="1700808"/>
            <a:ext cx="0" cy="3888432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 flipV="1">
            <a:off x="2339752" y="2780928"/>
            <a:ext cx="1152128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 flipV="1">
            <a:off x="2339752" y="3068960"/>
            <a:ext cx="1152128" cy="15121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 flipH="1">
            <a:off x="5652120" y="1628800"/>
            <a:ext cx="936104" cy="108012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flipH="1">
            <a:off x="5652120" y="2708920"/>
            <a:ext cx="936104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H="1" flipV="1">
            <a:off x="5652120" y="3068960"/>
            <a:ext cx="936104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 flipH="1" flipV="1">
            <a:off x="5652120" y="3212976"/>
            <a:ext cx="1008112" cy="122413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uxograma: Disco magnético 33"/>
          <p:cNvSpPr/>
          <p:nvPr/>
        </p:nvSpPr>
        <p:spPr>
          <a:xfrm>
            <a:off x="4067944" y="4077072"/>
            <a:ext cx="1008112" cy="57606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CaixaDeTexto 41"/>
          <p:cNvSpPr txBox="1"/>
          <p:nvPr/>
        </p:nvSpPr>
        <p:spPr>
          <a:xfrm>
            <a:off x="3779912" y="47251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BD SISAUDIT</a:t>
            </a:r>
          </a:p>
        </p:txBody>
      </p:sp>
      <p:cxnSp>
        <p:nvCxnSpPr>
          <p:cNvPr id="44" name="Conector de seta reta 43"/>
          <p:cNvCxnSpPr/>
          <p:nvPr/>
        </p:nvCxnSpPr>
        <p:spPr>
          <a:xfrm>
            <a:off x="4572000" y="3429000"/>
            <a:ext cx="0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uxograma: Armazenamento interno 29"/>
          <p:cNvSpPr/>
          <p:nvPr/>
        </p:nvSpPr>
        <p:spPr>
          <a:xfrm>
            <a:off x="6749163" y="5229200"/>
            <a:ext cx="576064" cy="720080"/>
          </a:xfrm>
          <a:prstGeom prst="flowChartInternalStorag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7308304" y="5301208"/>
            <a:ext cx="1476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Tabela Descrição</a:t>
            </a:r>
            <a:endParaRPr lang="pt-BR" dirty="0"/>
          </a:p>
        </p:txBody>
      </p:sp>
      <p:cxnSp>
        <p:nvCxnSpPr>
          <p:cNvPr id="43" name="Conector de seta reta 42"/>
          <p:cNvCxnSpPr/>
          <p:nvPr/>
        </p:nvCxnSpPr>
        <p:spPr>
          <a:xfrm flipH="1" flipV="1">
            <a:off x="5652120" y="3429000"/>
            <a:ext cx="1008112" cy="21602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1</a:t>
            </a:r>
            <a:r>
              <a:rPr lang="pt-BR" sz="2600" dirty="0" smtClean="0"/>
              <a:t> - Destinatário pessoa física ou não contribuinte      	do ICMS</a:t>
            </a:r>
          </a:p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2</a:t>
            </a:r>
            <a:r>
              <a:rPr lang="pt-BR" sz="2600" dirty="0" smtClean="0"/>
              <a:t> - ST não vigente na data de emissão da </a:t>
            </a:r>
            <a:r>
              <a:rPr lang="pt-BR" sz="2600" dirty="0" err="1" smtClean="0"/>
              <a:t>NFe</a:t>
            </a:r>
            <a:endParaRPr lang="pt-BR" sz="2600" dirty="0" smtClean="0"/>
          </a:p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3</a:t>
            </a:r>
            <a:r>
              <a:rPr lang="pt-BR" sz="2600" dirty="0" smtClean="0"/>
              <a:t> - Destinatário Substituto </a:t>
            </a:r>
          </a:p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4</a:t>
            </a:r>
            <a:r>
              <a:rPr lang="pt-BR" sz="2600" dirty="0" smtClean="0"/>
              <a:t> - Operação (CFOP) não sujeita à substituição</a:t>
            </a:r>
          </a:p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5</a:t>
            </a:r>
            <a:r>
              <a:rPr lang="pt-BR" sz="2600" dirty="0" smtClean="0"/>
              <a:t> - Transferência não sujeita à substituição</a:t>
            </a:r>
          </a:p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6</a:t>
            </a:r>
            <a:r>
              <a:rPr lang="pt-BR" sz="2600" dirty="0" smtClean="0"/>
              <a:t> - Emitente no DF não substituto</a:t>
            </a:r>
          </a:p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7</a:t>
            </a:r>
            <a:r>
              <a:rPr lang="pt-BR" sz="2600" dirty="0" smtClean="0"/>
              <a:t> - Item não Minerado</a:t>
            </a:r>
          </a:p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8</a:t>
            </a:r>
            <a:r>
              <a:rPr lang="pt-BR" sz="2600" dirty="0" smtClean="0"/>
              <a:t> - ST calculado &gt; ST destacado (item)</a:t>
            </a:r>
          </a:p>
          <a:p>
            <a:pPr>
              <a:buNone/>
            </a:pPr>
            <a:r>
              <a:rPr lang="pt-BR" sz="2600" dirty="0" smtClean="0">
                <a:solidFill>
                  <a:srgbClr val="FF0000"/>
                </a:solidFill>
              </a:rPr>
              <a:t>9</a:t>
            </a:r>
            <a:r>
              <a:rPr lang="pt-BR" sz="2600" dirty="0" smtClean="0"/>
              <a:t> - ST calculado &lt;= ST destacado (item)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Códigos de Encerramento - Cálculo</a:t>
            </a:r>
            <a:endParaRPr lang="pt-BR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1440</TotalTime>
  <Words>237</Words>
  <Application>Microsoft Office PowerPoint</Application>
  <PresentationFormat>Apresentação na tela (4:3)</PresentationFormat>
  <Paragraphs>59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Concurso</vt:lpstr>
      <vt:lpstr>SISAUDIT</vt:lpstr>
      <vt:lpstr>Slide 2</vt:lpstr>
      <vt:lpstr>Slide 3</vt:lpstr>
      <vt:lpstr>Slide 4</vt:lpstr>
      <vt:lpstr>Cenário Atual</vt:lpstr>
      <vt:lpstr>Fundamentos</vt:lpstr>
      <vt:lpstr>  </vt:lpstr>
      <vt:lpstr>Integrações</vt:lpstr>
      <vt:lpstr>Códigos de Encerramento - Cálculo</vt:lpstr>
    </vt:vector>
  </TitlesOfParts>
  <Company>SEF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SISAUDIT</dc:title>
  <dc:creator>aplfernandes</dc:creator>
  <cp:lastModifiedBy>aplfernandes</cp:lastModifiedBy>
  <cp:revision>28</cp:revision>
  <dcterms:created xsi:type="dcterms:W3CDTF">2016-02-24T20:57:34Z</dcterms:created>
  <dcterms:modified xsi:type="dcterms:W3CDTF">2016-06-17T13:05:44Z</dcterms:modified>
</cp:coreProperties>
</file>