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79" r:id="rId9"/>
    <p:sldId id="277" r:id="rId10"/>
    <p:sldId id="27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>
        <c:manualLayout>
          <c:layoutTarget val="inner"/>
          <c:xMode val="edge"/>
          <c:yMode val="edge"/>
          <c:x val="0.2249695611014158"/>
          <c:y val="3.9125401515269262E-2"/>
          <c:w val="0.65573341168204802"/>
          <c:h val="0.87259229579049968"/>
        </c:manualLayout>
      </c:layout>
      <c:barChart>
        <c:barDir val="col"/>
        <c:grouping val="clustered"/>
        <c:ser>
          <c:idx val="0"/>
          <c:order val="0"/>
          <c:tx>
            <c:strRef>
              <c:f>Plan1!$A$2</c:f>
              <c:strCache>
                <c:ptCount val="1"/>
                <c:pt idx="0">
                  <c:v>1635</c:v>
                </c:pt>
              </c:strCache>
            </c:strRef>
          </c:tx>
          <c:cat>
            <c:strRef>
              <c:f>Plan1!$B$1:$D$1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 (13/06/2016)</c:v>
                </c:pt>
              </c:strCache>
            </c:strRef>
          </c:cat>
          <c:val>
            <c:numRef>
              <c:f>Plan1!$B$2:$D$2</c:f>
              <c:numCache>
                <c:formatCode>"R$"\ #,##0.00;[Red]\-"R$"\ #,##0.00</c:formatCode>
                <c:ptCount val="3"/>
                <c:pt idx="0">
                  <c:v>1058888332.39</c:v>
                </c:pt>
                <c:pt idx="1">
                  <c:v>983403611.44999921</c:v>
                </c:pt>
                <c:pt idx="2">
                  <c:v>516578345.76999974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1638</c:v>
                </c:pt>
              </c:strCache>
            </c:strRef>
          </c:tx>
          <c:cat>
            <c:strRef>
              <c:f>Plan1!$B$1:$D$1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 (13/06/2016)</c:v>
                </c:pt>
              </c:strCache>
            </c:strRef>
          </c:cat>
          <c:val>
            <c:numRef>
              <c:f>Plan1!$B$3:$D$3</c:f>
              <c:numCache>
                <c:formatCode>"R$"\ #,##0.00;[Red]\-"R$"\ #,##0.00</c:formatCode>
                <c:ptCount val="3"/>
                <c:pt idx="0">
                  <c:v>323812409.20999974</c:v>
                </c:pt>
                <c:pt idx="1">
                  <c:v>338480644.25999999</c:v>
                </c:pt>
                <c:pt idx="2">
                  <c:v>160059061.84</c:v>
                </c:pt>
              </c:numCache>
            </c:numRef>
          </c:val>
        </c:ser>
        <c:ser>
          <c:idx val="2"/>
          <c:order val="2"/>
          <c:tx>
            <c:strRef>
              <c:f>Plan1!$A$4</c:f>
              <c:strCache>
                <c:ptCount val="1"/>
                <c:pt idx="0">
                  <c:v>1568</c:v>
                </c:pt>
              </c:strCache>
            </c:strRef>
          </c:tx>
          <c:cat>
            <c:strRef>
              <c:f>Plan1!$B$1:$D$1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 (13/06/2016)</c:v>
                </c:pt>
              </c:strCache>
            </c:strRef>
          </c:cat>
          <c:val>
            <c:numRef>
              <c:f>Plan1!$B$4:$D$4</c:f>
              <c:numCache>
                <c:formatCode>"R$"\ #,##0.00;[Red]\-"R$"\ #,##0.00</c:formatCode>
                <c:ptCount val="3"/>
                <c:pt idx="0">
                  <c:v>51572260.910000004</c:v>
                </c:pt>
                <c:pt idx="1">
                  <c:v>70553376.189999998</c:v>
                </c:pt>
                <c:pt idx="2">
                  <c:v>41673430.610000007</c:v>
                </c:pt>
              </c:numCache>
            </c:numRef>
          </c:val>
        </c:ser>
        <c:axId val="56972032"/>
        <c:axId val="56973568"/>
      </c:barChart>
      <c:catAx>
        <c:axId val="56972032"/>
        <c:scaling>
          <c:orientation val="minMax"/>
        </c:scaling>
        <c:axPos val="b"/>
        <c:tickLblPos val="nextTo"/>
        <c:crossAx val="56973568"/>
        <c:crosses val="autoZero"/>
        <c:auto val="1"/>
        <c:lblAlgn val="ctr"/>
        <c:lblOffset val="100"/>
      </c:catAx>
      <c:valAx>
        <c:axId val="56973568"/>
        <c:scaling>
          <c:orientation val="minMax"/>
        </c:scaling>
        <c:axPos val="l"/>
        <c:majorGridlines/>
        <c:numFmt formatCode="&quot;R$&quot;\ #,##0.00;[Red]\-&quot;R$&quot;\ #,##0.00" sourceLinked="1"/>
        <c:tickLblPos val="nextTo"/>
        <c:crossAx val="569720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DAEA7-C6C7-4763-994E-94C4EE387E42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656DB-69DC-466D-9D40-7FFBCDB444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9C01C-3455-4B5C-9FE7-1553A66C3D40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3AC0B-32F8-4AD9-A43C-CEB66673C334}" type="datetimeFigureOut">
              <a:rPr lang="pt-BR" smtClean="0"/>
              <a:pPr/>
              <a:t>17/06/2016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71A4D-60B0-4597-9174-E5CF2E530E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829761"/>
          </a:xfrm>
        </p:spPr>
        <p:txBody>
          <a:bodyPr/>
          <a:lstStyle/>
          <a:p>
            <a:pPr algn="ctr"/>
            <a:r>
              <a:rPr lang="pt-BR" dirty="0" smtClean="0"/>
              <a:t>A SUBSTITUIÇÃO TRIBUTÁRIA DO ICMS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996952"/>
            <a:ext cx="7772400" cy="2376264"/>
          </a:xfrm>
        </p:spPr>
        <p:txBody>
          <a:bodyPr>
            <a:normAutofit/>
          </a:bodyPr>
          <a:lstStyle/>
          <a:p>
            <a:pPr marL="717550" marR="0" lvl="0" indent="-358775" algn="just">
              <a:spcBef>
                <a:spcPct val="20000"/>
              </a:spcBef>
              <a:buClrTx/>
              <a:buSzTx/>
              <a:buFont typeface="Wingdings" pitchFamily="2" charset="2"/>
              <a:buChar char="Ø"/>
            </a:pPr>
            <a:r>
              <a:rPr lang="pt-BR" sz="3200" dirty="0" smtClean="0">
                <a:solidFill>
                  <a:prstClr val="black"/>
                </a:solidFill>
                <a:latin typeface="Calibri"/>
              </a:rPr>
              <a:t>Remetentes sem Inscrição de Substituto tributário</a:t>
            </a:r>
          </a:p>
          <a:p>
            <a:pPr marL="717550" marR="0" lvl="0" indent="-358775" algn="just">
              <a:spcBef>
                <a:spcPct val="20000"/>
              </a:spcBef>
              <a:buClrTx/>
              <a:buSzTx/>
              <a:buFont typeface="Wingdings" pitchFamily="2" charset="2"/>
              <a:buChar char="Ø"/>
            </a:pPr>
            <a:endParaRPr lang="pt-BR" sz="1000" dirty="0" smtClean="0">
              <a:solidFill>
                <a:prstClr val="black"/>
              </a:solidFill>
              <a:latin typeface="Calibri"/>
            </a:endParaRPr>
          </a:p>
          <a:p>
            <a:pPr marL="717550" marR="0" lvl="0" indent="-358775" algn="just">
              <a:spcBef>
                <a:spcPct val="20000"/>
              </a:spcBef>
              <a:buClrTx/>
              <a:buSzTx/>
              <a:buFont typeface="Wingdings" pitchFamily="2" charset="2"/>
              <a:buChar char="Ø"/>
            </a:pPr>
            <a:r>
              <a:rPr lang="pt-BR" sz="3200" dirty="0" smtClean="0">
                <a:solidFill>
                  <a:prstClr val="black"/>
                </a:solidFill>
                <a:latin typeface="Calibri"/>
              </a:rPr>
              <a:t>Remetentes localizados em </a:t>
            </a:r>
            <a:r>
              <a:rPr lang="pt-BR" sz="3200" dirty="0" err="1" smtClean="0">
                <a:solidFill>
                  <a:prstClr val="black"/>
                </a:solidFill>
                <a:latin typeface="Calibri"/>
              </a:rPr>
              <a:t>UF´s</a:t>
            </a:r>
            <a:r>
              <a:rPr lang="pt-BR" sz="3200" dirty="0" smtClean="0">
                <a:solidFill>
                  <a:prstClr val="black"/>
                </a:solidFill>
                <a:latin typeface="Calibri"/>
              </a:rPr>
              <a:t> não signatários de Protocolos/Convênios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200" dirty="0" smtClean="0"/>
              <a:t>CÁLCULO REALIZADO</a:t>
            </a:r>
            <a:endParaRPr lang="pt-BR" sz="3200" dirty="0"/>
          </a:p>
        </p:txBody>
      </p:sp>
      <p:pic>
        <p:nvPicPr>
          <p:cNvPr id="6" name="Imagem 5" descr="Governo-de-Brasilia-logo-2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2717280" cy="720079"/>
          </a:xfrm>
          <a:prstGeom prst="rect">
            <a:avLst/>
          </a:prstGeo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12776"/>
            <a:ext cx="82296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764705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sz="3200" b="1" dirty="0" smtClean="0"/>
              <a:t>EVOLUÇÃO DA ARRECADAÇÃO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4464496"/>
          </a:xfrm>
        </p:spPr>
        <p:txBody>
          <a:bodyPr>
            <a:normAutofit/>
          </a:bodyPr>
          <a:lstStyle/>
          <a:p>
            <a:pPr marL="717550" marR="0" lvl="0" indent="-358775" algn="just">
              <a:spcBef>
                <a:spcPct val="20000"/>
              </a:spcBef>
              <a:buClrTx/>
              <a:buSzTx/>
            </a:pPr>
            <a:endParaRPr lang="pt-BR" sz="1000" dirty="0" smtClean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539552" y="1484784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sz="3200" b="1" dirty="0" smtClean="0"/>
              <a:t>SEGMENTOS FISCALIZADOS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464496"/>
          </a:xfrm>
        </p:spPr>
        <p:txBody>
          <a:bodyPr>
            <a:normAutofit/>
          </a:bodyPr>
          <a:lstStyle/>
          <a:p>
            <a:pPr marL="1343025" lvl="0" algn="l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COSMÉTICOS</a:t>
            </a:r>
          </a:p>
          <a:p>
            <a:pPr marL="1343025" lvl="0" algn="l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MATERIAL DE LIMPEZA</a:t>
            </a:r>
          </a:p>
          <a:p>
            <a:pPr marL="1343025" lvl="0" algn="l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MATERIAL DE CONSTRUÇÃO E ELÉTRICO</a:t>
            </a:r>
          </a:p>
          <a:p>
            <a:pPr marL="1343025" lvl="0" algn="l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BEBIDAS QUENTES</a:t>
            </a:r>
          </a:p>
          <a:p>
            <a:pPr marL="1343025" lvl="0" algn="l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ALIMENTOS</a:t>
            </a:r>
          </a:p>
          <a:p>
            <a:pPr marL="342900" lvl="0" indent="-342900" algn="l">
              <a:buFont typeface="Arial" pitchFamily="34" charset="0"/>
              <a:buChar char="•"/>
            </a:pPr>
            <a:endParaRPr lang="pt-BR" sz="20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pt-BR" sz="2500" b="1" dirty="0" smtClean="0">
                <a:solidFill>
                  <a:prstClr val="black"/>
                </a:solidFill>
              </a:rPr>
              <a:t>1.100 contribuintes visitados mensalmente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pt-BR" sz="2500" b="1" dirty="0" smtClean="0">
                <a:solidFill>
                  <a:prstClr val="black"/>
                </a:solidFill>
              </a:rPr>
              <a:t>responsáveis pelo pagamento do ICMS ST</a:t>
            </a:r>
          </a:p>
          <a:p>
            <a:pPr marL="717550" marR="0" lvl="0" indent="-358775" algn="just">
              <a:spcBef>
                <a:spcPct val="20000"/>
              </a:spcBef>
              <a:buClrTx/>
              <a:buSzTx/>
            </a:pPr>
            <a:endParaRPr lang="pt-BR" sz="1000" dirty="0" smtClean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prstClr val="black"/>
                </a:solidFill>
              </a:rPr>
              <a:t>PROJETOS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464496"/>
          </a:xfrm>
        </p:spPr>
        <p:txBody>
          <a:bodyPr>
            <a:normAutofit/>
          </a:bodyPr>
          <a:lstStyle/>
          <a:p>
            <a:pPr marL="1435100" lvl="0" indent="-544513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b="1" dirty="0" smtClean="0">
                <a:solidFill>
                  <a:prstClr val="black"/>
                </a:solidFill>
              </a:rPr>
              <a:t>PROJETO COMUNICADO</a:t>
            </a:r>
          </a:p>
          <a:p>
            <a:pPr marL="1435100" lvl="0" indent="-544513" algn="l">
              <a:lnSpc>
                <a:spcPct val="150000"/>
              </a:lnSpc>
              <a:buFont typeface="Wingdings" pitchFamily="2" charset="2"/>
              <a:buChar char="Ø"/>
              <a:tabLst>
                <a:tab pos="1885950" algn="l"/>
              </a:tabLst>
            </a:pPr>
            <a:r>
              <a:rPr lang="pt-BR" sz="2800" b="1" dirty="0" smtClean="0">
                <a:solidFill>
                  <a:prstClr val="black"/>
                </a:solidFill>
              </a:rPr>
              <a:t>PROJETO NOTIFICAÇÃO</a:t>
            </a:r>
          </a:p>
          <a:p>
            <a:pPr marL="1435100" lvl="0" indent="-544513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b="1" dirty="0" smtClean="0">
                <a:solidFill>
                  <a:prstClr val="black"/>
                </a:solidFill>
              </a:rPr>
              <a:t>PROJETO ESTADOS SIGNATÁRIOS NÃO INSCRITOS</a:t>
            </a:r>
          </a:p>
          <a:p>
            <a:pPr marL="1435100" lvl="0" indent="-544513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800" b="1" dirty="0" smtClean="0">
                <a:solidFill>
                  <a:prstClr val="black"/>
                </a:solidFill>
              </a:rPr>
              <a:t>PROJETO ESTADOS NÃO SIGNATÁRIO COM VOLUME SIGNIFICATIVO DE OPERAÇÕES</a:t>
            </a:r>
            <a:endParaRPr lang="pt-BR" sz="1000" dirty="0" smtClean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sz="3500" b="1" dirty="0" smtClean="0">
                <a:solidFill>
                  <a:prstClr val="black"/>
                </a:solidFill>
              </a:rPr>
              <a:t>FERRAMENTAS UTILIZADAS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464496"/>
          </a:xfrm>
        </p:spPr>
        <p:txBody>
          <a:bodyPr>
            <a:normAutofit/>
          </a:bodyPr>
          <a:lstStyle/>
          <a:p>
            <a:pPr marL="890588" lvl="0" algn="l">
              <a:lnSpc>
                <a:spcPct val="150000"/>
              </a:lnSpc>
              <a:tabLst>
                <a:tab pos="7177088" algn="l"/>
              </a:tabLst>
            </a:pPr>
            <a:r>
              <a:rPr lang="pt-BR" dirty="0" smtClean="0">
                <a:solidFill>
                  <a:prstClr val="black"/>
                </a:solidFill>
              </a:rPr>
              <a:t>Aplicativos desenvolvidos própria Gerência de Fiscalização de Mercadorias em Trânsito utilizando-se de ACCESS e EXCEL;</a:t>
            </a:r>
          </a:p>
          <a:p>
            <a:pPr marL="890588" lvl="0" algn="l">
              <a:lnSpc>
                <a:spcPct val="150000"/>
              </a:lnSpc>
              <a:tabLst>
                <a:tab pos="7177088" algn="l"/>
              </a:tabLst>
            </a:pPr>
            <a:r>
              <a:rPr lang="pt-BR" dirty="0" smtClean="0">
                <a:solidFill>
                  <a:prstClr val="black"/>
                </a:solidFill>
              </a:rPr>
              <a:t>Painel Posto Fiscal Eletrônico - </a:t>
            </a:r>
            <a:r>
              <a:rPr lang="pt-BR" dirty="0" err="1" smtClean="0">
                <a:solidFill>
                  <a:prstClr val="black"/>
                </a:solidFill>
              </a:rPr>
              <a:t>Qlikview</a:t>
            </a:r>
            <a:endParaRPr lang="pt-BR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sz="3000" b="1" dirty="0" smtClean="0">
                <a:solidFill>
                  <a:prstClr val="black"/>
                </a:solidFill>
              </a:rPr>
              <a:t>DIFICULDADES ENCONTRADAS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464496"/>
          </a:xfrm>
        </p:spPr>
        <p:txBody>
          <a:bodyPr>
            <a:normAutofit/>
          </a:bodyPr>
          <a:lstStyle/>
          <a:p>
            <a:pPr marL="717550" lvl="0" indent="-358775" algn="just">
              <a:buFont typeface="Wingdings" pitchFamily="2" charset="2"/>
              <a:buChar char="ü"/>
            </a:pPr>
            <a:r>
              <a:rPr lang="pt-BR" sz="2500" b="1" dirty="0" smtClean="0">
                <a:solidFill>
                  <a:prstClr val="black"/>
                </a:solidFill>
              </a:rPr>
              <a:t>Ferramentas não são apropriadas para o tratamento do volume de informações</a:t>
            </a:r>
          </a:p>
          <a:p>
            <a:pPr marL="717550" lvl="0" indent="-358775" algn="just">
              <a:buFont typeface="Arial" pitchFamily="34" charset="0"/>
              <a:buChar char="•"/>
            </a:pPr>
            <a:endParaRPr lang="pt-BR" sz="1000" b="1" dirty="0" smtClean="0">
              <a:solidFill>
                <a:prstClr val="black"/>
              </a:solidFill>
            </a:endParaRPr>
          </a:p>
          <a:p>
            <a:pPr marL="717550" lvl="0" indent="-358775" algn="just">
              <a:buFont typeface="Wingdings" pitchFamily="2" charset="2"/>
              <a:buChar char="ü"/>
            </a:pPr>
            <a:r>
              <a:rPr lang="pt-BR" sz="2500" b="1" dirty="0" smtClean="0">
                <a:solidFill>
                  <a:prstClr val="black"/>
                </a:solidFill>
              </a:rPr>
              <a:t>Aplicativos desenvolvidos pelos próprios auditores, não homologados pela SUTIC, e portanto, não oficiais;</a:t>
            </a:r>
          </a:p>
          <a:p>
            <a:pPr marL="717550" lvl="0" indent="-358775" algn="just">
              <a:buFont typeface="Arial" pitchFamily="34" charset="0"/>
              <a:buChar char="•"/>
            </a:pPr>
            <a:endParaRPr lang="pt-BR" sz="1000" b="1" dirty="0" smtClean="0">
              <a:solidFill>
                <a:prstClr val="black"/>
              </a:solidFill>
            </a:endParaRPr>
          </a:p>
          <a:p>
            <a:pPr marL="717550" lvl="0" indent="-358775" algn="just">
              <a:buFont typeface="Wingdings" pitchFamily="2" charset="2"/>
              <a:buChar char="ü"/>
            </a:pPr>
            <a:r>
              <a:rPr lang="pt-BR" sz="2500" b="1" dirty="0" smtClean="0">
                <a:solidFill>
                  <a:prstClr val="black"/>
                </a:solidFill>
              </a:rPr>
              <a:t>Dependência da lotação do auditor no setor para manutenção  </a:t>
            </a:r>
          </a:p>
          <a:p>
            <a:pPr marL="717550" lvl="0" indent="-358775" algn="just">
              <a:buFont typeface="Arial" pitchFamily="34" charset="0"/>
              <a:buChar char="•"/>
            </a:pPr>
            <a:endParaRPr lang="pt-BR" sz="1000" b="1" dirty="0" smtClean="0">
              <a:solidFill>
                <a:prstClr val="black"/>
              </a:solidFill>
            </a:endParaRPr>
          </a:p>
          <a:p>
            <a:pPr marL="717550" lvl="0" indent="-358775" algn="just">
              <a:buFont typeface="Wingdings" pitchFamily="2" charset="2"/>
              <a:buChar char="ü"/>
            </a:pPr>
            <a:r>
              <a:rPr lang="pt-BR" sz="2500" b="1" dirty="0" smtClean="0">
                <a:solidFill>
                  <a:prstClr val="black"/>
                </a:solidFill>
              </a:rPr>
              <a:t>Impossibilidade de disponibilizar informações geradas por estes sistemas no sítio da secretaria de fazenda para controle da arrecadação</a:t>
            </a:r>
            <a:endParaRPr lang="pt-BR" sz="25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-padrão-SEF-GD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97210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324128" cy="792088"/>
          </a:xfrm>
        </p:spPr>
        <p:txBody>
          <a:bodyPr>
            <a:normAutofit/>
          </a:bodyPr>
          <a:lstStyle/>
          <a:p>
            <a:pPr algn="r"/>
            <a:r>
              <a:rPr lang="pt-BR" sz="3200" b="1" dirty="0" smtClean="0"/>
              <a:t>EXPECTATIVAS FUTURAS</a:t>
            </a:r>
            <a:endParaRPr lang="pt-BR" sz="32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352928" cy="4464496"/>
          </a:xfrm>
        </p:spPr>
        <p:txBody>
          <a:bodyPr>
            <a:normAutofit fontScale="55000" lnSpcReduction="20000"/>
          </a:bodyPr>
          <a:lstStyle/>
          <a:p>
            <a:pPr marL="1076325" lvl="0" indent="-185738" algn="l">
              <a:lnSpc>
                <a:spcPct val="150000"/>
              </a:lnSpc>
            </a:pPr>
            <a:r>
              <a:rPr lang="pt-BR" b="1" dirty="0" smtClean="0">
                <a:solidFill>
                  <a:prstClr val="black"/>
                </a:solidFill>
              </a:rPr>
              <a:t>NOVO MODELO: A MINERAÇÃO DE DADOS</a:t>
            </a:r>
          </a:p>
          <a:p>
            <a:pPr marL="1076325" lvl="0" indent="358775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500" b="1" dirty="0" smtClean="0">
                <a:solidFill>
                  <a:prstClr val="black"/>
                </a:solidFill>
              </a:rPr>
              <a:t>Alcançar a maioria dos segmentos</a:t>
            </a:r>
          </a:p>
          <a:p>
            <a:pPr marL="1076325" lvl="0" indent="35877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500" b="1" dirty="0" smtClean="0">
                <a:solidFill>
                  <a:prstClr val="black"/>
                </a:solidFill>
              </a:rPr>
              <a:t>Aumentar significativamente a arrecadação do ICMS Substituição Tributária</a:t>
            </a:r>
            <a:r>
              <a:rPr lang="pt-BR" sz="4200" b="1" dirty="0" smtClean="0">
                <a:solidFill>
                  <a:prstClr val="black"/>
                </a:solidFill>
              </a:rPr>
              <a:t> – </a:t>
            </a:r>
            <a:r>
              <a:rPr lang="pt-BR" sz="3000" dirty="0" smtClean="0">
                <a:solidFill>
                  <a:prstClr val="black"/>
                </a:solidFill>
              </a:rPr>
              <a:t>36 AUTOS DE INFRAÇÃO LAVRADOS NO VALOR DE R$ 1.688.012,72 COM BASE NOS DADOS MINERADOS SEGMENTO COSMÉTICOS - que representa 4% da ST do DF (em termos de valores).  </a:t>
            </a:r>
            <a:r>
              <a:rPr lang="pt-BR" sz="3000" b="1" dirty="0" smtClean="0">
                <a:solidFill>
                  <a:prstClr val="black"/>
                </a:solidFill>
              </a:rPr>
              <a:t>Com a inclusão dos segmentos isqueiro, rações pet, lâminas, bebidas quentes e farinha de trigo passamos a minerar 6% .</a:t>
            </a:r>
          </a:p>
          <a:p>
            <a:pPr marL="1076325" lvl="0" indent="35877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3000" b="1" dirty="0" smtClean="0">
                <a:solidFill>
                  <a:prstClr val="black"/>
                </a:solidFill>
              </a:rPr>
              <a:t>EM PROCESSO DE ANÁLISE – PNEUS, LÂMPADAS, PILHAS E BATERIAS, SORVETE E AUTOPEÇAS.</a:t>
            </a:r>
          </a:p>
          <a:p>
            <a:pPr marL="1076325" lvl="0" indent="358775" algn="l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4200" b="1" dirty="0" smtClean="0">
                <a:solidFill>
                  <a:prstClr val="black"/>
                </a:solidFill>
              </a:rPr>
              <a:t>Combater o subfaturamento</a:t>
            </a:r>
            <a:r>
              <a:rPr lang="pt-BR" sz="4200" dirty="0" smtClean="0">
                <a:solidFill>
                  <a:prstClr val="black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200" dirty="0" smtClean="0"/>
              <a:t>CÁLCULO REALIZADO</a:t>
            </a:r>
            <a:endParaRPr lang="pt-BR" sz="3200" dirty="0"/>
          </a:p>
        </p:txBody>
      </p:sp>
      <p:pic>
        <p:nvPicPr>
          <p:cNvPr id="4" name="Imagem 3" descr="Governo-de-Brasilia-logo-2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2717280" cy="720079"/>
          </a:xfrm>
          <a:prstGeom prst="rect">
            <a:avLst/>
          </a:prstGeom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84784"/>
            <a:ext cx="82296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258</Words>
  <Application>Microsoft Office PowerPoint</Application>
  <PresentationFormat>Apresentação na tela (4:3)</PresentationFormat>
  <Paragraphs>45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 SUBSTITUIÇÃO TRIBUTÁRIA DO ICMS</vt:lpstr>
      <vt:lpstr>EVOLUÇÃO DA ARRECADAÇÃO</vt:lpstr>
      <vt:lpstr>SEGMENTOS FISCALIZADOS</vt:lpstr>
      <vt:lpstr>PROJETOS</vt:lpstr>
      <vt:lpstr>FERRAMENTAS UTILIZADAS</vt:lpstr>
      <vt:lpstr>DIFICULDADES ENCONTRADAS</vt:lpstr>
      <vt:lpstr>EXPECTATIVAS FUTURAS</vt:lpstr>
      <vt:lpstr>Slide 8</vt:lpstr>
      <vt:lpstr>CÁLCULO REALIZADO</vt:lpstr>
      <vt:lpstr>CÁLCULO REALIZADO</vt:lpstr>
    </vt:vector>
  </TitlesOfParts>
  <Company>SEF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ARRECADAÇÃO DO ICMS SUBSTITUIÇÃO TRIBUTÁRIA REMETENTES SEM INSCRIÇÃO NO CFDF OU LOCALIZADOS EM ESTADOS NÃO SIGNATÁRIOS DE PROTCOLOS/CONVÊNIOS</dc:title>
  <dc:creator>prbatista</dc:creator>
  <cp:lastModifiedBy>prbatista</cp:lastModifiedBy>
  <cp:revision>37</cp:revision>
  <dcterms:created xsi:type="dcterms:W3CDTF">2016-06-09T17:28:00Z</dcterms:created>
  <dcterms:modified xsi:type="dcterms:W3CDTF">2016-06-17T12:39:16Z</dcterms:modified>
</cp:coreProperties>
</file>