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9" r:id="rId3"/>
    <p:sldId id="285" r:id="rId4"/>
    <p:sldId id="260" r:id="rId5"/>
    <p:sldId id="261" r:id="rId6"/>
    <p:sldId id="258" r:id="rId7"/>
    <p:sldId id="263" r:id="rId8"/>
    <p:sldId id="264" r:id="rId9"/>
    <p:sldId id="287" r:id="rId10"/>
    <p:sldId id="297" r:id="rId11"/>
    <p:sldId id="299" r:id="rId12"/>
    <p:sldId id="300" r:id="rId13"/>
    <p:sldId id="302" r:id="rId14"/>
    <p:sldId id="288" r:id="rId15"/>
    <p:sldId id="289" r:id="rId16"/>
    <p:sldId id="290" r:id="rId17"/>
    <p:sldId id="291" r:id="rId18"/>
    <p:sldId id="292" r:id="rId19"/>
    <p:sldId id="266" r:id="rId20"/>
    <p:sldId id="267" r:id="rId21"/>
    <p:sldId id="268" r:id="rId22"/>
    <p:sldId id="286" r:id="rId23"/>
    <p:sldId id="265" r:id="rId24"/>
    <p:sldId id="270" r:id="rId25"/>
    <p:sldId id="301" r:id="rId26"/>
    <p:sldId id="309" r:id="rId27"/>
    <p:sldId id="310" r:id="rId28"/>
    <p:sldId id="303" r:id="rId29"/>
    <p:sldId id="304" r:id="rId30"/>
    <p:sldId id="305" r:id="rId31"/>
    <p:sldId id="306" r:id="rId32"/>
    <p:sldId id="307" r:id="rId33"/>
    <p:sldId id="308" r:id="rId34"/>
    <p:sldId id="284" r:id="rId35"/>
    <p:sldId id="311" r:id="rId3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0DF"/>
    <a:srgbClr val="D4CAE0"/>
    <a:srgbClr val="C6B9D5"/>
    <a:srgbClr val="DC9E9C"/>
    <a:srgbClr val="7CC3D6"/>
    <a:srgbClr val="AEC87A"/>
    <a:srgbClr val="B9D08C"/>
    <a:srgbClr val="87C7D9"/>
    <a:srgbClr val="ADC876"/>
    <a:srgbClr val="A7C4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6" autoAdjust="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rqserver\fazenda\UAG\GEDEP\NUDEP%20-%20extinto\GEDEP\NUC\2016\COGEF%202016\Rela&#231;&#227;o%20de%20servidores%20capacitado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rqserver\fazenda\UAG\GEDEP\NUDEP%20-%20extinto\GEDEP\NUC\2016\COGEF%202016\Rela&#231;&#227;o%20de%20servidores%20capacitado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rqserver\fazenda\UAG\GEDEP\NUDEP%20-%20extinto\GEDEP\NUC\2016\COGEF%202016\Rela&#231;&#227;o%20de%20servidores%20capacitado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rqserver\fazenda\UAG\GEDEP\NUDEP%20-%20extinto\GEDEP\NUC\2016\COGEF%202016\Rela&#231;&#227;o%20de%20servidores%20capacitad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>
        <c:manualLayout>
          <c:xMode val="edge"/>
          <c:yMode val="edge"/>
          <c:x val="0.35901234567901275"/>
          <c:y val="1.964222862626144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RELATÓRIOS!$F$3</c:f>
              <c:strCache>
                <c:ptCount val="1"/>
                <c:pt idx="0">
                  <c:v>TOTAL DE CAPACITADOS</c:v>
                </c:pt>
              </c:strCache>
            </c:strRef>
          </c:tx>
          <c:invertIfNegative val="0"/>
          <c:cat>
            <c:strRef>
              <c:f>RELATÓRIOS!$A$4:$A$6</c:f>
              <c:strCache>
                <c:ptCount val="3"/>
                <c:pt idx="0">
                  <c:v>Capacitados em 2013</c:v>
                </c:pt>
                <c:pt idx="1">
                  <c:v>Capacitados em 2014</c:v>
                </c:pt>
                <c:pt idx="2">
                  <c:v>Capacitados em 2015</c:v>
                </c:pt>
              </c:strCache>
            </c:strRef>
          </c:cat>
          <c:val>
            <c:numRef>
              <c:f>RELATÓRIOS!$F$4:$F$6</c:f>
              <c:numCache>
                <c:formatCode>General</c:formatCode>
                <c:ptCount val="3"/>
                <c:pt idx="0">
                  <c:v>11</c:v>
                </c:pt>
                <c:pt idx="1">
                  <c:v>186</c:v>
                </c:pt>
                <c:pt idx="2">
                  <c:v>247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2067360"/>
        <c:axId val="162069320"/>
      </c:barChart>
      <c:catAx>
        <c:axId val="1620673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62069320"/>
        <c:crosses val="autoZero"/>
        <c:auto val="1"/>
        <c:lblAlgn val="ctr"/>
        <c:lblOffset val="100"/>
        <c:noMultiLvlLbl val="0"/>
      </c:catAx>
      <c:valAx>
        <c:axId val="16206932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6206736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883984642007772E-2"/>
          <c:y val="8.1510784628292532E-2"/>
          <c:w val="0.77280443415891831"/>
          <c:h val="0.7552065750061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RELATÓRIOS!$A$4</c:f>
              <c:strCache>
                <c:ptCount val="1"/>
                <c:pt idx="0">
                  <c:v>Capacitados em 2013</c:v>
                </c:pt>
              </c:strCache>
            </c:strRef>
          </c:tx>
          <c:invertIfNegative val="0"/>
          <c:cat>
            <c:strRef>
              <c:f>RELATÓRIOS!$B$3:$E$3</c:f>
              <c:strCache>
                <c:ptCount val="4"/>
                <c:pt idx="0">
                  <c:v>GESTÃO FAZENDÁRIA</c:v>
                </c:pt>
                <c:pt idx="1">
                  <c:v>POLÍTICAS PÚBLICAS E GESTÃO GOVERNAMENTAL</c:v>
                </c:pt>
                <c:pt idx="2">
                  <c:v>AUDITORIA DE CONTROLE INTERNO</c:v>
                </c:pt>
                <c:pt idx="3">
                  <c:v>AUDITORIA TRIBUTÁRIA DO DF</c:v>
                </c:pt>
              </c:strCache>
            </c:strRef>
          </c:cat>
          <c:val>
            <c:numRef>
              <c:f>RELATÓRIOS!$B$4:$E$4</c:f>
              <c:numCache>
                <c:formatCode>General</c:formatCode>
                <c:ptCount val="4"/>
                <c:pt idx="0">
                  <c:v>8</c:v>
                </c:pt>
                <c:pt idx="1">
                  <c:v>1</c:v>
                </c:pt>
                <c:pt idx="2">
                  <c:v>0</c:v>
                </c:pt>
                <c:pt idx="3">
                  <c:v>2</c:v>
                </c:pt>
              </c:numCache>
            </c:numRef>
          </c:val>
        </c:ser>
        <c:ser>
          <c:idx val="1"/>
          <c:order val="1"/>
          <c:tx>
            <c:strRef>
              <c:f>RELATÓRIOS!$A$5</c:f>
              <c:strCache>
                <c:ptCount val="1"/>
                <c:pt idx="0">
                  <c:v>Capacitados em 2014</c:v>
                </c:pt>
              </c:strCache>
            </c:strRef>
          </c:tx>
          <c:invertIfNegative val="0"/>
          <c:cat>
            <c:strRef>
              <c:f>RELATÓRIOS!$B$3:$E$3</c:f>
              <c:strCache>
                <c:ptCount val="4"/>
                <c:pt idx="0">
                  <c:v>GESTÃO FAZENDÁRIA</c:v>
                </c:pt>
                <c:pt idx="1">
                  <c:v>POLÍTICAS PÚBLICAS E GESTÃO GOVERNAMENTAL</c:v>
                </c:pt>
                <c:pt idx="2">
                  <c:v>AUDITORIA DE CONTROLE INTERNO</c:v>
                </c:pt>
                <c:pt idx="3">
                  <c:v>AUDITORIA TRIBUTÁRIA DO DF</c:v>
                </c:pt>
              </c:strCache>
            </c:strRef>
          </c:cat>
          <c:val>
            <c:numRef>
              <c:f>RELATÓRIOS!$B$5:$E$5</c:f>
              <c:numCache>
                <c:formatCode>General</c:formatCode>
                <c:ptCount val="4"/>
                <c:pt idx="0">
                  <c:v>30</c:v>
                </c:pt>
                <c:pt idx="1">
                  <c:v>25</c:v>
                </c:pt>
                <c:pt idx="2">
                  <c:v>16</c:v>
                </c:pt>
                <c:pt idx="3">
                  <c:v>115</c:v>
                </c:pt>
              </c:numCache>
            </c:numRef>
          </c:val>
        </c:ser>
        <c:ser>
          <c:idx val="2"/>
          <c:order val="2"/>
          <c:tx>
            <c:strRef>
              <c:f>RELATÓRIOS!$A$6</c:f>
              <c:strCache>
                <c:ptCount val="1"/>
                <c:pt idx="0">
                  <c:v>Capacitados em 2015</c:v>
                </c:pt>
              </c:strCache>
            </c:strRef>
          </c:tx>
          <c:invertIfNegative val="0"/>
          <c:cat>
            <c:strRef>
              <c:f>RELATÓRIOS!$B$3:$E$3</c:f>
              <c:strCache>
                <c:ptCount val="4"/>
                <c:pt idx="0">
                  <c:v>GESTÃO FAZENDÁRIA</c:v>
                </c:pt>
                <c:pt idx="1">
                  <c:v>POLÍTICAS PÚBLICAS E GESTÃO GOVERNAMENTAL</c:v>
                </c:pt>
                <c:pt idx="2">
                  <c:v>AUDITORIA DE CONTROLE INTERNO</c:v>
                </c:pt>
                <c:pt idx="3">
                  <c:v>AUDITORIA TRIBUTÁRIA DO DF</c:v>
                </c:pt>
              </c:strCache>
            </c:strRef>
          </c:cat>
          <c:val>
            <c:numRef>
              <c:f>RELATÓRIOS!$B$6:$E$6</c:f>
              <c:numCache>
                <c:formatCode>General</c:formatCode>
                <c:ptCount val="4"/>
                <c:pt idx="0">
                  <c:v>120</c:v>
                </c:pt>
                <c:pt idx="1">
                  <c:v>68</c:v>
                </c:pt>
                <c:pt idx="2">
                  <c:v>32</c:v>
                </c:pt>
                <c:pt idx="3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2070496"/>
        <c:axId val="162071672"/>
      </c:barChart>
      <c:catAx>
        <c:axId val="162070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2071672"/>
        <c:crosses val="autoZero"/>
        <c:auto val="1"/>
        <c:lblAlgn val="ctr"/>
        <c:lblOffset val="100"/>
        <c:noMultiLvlLbl val="0"/>
      </c:catAx>
      <c:valAx>
        <c:axId val="1620716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207049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588598951968298"/>
          <c:y val="5.1530093147545086E-2"/>
          <c:w val="0.85411401048031765"/>
          <c:h val="0.709265856425310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RELATÓRIOS!$A$16</c:f>
              <c:strCache>
                <c:ptCount val="1"/>
                <c:pt idx="0">
                  <c:v>Total  capacitados</c:v>
                </c:pt>
              </c:strCache>
            </c:strRef>
          </c:tx>
          <c:invertIfNegative val="0"/>
          <c:cat>
            <c:strRef>
              <c:f>RELATÓRIOS!$B$12:$H$12</c:f>
              <c:strCache>
                <c:ptCount val="7"/>
                <c:pt idx="0">
                  <c:v>GABINETE </c:v>
                </c:pt>
                <c:pt idx="1">
                  <c:v>COFAZ</c:v>
                </c:pt>
                <c:pt idx="2">
                  <c:v>SUAG</c:v>
                </c:pt>
                <c:pt idx="3">
                  <c:v>SUCON</c:v>
                </c:pt>
                <c:pt idx="4">
                  <c:v>SUREC</c:v>
                </c:pt>
                <c:pt idx="5">
                  <c:v>SUTES </c:v>
                </c:pt>
                <c:pt idx="6">
                  <c:v>SUTIC </c:v>
                </c:pt>
              </c:strCache>
            </c:strRef>
          </c:cat>
          <c:val>
            <c:numRef>
              <c:f>RELATÓRIOS!$B$16:$H$16</c:f>
              <c:numCache>
                <c:formatCode>General</c:formatCode>
                <c:ptCount val="7"/>
                <c:pt idx="0">
                  <c:v>18</c:v>
                </c:pt>
                <c:pt idx="1">
                  <c:v>3</c:v>
                </c:pt>
                <c:pt idx="2">
                  <c:v>79</c:v>
                </c:pt>
                <c:pt idx="3">
                  <c:v>32</c:v>
                </c:pt>
                <c:pt idx="4">
                  <c:v>302</c:v>
                </c:pt>
                <c:pt idx="5">
                  <c:v>4</c:v>
                </c:pt>
                <c:pt idx="6">
                  <c:v>19</c:v>
                </c:pt>
              </c:numCache>
            </c:numRef>
          </c:val>
        </c:ser>
        <c:ser>
          <c:idx val="1"/>
          <c:order val="1"/>
          <c:tx>
            <c:strRef>
              <c:f>RELATÓRIOS!$A$17</c:f>
              <c:strCache>
                <c:ptCount val="1"/>
                <c:pt idx="0">
                  <c:v>Nº de Servidores </c:v>
                </c:pt>
              </c:strCache>
            </c:strRef>
          </c:tx>
          <c:invertIfNegative val="0"/>
          <c:cat>
            <c:strRef>
              <c:f>RELATÓRIOS!$B$12:$H$12</c:f>
              <c:strCache>
                <c:ptCount val="7"/>
                <c:pt idx="0">
                  <c:v>GABINETE </c:v>
                </c:pt>
                <c:pt idx="1">
                  <c:v>COFAZ</c:v>
                </c:pt>
                <c:pt idx="2">
                  <c:v>SUAG</c:v>
                </c:pt>
                <c:pt idx="3">
                  <c:v>SUCON</c:v>
                </c:pt>
                <c:pt idx="4">
                  <c:v>SUREC</c:v>
                </c:pt>
                <c:pt idx="5">
                  <c:v>SUTES </c:v>
                </c:pt>
                <c:pt idx="6">
                  <c:v>SUTIC </c:v>
                </c:pt>
              </c:strCache>
            </c:strRef>
          </c:cat>
          <c:val>
            <c:numRef>
              <c:f>RELATÓRIOS!$B$17:$H$17</c:f>
              <c:numCache>
                <c:formatCode>General</c:formatCode>
                <c:ptCount val="7"/>
                <c:pt idx="0">
                  <c:v>41</c:v>
                </c:pt>
                <c:pt idx="1">
                  <c:v>12</c:v>
                </c:pt>
                <c:pt idx="2">
                  <c:v>158</c:v>
                </c:pt>
                <c:pt idx="3">
                  <c:v>68</c:v>
                </c:pt>
                <c:pt idx="4">
                  <c:v>893</c:v>
                </c:pt>
                <c:pt idx="5">
                  <c:v>33</c:v>
                </c:pt>
                <c:pt idx="6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2067752"/>
        <c:axId val="162070888"/>
      </c:barChart>
      <c:catAx>
        <c:axId val="1620677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62070888"/>
        <c:crosses val="autoZero"/>
        <c:auto val="1"/>
        <c:lblAlgn val="ctr"/>
        <c:lblOffset val="100"/>
        <c:noMultiLvlLbl val="0"/>
      </c:catAx>
      <c:valAx>
        <c:axId val="16207088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6206775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RELATÓRIOS!$A$70</c:f>
              <c:strCache>
                <c:ptCount val="1"/>
                <c:pt idx="0">
                  <c:v>TOTAL </c:v>
                </c:pt>
              </c:strCache>
            </c:strRef>
          </c:tx>
          <c:invertIfNegative val="0"/>
          <c:cat>
            <c:strRef>
              <c:f>RELATÓRIOS!$B$53:$D$53</c:f>
              <c:strCache>
                <c:ptCount val="3"/>
                <c:pt idx="0">
                  <c:v>Nº VAGAS OFERTADAS </c:v>
                </c:pt>
                <c:pt idx="1">
                  <c:v>Nº DE VAGAS PREENCHIDAS </c:v>
                </c:pt>
                <c:pt idx="2">
                  <c:v>SERVIDORES CERTIFICADOS </c:v>
                </c:pt>
              </c:strCache>
            </c:strRef>
          </c:cat>
          <c:val>
            <c:numRef>
              <c:f>RELATÓRIOS!$B$70:$D$70</c:f>
              <c:numCache>
                <c:formatCode>General</c:formatCode>
                <c:ptCount val="3"/>
                <c:pt idx="0">
                  <c:v>780</c:v>
                </c:pt>
                <c:pt idx="1">
                  <c:v>213</c:v>
                </c:pt>
                <c:pt idx="2">
                  <c:v>171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2065400"/>
        <c:axId val="163728464"/>
      </c:barChart>
      <c:catAx>
        <c:axId val="1620654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63728464"/>
        <c:crosses val="autoZero"/>
        <c:auto val="1"/>
        <c:lblAlgn val="ctr"/>
        <c:lblOffset val="100"/>
        <c:noMultiLvlLbl val="0"/>
      </c:catAx>
      <c:valAx>
        <c:axId val="163728464"/>
        <c:scaling>
          <c:orientation val="minMax"/>
        </c:scaling>
        <c:delete val="0"/>
        <c:axPos val="l"/>
        <c:majorGridlines/>
        <c:title>
          <c:overlay val="0"/>
        </c:title>
        <c:numFmt formatCode="General" sourceLinked="1"/>
        <c:majorTickMark val="none"/>
        <c:minorTickMark val="none"/>
        <c:tickLblPos val="nextTo"/>
        <c:crossAx val="16206540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00"/>
            </a:pPr>
            <a:endParaRPr lang="pt-BR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F9E855-3D41-43AF-84BC-8BF7D71B2E27}" type="doc">
      <dgm:prSet loTypeId="urn:microsoft.com/office/officeart/2005/8/layout/hierarchy4" loCatId="relationship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9BE271E1-17CE-4F3E-842B-EEE35B443065}">
      <dgm:prSet phldrT="[Texto]"/>
      <dgm:spPr>
        <a:solidFill>
          <a:srgbClr val="00823B"/>
        </a:solidFill>
      </dgm:spPr>
      <dgm:t>
        <a:bodyPr/>
        <a:lstStyle/>
        <a:p>
          <a:r>
            <a:rPr lang="pt-B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Categorização dos cursos em 4 eixos de conhecimento</a:t>
          </a:r>
          <a:endParaRPr lang="pt-B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2BFD00A8-93C1-43ED-A662-E80941A8B83E}" type="parTrans" cxnId="{459EE280-1541-4969-82E1-D61B9CFB1816}">
      <dgm:prSet/>
      <dgm:spPr/>
      <dgm:t>
        <a:bodyPr/>
        <a:lstStyle/>
        <a:p>
          <a:endParaRPr lang="pt-BR"/>
        </a:p>
      </dgm:t>
    </dgm:pt>
    <dgm:pt modelId="{2FEB2D76-9EF3-43E1-A1EE-0C70394DDA9A}" type="sibTrans" cxnId="{459EE280-1541-4969-82E1-D61B9CFB1816}">
      <dgm:prSet/>
      <dgm:spPr/>
      <dgm:t>
        <a:bodyPr/>
        <a:lstStyle/>
        <a:p>
          <a:endParaRPr lang="pt-BR"/>
        </a:p>
      </dgm:t>
    </dgm:pt>
    <dgm:pt modelId="{87B4C14E-2685-4E98-8856-C283CCA23D40}">
      <dgm:prSet phldrT="[Texto]" custT="1"/>
      <dgm:spPr>
        <a:solidFill>
          <a:srgbClr val="00823B"/>
        </a:solidFill>
      </dgm:spPr>
      <dgm:t>
        <a:bodyPr/>
        <a:lstStyle/>
        <a:p>
          <a:r>
            <a:rPr lang="pt-BR" sz="2200" b="1" dirty="0" smtClean="0">
              <a:latin typeface="Calibri" panose="020F0502020204030204" pitchFamily="34" charset="0"/>
            </a:rPr>
            <a:t>Formação Instrumental</a:t>
          </a:r>
          <a:endParaRPr lang="pt-BR" sz="2200" b="1" dirty="0">
            <a:latin typeface="Calibri" panose="020F0502020204030204" pitchFamily="34" charset="0"/>
          </a:endParaRPr>
        </a:p>
      </dgm:t>
    </dgm:pt>
    <dgm:pt modelId="{A32BFC8C-A4D0-4EC9-AFC1-E9FEC13E66EE}" type="parTrans" cxnId="{EB2765DF-99D7-4B81-AE07-7E8BE9C6B8A3}">
      <dgm:prSet/>
      <dgm:spPr/>
      <dgm:t>
        <a:bodyPr/>
        <a:lstStyle/>
        <a:p>
          <a:endParaRPr lang="pt-BR"/>
        </a:p>
      </dgm:t>
    </dgm:pt>
    <dgm:pt modelId="{9DA0D955-58D0-4313-BD15-1D1E0950CE42}" type="sibTrans" cxnId="{EB2765DF-99D7-4B81-AE07-7E8BE9C6B8A3}">
      <dgm:prSet/>
      <dgm:spPr/>
      <dgm:t>
        <a:bodyPr/>
        <a:lstStyle/>
        <a:p>
          <a:endParaRPr lang="pt-BR"/>
        </a:p>
      </dgm:t>
    </dgm:pt>
    <dgm:pt modelId="{FC2F7F98-0934-4D9F-9F4A-51C420A38B1C}">
      <dgm:prSet phldrT="[Texto]" custT="1"/>
      <dgm:spPr>
        <a:solidFill>
          <a:srgbClr val="00823B"/>
        </a:solidFill>
      </dgm:spPr>
      <dgm:t>
        <a:bodyPr/>
        <a:lstStyle/>
        <a:p>
          <a:r>
            <a:rPr lang="pt-BR" sz="2200" b="1" dirty="0" smtClean="0">
              <a:latin typeface="Calibri" panose="020F0502020204030204" pitchFamily="34" charset="0"/>
            </a:rPr>
            <a:t>Formação Técnica </a:t>
          </a:r>
          <a:endParaRPr lang="pt-BR" sz="2200" b="1" dirty="0">
            <a:latin typeface="Calibri" panose="020F0502020204030204" pitchFamily="34" charset="0"/>
          </a:endParaRPr>
        </a:p>
      </dgm:t>
    </dgm:pt>
    <dgm:pt modelId="{6B74E928-820C-4A5F-BC76-0B06AA738D9B}" type="parTrans" cxnId="{E79918BF-2DE1-479F-9D90-D9CE3C32B120}">
      <dgm:prSet/>
      <dgm:spPr/>
      <dgm:t>
        <a:bodyPr/>
        <a:lstStyle/>
        <a:p>
          <a:endParaRPr lang="pt-BR"/>
        </a:p>
      </dgm:t>
    </dgm:pt>
    <dgm:pt modelId="{D991FC25-1020-49A6-9367-749627A230AC}" type="sibTrans" cxnId="{E79918BF-2DE1-479F-9D90-D9CE3C32B120}">
      <dgm:prSet/>
      <dgm:spPr/>
      <dgm:t>
        <a:bodyPr/>
        <a:lstStyle/>
        <a:p>
          <a:endParaRPr lang="pt-BR"/>
        </a:p>
      </dgm:t>
    </dgm:pt>
    <dgm:pt modelId="{3BBBB91C-ED8F-46B0-A4A7-CF34F2FEE2D5}">
      <dgm:prSet phldrT="[Texto]" custT="1"/>
      <dgm:spPr>
        <a:solidFill>
          <a:srgbClr val="00823B"/>
        </a:solidFill>
      </dgm:spPr>
      <dgm:t>
        <a:bodyPr/>
        <a:lstStyle/>
        <a:p>
          <a:r>
            <a:rPr lang="pt-BR" sz="2200" b="1" dirty="0" smtClean="0">
              <a:latin typeface="Calibri" panose="020F0502020204030204" pitchFamily="34" charset="0"/>
            </a:rPr>
            <a:t>Formação em Gestão da Informação</a:t>
          </a:r>
          <a:endParaRPr lang="pt-BR" sz="2200" b="1" dirty="0">
            <a:latin typeface="Calibri" panose="020F0502020204030204" pitchFamily="34" charset="0"/>
          </a:endParaRPr>
        </a:p>
      </dgm:t>
    </dgm:pt>
    <dgm:pt modelId="{22FB8CAD-A783-4123-9C11-32CD8823910D}" type="parTrans" cxnId="{66F6252D-712E-4D0B-90C4-663F44ABE8D8}">
      <dgm:prSet/>
      <dgm:spPr/>
      <dgm:t>
        <a:bodyPr/>
        <a:lstStyle/>
        <a:p>
          <a:endParaRPr lang="pt-BR"/>
        </a:p>
      </dgm:t>
    </dgm:pt>
    <dgm:pt modelId="{416497B0-A317-4960-9B77-4A931043CC16}" type="sibTrans" cxnId="{66F6252D-712E-4D0B-90C4-663F44ABE8D8}">
      <dgm:prSet/>
      <dgm:spPr/>
      <dgm:t>
        <a:bodyPr/>
        <a:lstStyle/>
        <a:p>
          <a:endParaRPr lang="pt-BR"/>
        </a:p>
      </dgm:t>
    </dgm:pt>
    <dgm:pt modelId="{E6A4B385-58F1-4219-B026-CEE2F2318A8D}">
      <dgm:prSet phldrT="[Texto]" custT="1"/>
      <dgm:spPr>
        <a:solidFill>
          <a:srgbClr val="00823B"/>
        </a:solidFill>
      </dgm:spPr>
      <dgm:t>
        <a:bodyPr/>
        <a:lstStyle/>
        <a:p>
          <a:r>
            <a:rPr lang="pt-BR" sz="2200" b="1" dirty="0" smtClean="0">
              <a:latin typeface="Calibri" panose="020F0502020204030204" pitchFamily="34" charset="0"/>
            </a:rPr>
            <a:t>Formação para Gestores abordagens gerencial e comporta -mental</a:t>
          </a:r>
          <a:endParaRPr lang="pt-BR" sz="2200" b="1" dirty="0">
            <a:latin typeface="Calibri" panose="020F0502020204030204" pitchFamily="34" charset="0"/>
          </a:endParaRPr>
        </a:p>
      </dgm:t>
    </dgm:pt>
    <dgm:pt modelId="{F1696E5D-B07A-4FFA-8DF4-4050A205DF73}" type="sibTrans" cxnId="{D3747AD3-A285-4173-B838-8718747BD479}">
      <dgm:prSet/>
      <dgm:spPr/>
      <dgm:t>
        <a:bodyPr/>
        <a:lstStyle/>
        <a:p>
          <a:endParaRPr lang="pt-BR"/>
        </a:p>
      </dgm:t>
    </dgm:pt>
    <dgm:pt modelId="{B70F5603-89B5-41DB-99AF-830530EE0C54}" type="parTrans" cxnId="{D3747AD3-A285-4173-B838-8718747BD479}">
      <dgm:prSet/>
      <dgm:spPr/>
      <dgm:t>
        <a:bodyPr/>
        <a:lstStyle/>
        <a:p>
          <a:endParaRPr lang="pt-BR"/>
        </a:p>
      </dgm:t>
    </dgm:pt>
    <dgm:pt modelId="{791111C0-BEC8-467B-A126-A0F2CB1F775E}" type="pres">
      <dgm:prSet presAssocID="{FEF9E855-3D41-43AF-84BC-8BF7D71B2E2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776F82A2-76C2-4121-BD9D-9293246C726F}" type="pres">
      <dgm:prSet presAssocID="{9BE271E1-17CE-4F3E-842B-EEE35B443065}" presName="vertOne" presStyleCnt="0"/>
      <dgm:spPr/>
      <dgm:t>
        <a:bodyPr/>
        <a:lstStyle/>
        <a:p>
          <a:endParaRPr lang="pt-BR"/>
        </a:p>
      </dgm:t>
    </dgm:pt>
    <dgm:pt modelId="{0001A86D-DBC5-44CD-B74D-65BAC7DC6C4F}" type="pres">
      <dgm:prSet presAssocID="{9BE271E1-17CE-4F3E-842B-EEE35B443065}" presName="txOne" presStyleLbl="node0" presStyleIdx="0" presStyleCnt="1" custScaleY="67325" custLinFactNeighborX="20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3ACF01A-CB52-49A6-8E8A-1C024871783C}" type="pres">
      <dgm:prSet presAssocID="{9BE271E1-17CE-4F3E-842B-EEE35B443065}" presName="parTransOne" presStyleCnt="0"/>
      <dgm:spPr/>
      <dgm:t>
        <a:bodyPr/>
        <a:lstStyle/>
        <a:p>
          <a:endParaRPr lang="pt-BR"/>
        </a:p>
      </dgm:t>
    </dgm:pt>
    <dgm:pt modelId="{13572D63-B999-4CF4-9E08-CA12F9DBC0F6}" type="pres">
      <dgm:prSet presAssocID="{9BE271E1-17CE-4F3E-842B-EEE35B443065}" presName="horzOne" presStyleCnt="0"/>
      <dgm:spPr/>
      <dgm:t>
        <a:bodyPr/>
        <a:lstStyle/>
        <a:p>
          <a:endParaRPr lang="pt-BR"/>
        </a:p>
      </dgm:t>
    </dgm:pt>
    <dgm:pt modelId="{021D425C-65F4-4CF0-98DA-88C12AB8E314}" type="pres">
      <dgm:prSet presAssocID="{E6A4B385-58F1-4219-B026-CEE2F2318A8D}" presName="vertTwo" presStyleCnt="0"/>
      <dgm:spPr/>
      <dgm:t>
        <a:bodyPr/>
        <a:lstStyle/>
        <a:p>
          <a:endParaRPr lang="pt-BR"/>
        </a:p>
      </dgm:t>
    </dgm:pt>
    <dgm:pt modelId="{942CB735-0882-45DB-8B94-26BE564D569E}" type="pres">
      <dgm:prSet presAssocID="{E6A4B385-58F1-4219-B026-CEE2F2318A8D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6961312-AFFA-4CA6-8EDD-7808B7EF07C7}" type="pres">
      <dgm:prSet presAssocID="{E6A4B385-58F1-4219-B026-CEE2F2318A8D}" presName="horzTwo" presStyleCnt="0"/>
      <dgm:spPr/>
      <dgm:t>
        <a:bodyPr/>
        <a:lstStyle/>
        <a:p>
          <a:endParaRPr lang="pt-BR"/>
        </a:p>
      </dgm:t>
    </dgm:pt>
    <dgm:pt modelId="{9EF44D5B-9D4C-47BA-A1FC-4836E2297595}" type="pres">
      <dgm:prSet presAssocID="{F1696E5D-B07A-4FFA-8DF4-4050A205DF73}" presName="sibSpaceTwo" presStyleCnt="0"/>
      <dgm:spPr/>
      <dgm:t>
        <a:bodyPr/>
        <a:lstStyle/>
        <a:p>
          <a:endParaRPr lang="pt-BR"/>
        </a:p>
      </dgm:t>
    </dgm:pt>
    <dgm:pt modelId="{42DA0191-8D9E-406E-A54D-9697EF886418}" type="pres">
      <dgm:prSet presAssocID="{87B4C14E-2685-4E98-8856-C283CCA23D40}" presName="vertTwo" presStyleCnt="0"/>
      <dgm:spPr/>
      <dgm:t>
        <a:bodyPr/>
        <a:lstStyle/>
        <a:p>
          <a:endParaRPr lang="pt-BR"/>
        </a:p>
      </dgm:t>
    </dgm:pt>
    <dgm:pt modelId="{E6D7A42E-FCC6-4B12-97B0-85D43E54E7C4}" type="pres">
      <dgm:prSet presAssocID="{87B4C14E-2685-4E98-8856-C283CCA23D40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972EB42-F17D-41BF-99B6-87B81DAC8F43}" type="pres">
      <dgm:prSet presAssocID="{87B4C14E-2685-4E98-8856-C283CCA23D40}" presName="horzTwo" presStyleCnt="0"/>
      <dgm:spPr/>
      <dgm:t>
        <a:bodyPr/>
        <a:lstStyle/>
        <a:p>
          <a:endParaRPr lang="pt-BR"/>
        </a:p>
      </dgm:t>
    </dgm:pt>
    <dgm:pt modelId="{889F9608-B2C2-4EA5-B3A2-8B4CA1D87792}" type="pres">
      <dgm:prSet presAssocID="{9DA0D955-58D0-4313-BD15-1D1E0950CE42}" presName="sibSpaceTwo" presStyleCnt="0"/>
      <dgm:spPr/>
      <dgm:t>
        <a:bodyPr/>
        <a:lstStyle/>
        <a:p>
          <a:endParaRPr lang="pt-BR"/>
        </a:p>
      </dgm:t>
    </dgm:pt>
    <dgm:pt modelId="{59FE16C9-F39D-487E-ABD9-E2D1CB799468}" type="pres">
      <dgm:prSet presAssocID="{FC2F7F98-0934-4D9F-9F4A-51C420A38B1C}" presName="vertTwo" presStyleCnt="0"/>
      <dgm:spPr/>
      <dgm:t>
        <a:bodyPr/>
        <a:lstStyle/>
        <a:p>
          <a:endParaRPr lang="pt-BR"/>
        </a:p>
      </dgm:t>
    </dgm:pt>
    <dgm:pt modelId="{392CB293-10D5-49B9-BFE4-7360ADE34293}" type="pres">
      <dgm:prSet presAssocID="{FC2F7F98-0934-4D9F-9F4A-51C420A38B1C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3B4E827-0DD9-48CA-AF96-8F42A9B95D69}" type="pres">
      <dgm:prSet presAssocID="{FC2F7F98-0934-4D9F-9F4A-51C420A38B1C}" presName="horzTwo" presStyleCnt="0"/>
      <dgm:spPr/>
      <dgm:t>
        <a:bodyPr/>
        <a:lstStyle/>
        <a:p>
          <a:endParaRPr lang="pt-BR"/>
        </a:p>
      </dgm:t>
    </dgm:pt>
    <dgm:pt modelId="{55DC37DE-4CBA-4588-AD17-9C4F8AC066DE}" type="pres">
      <dgm:prSet presAssocID="{D991FC25-1020-49A6-9367-749627A230AC}" presName="sibSpaceTwo" presStyleCnt="0"/>
      <dgm:spPr/>
      <dgm:t>
        <a:bodyPr/>
        <a:lstStyle/>
        <a:p>
          <a:endParaRPr lang="pt-BR"/>
        </a:p>
      </dgm:t>
    </dgm:pt>
    <dgm:pt modelId="{50DBCA9E-FF44-4932-8102-1FC0DB240B4F}" type="pres">
      <dgm:prSet presAssocID="{3BBBB91C-ED8F-46B0-A4A7-CF34F2FEE2D5}" presName="vertTwo" presStyleCnt="0"/>
      <dgm:spPr/>
      <dgm:t>
        <a:bodyPr/>
        <a:lstStyle/>
        <a:p>
          <a:endParaRPr lang="pt-BR"/>
        </a:p>
      </dgm:t>
    </dgm:pt>
    <dgm:pt modelId="{DD64BC9C-BD5B-477F-84BB-52D736D114DA}" type="pres">
      <dgm:prSet presAssocID="{3BBBB91C-ED8F-46B0-A4A7-CF34F2FEE2D5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827C26C-CA98-4E5F-9CE1-25F36A35E84D}" type="pres">
      <dgm:prSet presAssocID="{3BBBB91C-ED8F-46B0-A4A7-CF34F2FEE2D5}" presName="horzTwo" presStyleCnt="0"/>
      <dgm:spPr/>
      <dgm:t>
        <a:bodyPr/>
        <a:lstStyle/>
        <a:p>
          <a:endParaRPr lang="pt-BR"/>
        </a:p>
      </dgm:t>
    </dgm:pt>
  </dgm:ptLst>
  <dgm:cxnLst>
    <dgm:cxn modelId="{E79918BF-2DE1-479F-9D90-D9CE3C32B120}" srcId="{9BE271E1-17CE-4F3E-842B-EEE35B443065}" destId="{FC2F7F98-0934-4D9F-9F4A-51C420A38B1C}" srcOrd="2" destOrd="0" parTransId="{6B74E928-820C-4A5F-BC76-0B06AA738D9B}" sibTransId="{D991FC25-1020-49A6-9367-749627A230AC}"/>
    <dgm:cxn modelId="{623F988A-8C46-430A-8637-3ECAD8955A0D}" type="presOf" srcId="{FEF9E855-3D41-43AF-84BC-8BF7D71B2E27}" destId="{791111C0-BEC8-467B-A126-A0F2CB1F775E}" srcOrd="0" destOrd="0" presId="urn:microsoft.com/office/officeart/2005/8/layout/hierarchy4"/>
    <dgm:cxn modelId="{EB2765DF-99D7-4B81-AE07-7E8BE9C6B8A3}" srcId="{9BE271E1-17CE-4F3E-842B-EEE35B443065}" destId="{87B4C14E-2685-4E98-8856-C283CCA23D40}" srcOrd="1" destOrd="0" parTransId="{A32BFC8C-A4D0-4EC9-AFC1-E9FEC13E66EE}" sibTransId="{9DA0D955-58D0-4313-BD15-1D1E0950CE42}"/>
    <dgm:cxn modelId="{D3747AD3-A285-4173-B838-8718747BD479}" srcId="{9BE271E1-17CE-4F3E-842B-EEE35B443065}" destId="{E6A4B385-58F1-4219-B026-CEE2F2318A8D}" srcOrd="0" destOrd="0" parTransId="{B70F5603-89B5-41DB-99AF-830530EE0C54}" sibTransId="{F1696E5D-B07A-4FFA-8DF4-4050A205DF73}"/>
    <dgm:cxn modelId="{9041B3A3-0B70-4D91-BD00-72F5E6C90C3B}" type="presOf" srcId="{E6A4B385-58F1-4219-B026-CEE2F2318A8D}" destId="{942CB735-0882-45DB-8B94-26BE564D569E}" srcOrd="0" destOrd="0" presId="urn:microsoft.com/office/officeart/2005/8/layout/hierarchy4"/>
    <dgm:cxn modelId="{459EE280-1541-4969-82E1-D61B9CFB1816}" srcId="{FEF9E855-3D41-43AF-84BC-8BF7D71B2E27}" destId="{9BE271E1-17CE-4F3E-842B-EEE35B443065}" srcOrd="0" destOrd="0" parTransId="{2BFD00A8-93C1-43ED-A662-E80941A8B83E}" sibTransId="{2FEB2D76-9EF3-43E1-A1EE-0C70394DDA9A}"/>
    <dgm:cxn modelId="{66F6252D-712E-4D0B-90C4-663F44ABE8D8}" srcId="{9BE271E1-17CE-4F3E-842B-EEE35B443065}" destId="{3BBBB91C-ED8F-46B0-A4A7-CF34F2FEE2D5}" srcOrd="3" destOrd="0" parTransId="{22FB8CAD-A783-4123-9C11-32CD8823910D}" sibTransId="{416497B0-A317-4960-9B77-4A931043CC16}"/>
    <dgm:cxn modelId="{700754CA-46D9-4876-8FAD-D935777B71A4}" type="presOf" srcId="{87B4C14E-2685-4E98-8856-C283CCA23D40}" destId="{E6D7A42E-FCC6-4B12-97B0-85D43E54E7C4}" srcOrd="0" destOrd="0" presId="urn:microsoft.com/office/officeart/2005/8/layout/hierarchy4"/>
    <dgm:cxn modelId="{879DFD8F-F795-40CA-87C7-9C362AC23BB0}" type="presOf" srcId="{9BE271E1-17CE-4F3E-842B-EEE35B443065}" destId="{0001A86D-DBC5-44CD-B74D-65BAC7DC6C4F}" srcOrd="0" destOrd="0" presId="urn:microsoft.com/office/officeart/2005/8/layout/hierarchy4"/>
    <dgm:cxn modelId="{C6D8664F-39FC-4D36-8871-F78AF6AC3279}" type="presOf" srcId="{FC2F7F98-0934-4D9F-9F4A-51C420A38B1C}" destId="{392CB293-10D5-49B9-BFE4-7360ADE34293}" srcOrd="0" destOrd="0" presId="urn:microsoft.com/office/officeart/2005/8/layout/hierarchy4"/>
    <dgm:cxn modelId="{166589B8-782E-4D4B-AB0C-C69A65E21BD4}" type="presOf" srcId="{3BBBB91C-ED8F-46B0-A4A7-CF34F2FEE2D5}" destId="{DD64BC9C-BD5B-477F-84BB-52D736D114DA}" srcOrd="0" destOrd="0" presId="urn:microsoft.com/office/officeart/2005/8/layout/hierarchy4"/>
    <dgm:cxn modelId="{AC6E70D0-54B6-4D6E-AD37-4616BCB706CC}" type="presParOf" srcId="{791111C0-BEC8-467B-A126-A0F2CB1F775E}" destId="{776F82A2-76C2-4121-BD9D-9293246C726F}" srcOrd="0" destOrd="0" presId="urn:microsoft.com/office/officeart/2005/8/layout/hierarchy4"/>
    <dgm:cxn modelId="{52506193-A594-49D8-B5DE-F310BC507FEF}" type="presParOf" srcId="{776F82A2-76C2-4121-BD9D-9293246C726F}" destId="{0001A86D-DBC5-44CD-B74D-65BAC7DC6C4F}" srcOrd="0" destOrd="0" presId="urn:microsoft.com/office/officeart/2005/8/layout/hierarchy4"/>
    <dgm:cxn modelId="{72AFBD92-4152-496D-838E-A2323F631CD8}" type="presParOf" srcId="{776F82A2-76C2-4121-BD9D-9293246C726F}" destId="{63ACF01A-CB52-49A6-8E8A-1C024871783C}" srcOrd="1" destOrd="0" presId="urn:microsoft.com/office/officeart/2005/8/layout/hierarchy4"/>
    <dgm:cxn modelId="{B355E6C9-7E49-43EC-9894-514BFFC5E882}" type="presParOf" srcId="{776F82A2-76C2-4121-BD9D-9293246C726F}" destId="{13572D63-B999-4CF4-9E08-CA12F9DBC0F6}" srcOrd="2" destOrd="0" presId="urn:microsoft.com/office/officeart/2005/8/layout/hierarchy4"/>
    <dgm:cxn modelId="{8DCFF943-0B74-4FCC-ADE1-4B5EF7AF5D7E}" type="presParOf" srcId="{13572D63-B999-4CF4-9E08-CA12F9DBC0F6}" destId="{021D425C-65F4-4CF0-98DA-88C12AB8E314}" srcOrd="0" destOrd="0" presId="urn:microsoft.com/office/officeart/2005/8/layout/hierarchy4"/>
    <dgm:cxn modelId="{742ACAE6-EE8E-49F7-95FD-EE2622799444}" type="presParOf" srcId="{021D425C-65F4-4CF0-98DA-88C12AB8E314}" destId="{942CB735-0882-45DB-8B94-26BE564D569E}" srcOrd="0" destOrd="0" presId="urn:microsoft.com/office/officeart/2005/8/layout/hierarchy4"/>
    <dgm:cxn modelId="{93A90017-455D-427E-85DD-963547AB6B74}" type="presParOf" srcId="{021D425C-65F4-4CF0-98DA-88C12AB8E314}" destId="{D6961312-AFFA-4CA6-8EDD-7808B7EF07C7}" srcOrd="1" destOrd="0" presId="urn:microsoft.com/office/officeart/2005/8/layout/hierarchy4"/>
    <dgm:cxn modelId="{A7A61579-BBE7-41E2-ACD5-3DF91046CBD8}" type="presParOf" srcId="{13572D63-B999-4CF4-9E08-CA12F9DBC0F6}" destId="{9EF44D5B-9D4C-47BA-A1FC-4836E2297595}" srcOrd="1" destOrd="0" presId="urn:microsoft.com/office/officeart/2005/8/layout/hierarchy4"/>
    <dgm:cxn modelId="{C2A55110-319B-4B01-A089-3AFEC8C6313B}" type="presParOf" srcId="{13572D63-B999-4CF4-9E08-CA12F9DBC0F6}" destId="{42DA0191-8D9E-406E-A54D-9697EF886418}" srcOrd="2" destOrd="0" presId="urn:microsoft.com/office/officeart/2005/8/layout/hierarchy4"/>
    <dgm:cxn modelId="{EA2DC782-6998-451D-B88F-B185BFCF2F4E}" type="presParOf" srcId="{42DA0191-8D9E-406E-A54D-9697EF886418}" destId="{E6D7A42E-FCC6-4B12-97B0-85D43E54E7C4}" srcOrd="0" destOrd="0" presId="urn:microsoft.com/office/officeart/2005/8/layout/hierarchy4"/>
    <dgm:cxn modelId="{85D935FC-6B27-43E4-B80A-E2D63EB270B7}" type="presParOf" srcId="{42DA0191-8D9E-406E-A54D-9697EF886418}" destId="{5972EB42-F17D-41BF-99B6-87B81DAC8F43}" srcOrd="1" destOrd="0" presId="urn:microsoft.com/office/officeart/2005/8/layout/hierarchy4"/>
    <dgm:cxn modelId="{29D55C12-6CB0-424F-A26B-0AC450565DAE}" type="presParOf" srcId="{13572D63-B999-4CF4-9E08-CA12F9DBC0F6}" destId="{889F9608-B2C2-4EA5-B3A2-8B4CA1D87792}" srcOrd="3" destOrd="0" presId="urn:microsoft.com/office/officeart/2005/8/layout/hierarchy4"/>
    <dgm:cxn modelId="{67DEE9D0-EEE7-419D-A126-9DEEA94DDB8F}" type="presParOf" srcId="{13572D63-B999-4CF4-9E08-CA12F9DBC0F6}" destId="{59FE16C9-F39D-487E-ABD9-E2D1CB799468}" srcOrd="4" destOrd="0" presId="urn:microsoft.com/office/officeart/2005/8/layout/hierarchy4"/>
    <dgm:cxn modelId="{B2B42F84-699E-460A-AB9B-6F440CDDC26E}" type="presParOf" srcId="{59FE16C9-F39D-487E-ABD9-E2D1CB799468}" destId="{392CB293-10D5-49B9-BFE4-7360ADE34293}" srcOrd="0" destOrd="0" presId="urn:microsoft.com/office/officeart/2005/8/layout/hierarchy4"/>
    <dgm:cxn modelId="{9EF491B3-17AF-4185-8F56-0091EB2A47F1}" type="presParOf" srcId="{59FE16C9-F39D-487E-ABD9-E2D1CB799468}" destId="{93B4E827-0DD9-48CA-AF96-8F42A9B95D69}" srcOrd="1" destOrd="0" presId="urn:microsoft.com/office/officeart/2005/8/layout/hierarchy4"/>
    <dgm:cxn modelId="{3441DA50-F78D-485B-B719-23E942F34AF1}" type="presParOf" srcId="{13572D63-B999-4CF4-9E08-CA12F9DBC0F6}" destId="{55DC37DE-4CBA-4588-AD17-9C4F8AC066DE}" srcOrd="5" destOrd="0" presId="urn:microsoft.com/office/officeart/2005/8/layout/hierarchy4"/>
    <dgm:cxn modelId="{7EA79561-C55B-4C41-97B4-9128AE9B8735}" type="presParOf" srcId="{13572D63-B999-4CF4-9E08-CA12F9DBC0F6}" destId="{50DBCA9E-FF44-4932-8102-1FC0DB240B4F}" srcOrd="6" destOrd="0" presId="urn:microsoft.com/office/officeart/2005/8/layout/hierarchy4"/>
    <dgm:cxn modelId="{E070A535-D2EE-4262-84C3-A3E2AFC4C0F0}" type="presParOf" srcId="{50DBCA9E-FF44-4932-8102-1FC0DB240B4F}" destId="{DD64BC9C-BD5B-477F-84BB-52D736D114DA}" srcOrd="0" destOrd="0" presId="urn:microsoft.com/office/officeart/2005/8/layout/hierarchy4"/>
    <dgm:cxn modelId="{465E72F4-B56D-4970-8D14-50E84EFD1BDA}" type="presParOf" srcId="{50DBCA9E-FF44-4932-8102-1FC0DB240B4F}" destId="{E827C26C-CA98-4E5F-9CE1-25F36A35E84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F9E855-3D41-43AF-84BC-8BF7D71B2E27}" type="doc">
      <dgm:prSet loTypeId="urn:microsoft.com/office/officeart/2005/8/layout/radial6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9BE271E1-17CE-4F3E-842B-EEE35B443065}">
      <dgm:prSet phldrT="[Texto]"/>
      <dgm:spPr>
        <a:solidFill>
          <a:srgbClr val="8EB149"/>
        </a:solidFill>
        <a:ln>
          <a:noFill/>
        </a:ln>
        <a:effectLst>
          <a:innerShdw blurRad="114300">
            <a:prstClr val="black"/>
          </a:inn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pt-BR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PCEC</a:t>
          </a:r>
          <a:endParaRPr lang="pt-BR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2BFD00A8-93C1-43ED-A662-E80941A8B83E}" type="parTrans" cxnId="{459EE280-1541-4969-82E1-D61B9CFB1816}">
      <dgm:prSet/>
      <dgm:spPr/>
      <dgm:t>
        <a:bodyPr/>
        <a:lstStyle/>
        <a:p>
          <a:endParaRPr lang="pt-BR"/>
        </a:p>
      </dgm:t>
    </dgm:pt>
    <dgm:pt modelId="{2FEB2D76-9EF3-43E1-A1EE-0C70394DDA9A}" type="sibTrans" cxnId="{459EE280-1541-4969-82E1-D61B9CFB1816}">
      <dgm:prSet/>
      <dgm:spPr/>
      <dgm:t>
        <a:bodyPr/>
        <a:lstStyle/>
        <a:p>
          <a:endParaRPr lang="pt-BR"/>
        </a:p>
      </dgm:t>
    </dgm:pt>
    <dgm:pt modelId="{87B4C14E-2685-4E98-8856-C283CCA23D40}">
      <dgm:prSet phldrT="[Texto]" custT="1"/>
      <dgm:spPr>
        <a:solidFill>
          <a:schemeClr val="accent3">
            <a:lumMod val="60000"/>
            <a:lumOff val="40000"/>
          </a:schemeClr>
        </a:solidFill>
        <a:effectLst>
          <a:innerShdw blurRad="114300">
            <a:prstClr val="black"/>
          </a:innerShdw>
        </a:effectLst>
      </dgm:spPr>
      <dgm:t>
        <a:bodyPr/>
        <a:lstStyle/>
        <a:p>
          <a:r>
            <a:rPr lang="pt-BR" sz="1500" b="1" dirty="0" err="1" smtClean="0">
              <a:solidFill>
                <a:schemeClr val="tx1"/>
              </a:solidFill>
              <a:latin typeface="Calibri" panose="020F0502020204030204" pitchFamily="34" charset="0"/>
            </a:rPr>
            <a:t>Adm</a:t>
          </a:r>
          <a:r>
            <a:rPr lang="pt-BR" sz="1500" b="1" dirty="0" smtClean="0">
              <a:solidFill>
                <a:schemeClr val="tx1"/>
              </a:solidFill>
              <a:latin typeface="Calibri" panose="020F0502020204030204" pitchFamily="34" charset="0"/>
            </a:rPr>
            <a:t>. Tributária e Contencioso Fiscal</a:t>
          </a:r>
          <a:endParaRPr lang="pt-BR" sz="1500" b="1" dirty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A32BFC8C-A4D0-4EC9-AFC1-E9FEC13E66EE}" type="parTrans" cxnId="{EB2765DF-99D7-4B81-AE07-7E8BE9C6B8A3}">
      <dgm:prSet/>
      <dgm:spPr/>
      <dgm:t>
        <a:bodyPr/>
        <a:lstStyle/>
        <a:p>
          <a:endParaRPr lang="pt-BR"/>
        </a:p>
      </dgm:t>
    </dgm:pt>
    <dgm:pt modelId="{9DA0D955-58D0-4313-BD15-1D1E0950CE42}" type="sibTrans" cxnId="{EB2765DF-99D7-4B81-AE07-7E8BE9C6B8A3}">
      <dgm:prSet/>
      <dgm:spPr/>
      <dgm:t>
        <a:bodyPr/>
        <a:lstStyle/>
        <a:p>
          <a:endParaRPr lang="pt-BR"/>
        </a:p>
      </dgm:t>
    </dgm:pt>
    <dgm:pt modelId="{FC2F7F98-0934-4D9F-9F4A-51C420A38B1C}">
      <dgm:prSet phldrT="[Texto]" custT="1"/>
      <dgm:spPr>
        <a:solidFill>
          <a:srgbClr val="FFFF9F"/>
        </a:solidFill>
        <a:effectLst>
          <a:innerShdw blurRad="114300">
            <a:prstClr val="black"/>
          </a:innerShdw>
        </a:effectLst>
      </dgm:spPr>
      <dgm:t>
        <a:bodyPr/>
        <a:lstStyle/>
        <a:p>
          <a:r>
            <a:rPr lang="pt-BR" sz="1500" b="1" dirty="0" err="1" smtClean="0">
              <a:solidFill>
                <a:schemeClr val="tx1"/>
              </a:solidFill>
              <a:latin typeface="Calibri" panose="020F0502020204030204" pitchFamily="34" charset="0"/>
            </a:rPr>
            <a:t>Adm</a:t>
          </a:r>
          <a:r>
            <a:rPr lang="pt-BR" sz="1500" b="1" dirty="0" smtClean="0">
              <a:solidFill>
                <a:schemeClr val="tx1"/>
              </a:solidFill>
              <a:latin typeface="Calibri" panose="020F0502020204030204" pitchFamily="34" charset="0"/>
            </a:rPr>
            <a:t>. Financeira, Patrimonial e Controle Interno</a:t>
          </a:r>
          <a:endParaRPr lang="pt-BR" sz="1500" b="1" dirty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6B74E928-820C-4A5F-BC76-0B06AA738D9B}" type="parTrans" cxnId="{E79918BF-2DE1-479F-9D90-D9CE3C32B120}">
      <dgm:prSet/>
      <dgm:spPr/>
      <dgm:t>
        <a:bodyPr/>
        <a:lstStyle/>
        <a:p>
          <a:endParaRPr lang="pt-BR"/>
        </a:p>
      </dgm:t>
    </dgm:pt>
    <dgm:pt modelId="{D991FC25-1020-49A6-9367-749627A230AC}" type="sibTrans" cxnId="{E79918BF-2DE1-479F-9D90-D9CE3C32B120}">
      <dgm:prSet/>
      <dgm:spPr/>
      <dgm:t>
        <a:bodyPr/>
        <a:lstStyle/>
        <a:p>
          <a:endParaRPr lang="pt-BR"/>
        </a:p>
      </dgm:t>
    </dgm:pt>
    <dgm:pt modelId="{3BBBB91C-ED8F-46B0-A4A7-CF34F2FEE2D5}">
      <dgm:prSet phldrT="[Texto]" custT="1"/>
      <dgm:spPr>
        <a:solidFill>
          <a:srgbClr val="B2EF85"/>
        </a:solidFill>
        <a:effectLst>
          <a:innerShdw blurRad="114300">
            <a:prstClr val="black"/>
          </a:innerShdw>
        </a:effectLst>
      </dgm:spPr>
      <dgm:t>
        <a:bodyPr/>
        <a:lstStyle/>
        <a:p>
          <a:r>
            <a:rPr lang="pt-BR" sz="1500" b="1" dirty="0" smtClean="0">
              <a:solidFill>
                <a:schemeClr val="tx1"/>
              </a:solidFill>
              <a:latin typeface="Calibri" panose="020F0502020204030204" pitchFamily="34" charset="0"/>
            </a:rPr>
            <a:t>Gestão de produtos estratégicos</a:t>
          </a:r>
          <a:endParaRPr lang="pt-BR" sz="1500" b="1" dirty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22FB8CAD-A783-4123-9C11-32CD8823910D}" type="parTrans" cxnId="{66F6252D-712E-4D0B-90C4-663F44ABE8D8}">
      <dgm:prSet/>
      <dgm:spPr/>
      <dgm:t>
        <a:bodyPr/>
        <a:lstStyle/>
        <a:p>
          <a:endParaRPr lang="pt-BR"/>
        </a:p>
      </dgm:t>
    </dgm:pt>
    <dgm:pt modelId="{416497B0-A317-4960-9B77-4A931043CC16}" type="sibTrans" cxnId="{66F6252D-712E-4D0B-90C4-663F44ABE8D8}">
      <dgm:prSet/>
      <dgm:spPr/>
      <dgm:t>
        <a:bodyPr/>
        <a:lstStyle/>
        <a:p>
          <a:endParaRPr lang="pt-BR"/>
        </a:p>
      </dgm:t>
    </dgm:pt>
    <dgm:pt modelId="{E6A4B385-58F1-4219-B026-CEE2F2318A8D}">
      <dgm:prSet phldrT="[Texto]" custT="1"/>
      <dgm:spPr>
        <a:solidFill>
          <a:schemeClr val="accent3">
            <a:lumMod val="20000"/>
            <a:lumOff val="80000"/>
          </a:schemeClr>
        </a:solidFill>
        <a:effectLst>
          <a:innerShdw blurRad="114300">
            <a:prstClr val="black"/>
          </a:innerShdw>
        </a:effectLst>
      </dgm:spPr>
      <dgm:t>
        <a:bodyPr/>
        <a:lstStyle/>
        <a:p>
          <a:r>
            <a:rPr lang="pt-BR" sz="1500" b="1" dirty="0" smtClean="0">
              <a:solidFill>
                <a:schemeClr val="tx1"/>
              </a:solidFill>
              <a:latin typeface="Calibri" panose="020F0502020204030204" pitchFamily="34" charset="0"/>
            </a:rPr>
            <a:t>Gestão Estratégica Integrada</a:t>
          </a:r>
          <a:endParaRPr lang="pt-BR" sz="1500" b="1" dirty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F1696E5D-B07A-4FFA-8DF4-4050A205DF73}" type="sibTrans" cxnId="{D3747AD3-A285-4173-B838-8718747BD479}">
      <dgm:prSet/>
      <dgm:spPr/>
      <dgm:t>
        <a:bodyPr/>
        <a:lstStyle/>
        <a:p>
          <a:endParaRPr lang="pt-BR"/>
        </a:p>
      </dgm:t>
    </dgm:pt>
    <dgm:pt modelId="{B70F5603-89B5-41DB-99AF-830530EE0C54}" type="parTrans" cxnId="{D3747AD3-A285-4173-B838-8718747BD479}">
      <dgm:prSet/>
      <dgm:spPr/>
      <dgm:t>
        <a:bodyPr/>
        <a:lstStyle/>
        <a:p>
          <a:endParaRPr lang="pt-BR"/>
        </a:p>
      </dgm:t>
    </dgm:pt>
    <dgm:pt modelId="{3EE14C03-5B7E-4C9C-B28B-0CC961C4D0B2}" type="pres">
      <dgm:prSet presAssocID="{FEF9E855-3D41-43AF-84BC-8BF7D71B2E2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24844F6-FDD1-4AF1-84A0-C3D24BDB2A0A}" type="pres">
      <dgm:prSet presAssocID="{9BE271E1-17CE-4F3E-842B-EEE35B443065}" presName="centerShape" presStyleLbl="node0" presStyleIdx="0" presStyleCnt="1" custScaleX="123571" custScaleY="89555" custLinFactNeighborX="1202" custLinFactNeighborY="-55"/>
      <dgm:spPr/>
      <dgm:t>
        <a:bodyPr/>
        <a:lstStyle/>
        <a:p>
          <a:endParaRPr lang="pt-BR"/>
        </a:p>
      </dgm:t>
    </dgm:pt>
    <dgm:pt modelId="{12E4726F-A6BE-4FBB-A513-5B49D80FDFAE}" type="pres">
      <dgm:prSet presAssocID="{E6A4B385-58F1-4219-B026-CEE2F2318A8D}" presName="node" presStyleLbl="node1" presStyleIdx="0" presStyleCnt="4" custScaleX="270776" custScaleY="114497" custRadScaleRad="10481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3166C55-32A5-47F1-A174-9D5B80019AFC}" type="pres">
      <dgm:prSet presAssocID="{E6A4B385-58F1-4219-B026-CEE2F2318A8D}" presName="dummy" presStyleCnt="0"/>
      <dgm:spPr/>
    </dgm:pt>
    <dgm:pt modelId="{9EEDB38B-0111-42D5-82B5-EDF5A6EB9B3A}" type="pres">
      <dgm:prSet presAssocID="{F1696E5D-B07A-4FFA-8DF4-4050A205DF73}" presName="sibTrans" presStyleLbl="sibTrans2D1" presStyleIdx="0" presStyleCnt="4"/>
      <dgm:spPr/>
      <dgm:t>
        <a:bodyPr/>
        <a:lstStyle/>
        <a:p>
          <a:endParaRPr lang="pt-BR"/>
        </a:p>
      </dgm:t>
    </dgm:pt>
    <dgm:pt modelId="{C9E39573-6413-4554-AAD4-EEC1D5789EC7}" type="pres">
      <dgm:prSet presAssocID="{87B4C14E-2685-4E98-8856-C283CCA23D40}" presName="node" presStyleLbl="node1" presStyleIdx="1" presStyleCnt="4" custScaleX="221118" custScaleY="122986" custRadScaleRad="144991" custRadScaleInc="-18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CD305C0-3A4E-4AFB-92DE-AB162C263731}" type="pres">
      <dgm:prSet presAssocID="{87B4C14E-2685-4E98-8856-C283CCA23D40}" presName="dummy" presStyleCnt="0"/>
      <dgm:spPr/>
    </dgm:pt>
    <dgm:pt modelId="{C34DD2BA-65D4-48B2-A315-D414231E878E}" type="pres">
      <dgm:prSet presAssocID="{9DA0D955-58D0-4313-BD15-1D1E0950CE42}" presName="sibTrans" presStyleLbl="sibTrans2D1" presStyleIdx="1" presStyleCnt="4"/>
      <dgm:spPr/>
      <dgm:t>
        <a:bodyPr/>
        <a:lstStyle/>
        <a:p>
          <a:endParaRPr lang="pt-BR"/>
        </a:p>
      </dgm:t>
    </dgm:pt>
    <dgm:pt modelId="{886DE9A5-2B0B-4035-B4FB-C65A2DA3CBC9}" type="pres">
      <dgm:prSet presAssocID="{FC2F7F98-0934-4D9F-9F4A-51C420A38B1C}" presName="node" presStyleLbl="node1" presStyleIdx="2" presStyleCnt="4" custScaleX="266166" custScaleY="113029" custRadScaleRad="10073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7A046C2-B42A-455D-9FCF-1B3216F0BD64}" type="pres">
      <dgm:prSet presAssocID="{FC2F7F98-0934-4D9F-9F4A-51C420A38B1C}" presName="dummy" presStyleCnt="0"/>
      <dgm:spPr/>
    </dgm:pt>
    <dgm:pt modelId="{05BACFDF-F3C5-40E2-A6E4-394F682FFDC2}" type="pres">
      <dgm:prSet presAssocID="{D991FC25-1020-49A6-9367-749627A230AC}" presName="sibTrans" presStyleLbl="sibTrans2D1" presStyleIdx="2" presStyleCnt="4"/>
      <dgm:spPr/>
      <dgm:t>
        <a:bodyPr/>
        <a:lstStyle/>
        <a:p>
          <a:endParaRPr lang="pt-BR"/>
        </a:p>
      </dgm:t>
    </dgm:pt>
    <dgm:pt modelId="{9F95D427-8F13-477D-BB37-DE3AE4D9C3D5}" type="pres">
      <dgm:prSet presAssocID="{3BBBB91C-ED8F-46B0-A4A7-CF34F2FEE2D5}" presName="node" presStyleLbl="node1" presStyleIdx="3" presStyleCnt="4" custScaleX="220194" custScaleY="128272" custRadScaleRad="13809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78CDC9F-DE86-4513-82E3-B2DA0A9392DB}" type="pres">
      <dgm:prSet presAssocID="{3BBBB91C-ED8F-46B0-A4A7-CF34F2FEE2D5}" presName="dummy" presStyleCnt="0"/>
      <dgm:spPr/>
    </dgm:pt>
    <dgm:pt modelId="{219F3C04-E549-490A-A69A-C30F825BF655}" type="pres">
      <dgm:prSet presAssocID="{416497B0-A317-4960-9B77-4A931043CC16}" presName="sibTrans" presStyleLbl="sibTrans2D1" presStyleIdx="3" presStyleCnt="4"/>
      <dgm:spPr/>
      <dgm:t>
        <a:bodyPr/>
        <a:lstStyle/>
        <a:p>
          <a:endParaRPr lang="pt-BR"/>
        </a:p>
      </dgm:t>
    </dgm:pt>
  </dgm:ptLst>
  <dgm:cxnLst>
    <dgm:cxn modelId="{F63D09D2-0C08-4647-89E7-E888204A32CA}" type="presOf" srcId="{FC2F7F98-0934-4D9F-9F4A-51C420A38B1C}" destId="{886DE9A5-2B0B-4035-B4FB-C65A2DA3CBC9}" srcOrd="0" destOrd="0" presId="urn:microsoft.com/office/officeart/2005/8/layout/radial6"/>
    <dgm:cxn modelId="{F12544CF-E24D-4AF7-B183-823C4290BB73}" type="presOf" srcId="{9DA0D955-58D0-4313-BD15-1D1E0950CE42}" destId="{C34DD2BA-65D4-48B2-A315-D414231E878E}" srcOrd="0" destOrd="0" presId="urn:microsoft.com/office/officeart/2005/8/layout/radial6"/>
    <dgm:cxn modelId="{E79918BF-2DE1-479F-9D90-D9CE3C32B120}" srcId="{9BE271E1-17CE-4F3E-842B-EEE35B443065}" destId="{FC2F7F98-0934-4D9F-9F4A-51C420A38B1C}" srcOrd="2" destOrd="0" parTransId="{6B74E928-820C-4A5F-BC76-0B06AA738D9B}" sibTransId="{D991FC25-1020-49A6-9367-749627A230AC}"/>
    <dgm:cxn modelId="{D3747AD3-A285-4173-B838-8718747BD479}" srcId="{9BE271E1-17CE-4F3E-842B-EEE35B443065}" destId="{E6A4B385-58F1-4219-B026-CEE2F2318A8D}" srcOrd="0" destOrd="0" parTransId="{B70F5603-89B5-41DB-99AF-830530EE0C54}" sibTransId="{F1696E5D-B07A-4FFA-8DF4-4050A205DF73}"/>
    <dgm:cxn modelId="{EB2765DF-99D7-4B81-AE07-7E8BE9C6B8A3}" srcId="{9BE271E1-17CE-4F3E-842B-EEE35B443065}" destId="{87B4C14E-2685-4E98-8856-C283CCA23D40}" srcOrd="1" destOrd="0" parTransId="{A32BFC8C-A4D0-4EC9-AFC1-E9FEC13E66EE}" sibTransId="{9DA0D955-58D0-4313-BD15-1D1E0950CE42}"/>
    <dgm:cxn modelId="{3530437F-0C03-409F-888D-67C336110E23}" type="presOf" srcId="{F1696E5D-B07A-4FFA-8DF4-4050A205DF73}" destId="{9EEDB38B-0111-42D5-82B5-EDF5A6EB9B3A}" srcOrd="0" destOrd="0" presId="urn:microsoft.com/office/officeart/2005/8/layout/radial6"/>
    <dgm:cxn modelId="{459EE280-1541-4969-82E1-D61B9CFB1816}" srcId="{FEF9E855-3D41-43AF-84BC-8BF7D71B2E27}" destId="{9BE271E1-17CE-4F3E-842B-EEE35B443065}" srcOrd="0" destOrd="0" parTransId="{2BFD00A8-93C1-43ED-A662-E80941A8B83E}" sibTransId="{2FEB2D76-9EF3-43E1-A1EE-0C70394DDA9A}"/>
    <dgm:cxn modelId="{8528882C-3473-4A97-9C8A-0FA29D7D1DD4}" type="presOf" srcId="{E6A4B385-58F1-4219-B026-CEE2F2318A8D}" destId="{12E4726F-A6BE-4FBB-A513-5B49D80FDFAE}" srcOrd="0" destOrd="0" presId="urn:microsoft.com/office/officeart/2005/8/layout/radial6"/>
    <dgm:cxn modelId="{66F6252D-712E-4D0B-90C4-663F44ABE8D8}" srcId="{9BE271E1-17CE-4F3E-842B-EEE35B443065}" destId="{3BBBB91C-ED8F-46B0-A4A7-CF34F2FEE2D5}" srcOrd="3" destOrd="0" parTransId="{22FB8CAD-A783-4123-9C11-32CD8823910D}" sibTransId="{416497B0-A317-4960-9B77-4A931043CC16}"/>
    <dgm:cxn modelId="{C552B3B1-80E3-4C87-95B7-6E3DB7D248AF}" type="presOf" srcId="{416497B0-A317-4960-9B77-4A931043CC16}" destId="{219F3C04-E549-490A-A69A-C30F825BF655}" srcOrd="0" destOrd="0" presId="urn:microsoft.com/office/officeart/2005/8/layout/radial6"/>
    <dgm:cxn modelId="{B857DBFA-99AB-4B0E-9D83-D78F966D5734}" type="presOf" srcId="{3BBBB91C-ED8F-46B0-A4A7-CF34F2FEE2D5}" destId="{9F95D427-8F13-477D-BB37-DE3AE4D9C3D5}" srcOrd="0" destOrd="0" presId="urn:microsoft.com/office/officeart/2005/8/layout/radial6"/>
    <dgm:cxn modelId="{E5B5D854-17A8-47B2-A524-E61E1B48AD37}" type="presOf" srcId="{FEF9E855-3D41-43AF-84BC-8BF7D71B2E27}" destId="{3EE14C03-5B7E-4C9C-B28B-0CC961C4D0B2}" srcOrd="0" destOrd="0" presId="urn:microsoft.com/office/officeart/2005/8/layout/radial6"/>
    <dgm:cxn modelId="{D6B37767-BDDE-4AEC-AC9A-88A8F4BFD1A3}" type="presOf" srcId="{9BE271E1-17CE-4F3E-842B-EEE35B443065}" destId="{E24844F6-FDD1-4AF1-84A0-C3D24BDB2A0A}" srcOrd="0" destOrd="0" presId="urn:microsoft.com/office/officeart/2005/8/layout/radial6"/>
    <dgm:cxn modelId="{F05B8622-123F-4AC4-8AE3-E0052195AAFD}" type="presOf" srcId="{87B4C14E-2685-4E98-8856-C283CCA23D40}" destId="{C9E39573-6413-4554-AAD4-EEC1D5789EC7}" srcOrd="0" destOrd="0" presId="urn:microsoft.com/office/officeart/2005/8/layout/radial6"/>
    <dgm:cxn modelId="{0F570645-B92B-481D-8C8F-377CD629BFE5}" type="presOf" srcId="{D991FC25-1020-49A6-9367-749627A230AC}" destId="{05BACFDF-F3C5-40E2-A6E4-394F682FFDC2}" srcOrd="0" destOrd="0" presId="urn:microsoft.com/office/officeart/2005/8/layout/radial6"/>
    <dgm:cxn modelId="{F7C995A3-BEAD-4D55-83EA-003ED4E1C01E}" type="presParOf" srcId="{3EE14C03-5B7E-4C9C-B28B-0CC961C4D0B2}" destId="{E24844F6-FDD1-4AF1-84A0-C3D24BDB2A0A}" srcOrd="0" destOrd="0" presId="urn:microsoft.com/office/officeart/2005/8/layout/radial6"/>
    <dgm:cxn modelId="{4A7E7E6D-1292-4ABC-8D08-2E51F29BD82E}" type="presParOf" srcId="{3EE14C03-5B7E-4C9C-B28B-0CC961C4D0B2}" destId="{12E4726F-A6BE-4FBB-A513-5B49D80FDFAE}" srcOrd="1" destOrd="0" presId="urn:microsoft.com/office/officeart/2005/8/layout/radial6"/>
    <dgm:cxn modelId="{8698F83B-F33E-4762-8CD0-33E2BFB62819}" type="presParOf" srcId="{3EE14C03-5B7E-4C9C-B28B-0CC961C4D0B2}" destId="{B3166C55-32A5-47F1-A174-9D5B80019AFC}" srcOrd="2" destOrd="0" presId="urn:microsoft.com/office/officeart/2005/8/layout/radial6"/>
    <dgm:cxn modelId="{E5BF0659-FE00-4C56-96A9-7071A640FD04}" type="presParOf" srcId="{3EE14C03-5B7E-4C9C-B28B-0CC961C4D0B2}" destId="{9EEDB38B-0111-42D5-82B5-EDF5A6EB9B3A}" srcOrd="3" destOrd="0" presId="urn:microsoft.com/office/officeart/2005/8/layout/radial6"/>
    <dgm:cxn modelId="{09DE54AD-7351-4D19-9979-32C5DC5B8F6C}" type="presParOf" srcId="{3EE14C03-5B7E-4C9C-B28B-0CC961C4D0B2}" destId="{C9E39573-6413-4554-AAD4-EEC1D5789EC7}" srcOrd="4" destOrd="0" presId="urn:microsoft.com/office/officeart/2005/8/layout/radial6"/>
    <dgm:cxn modelId="{D69E2639-538B-4F0D-9BD2-4C042C1F24AA}" type="presParOf" srcId="{3EE14C03-5B7E-4C9C-B28B-0CC961C4D0B2}" destId="{6CD305C0-3A4E-4AFB-92DE-AB162C263731}" srcOrd="5" destOrd="0" presId="urn:microsoft.com/office/officeart/2005/8/layout/radial6"/>
    <dgm:cxn modelId="{00C5E4E6-F6CF-496A-971D-62EF209A8733}" type="presParOf" srcId="{3EE14C03-5B7E-4C9C-B28B-0CC961C4D0B2}" destId="{C34DD2BA-65D4-48B2-A315-D414231E878E}" srcOrd="6" destOrd="0" presId="urn:microsoft.com/office/officeart/2005/8/layout/radial6"/>
    <dgm:cxn modelId="{60C2647F-EB45-4D94-9BB6-4F375AE4EC95}" type="presParOf" srcId="{3EE14C03-5B7E-4C9C-B28B-0CC961C4D0B2}" destId="{886DE9A5-2B0B-4035-B4FB-C65A2DA3CBC9}" srcOrd="7" destOrd="0" presId="urn:microsoft.com/office/officeart/2005/8/layout/radial6"/>
    <dgm:cxn modelId="{FDB00F81-7957-414D-A910-F6FAC410FB47}" type="presParOf" srcId="{3EE14C03-5B7E-4C9C-B28B-0CC961C4D0B2}" destId="{E7A046C2-B42A-455D-9FCF-1B3216F0BD64}" srcOrd="8" destOrd="0" presId="urn:microsoft.com/office/officeart/2005/8/layout/radial6"/>
    <dgm:cxn modelId="{9B491B65-7856-450D-910F-34784DD5AE42}" type="presParOf" srcId="{3EE14C03-5B7E-4C9C-B28B-0CC961C4D0B2}" destId="{05BACFDF-F3C5-40E2-A6E4-394F682FFDC2}" srcOrd="9" destOrd="0" presId="urn:microsoft.com/office/officeart/2005/8/layout/radial6"/>
    <dgm:cxn modelId="{27540FA8-B307-4279-A900-39CB74F6B50D}" type="presParOf" srcId="{3EE14C03-5B7E-4C9C-B28B-0CC961C4D0B2}" destId="{9F95D427-8F13-477D-BB37-DE3AE4D9C3D5}" srcOrd="10" destOrd="0" presId="urn:microsoft.com/office/officeart/2005/8/layout/radial6"/>
    <dgm:cxn modelId="{A27E2097-6C76-4DB8-B7E9-9C9EBE24B521}" type="presParOf" srcId="{3EE14C03-5B7E-4C9C-B28B-0CC961C4D0B2}" destId="{878CDC9F-DE86-4513-82E3-B2DA0A9392DB}" srcOrd="11" destOrd="0" presId="urn:microsoft.com/office/officeart/2005/8/layout/radial6"/>
    <dgm:cxn modelId="{B05F1D5E-ED6C-45F7-97B0-972EEB200118}" type="presParOf" srcId="{3EE14C03-5B7E-4C9C-B28B-0CC961C4D0B2}" destId="{219F3C04-E549-490A-A69A-C30F825BF655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01A86D-DBC5-44CD-B74D-65BAC7DC6C4F}">
      <dsp:nvSpPr>
        <dsp:cNvPr id="0" name=""/>
        <dsp:cNvSpPr/>
      </dsp:nvSpPr>
      <dsp:spPr>
        <a:xfrm>
          <a:off x="2606" y="2329"/>
          <a:ext cx="8062289" cy="1259422"/>
        </a:xfrm>
        <a:prstGeom prst="roundRect">
          <a:avLst>
            <a:gd name="adj" fmla="val 10000"/>
          </a:avLst>
        </a:prstGeom>
        <a:solidFill>
          <a:srgbClr val="00823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Categorização dos cursos em 4 eixos de conhecimento</a:t>
          </a:r>
          <a:endParaRPr lang="pt-BR" sz="3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sp:txBody>
      <dsp:txXfrm>
        <a:off x="39493" y="39216"/>
        <a:ext cx="7988515" cy="1185648"/>
      </dsp:txXfrm>
    </dsp:sp>
    <dsp:sp modelId="{942CB735-0882-45DB-8B94-26BE564D569E}">
      <dsp:nvSpPr>
        <dsp:cNvPr id="0" name=""/>
        <dsp:cNvSpPr/>
      </dsp:nvSpPr>
      <dsp:spPr>
        <a:xfrm>
          <a:off x="1303" y="1511385"/>
          <a:ext cx="1896116" cy="1870660"/>
        </a:xfrm>
        <a:prstGeom prst="roundRect">
          <a:avLst>
            <a:gd name="adj" fmla="val 10000"/>
          </a:avLst>
        </a:prstGeom>
        <a:solidFill>
          <a:srgbClr val="00823B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>
              <a:latin typeface="Calibri" panose="020F0502020204030204" pitchFamily="34" charset="0"/>
            </a:rPr>
            <a:t>Formação para Gestores abordagens gerencial e comporta -mental</a:t>
          </a:r>
          <a:endParaRPr lang="pt-BR" sz="2200" b="1" kern="1200" dirty="0">
            <a:latin typeface="Calibri" panose="020F0502020204030204" pitchFamily="34" charset="0"/>
          </a:endParaRPr>
        </a:p>
      </dsp:txBody>
      <dsp:txXfrm>
        <a:off x="56093" y="1566175"/>
        <a:ext cx="1786536" cy="1761080"/>
      </dsp:txXfrm>
    </dsp:sp>
    <dsp:sp modelId="{E6D7A42E-FCC6-4B12-97B0-85D43E54E7C4}">
      <dsp:nvSpPr>
        <dsp:cNvPr id="0" name=""/>
        <dsp:cNvSpPr/>
      </dsp:nvSpPr>
      <dsp:spPr>
        <a:xfrm>
          <a:off x="2056694" y="1511385"/>
          <a:ext cx="1896116" cy="1870660"/>
        </a:xfrm>
        <a:prstGeom prst="roundRect">
          <a:avLst>
            <a:gd name="adj" fmla="val 10000"/>
          </a:avLst>
        </a:prstGeom>
        <a:solidFill>
          <a:srgbClr val="00823B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>
              <a:latin typeface="Calibri" panose="020F0502020204030204" pitchFamily="34" charset="0"/>
            </a:rPr>
            <a:t>Formação Instrumental</a:t>
          </a:r>
          <a:endParaRPr lang="pt-BR" sz="2200" b="1" kern="1200" dirty="0">
            <a:latin typeface="Calibri" panose="020F0502020204030204" pitchFamily="34" charset="0"/>
          </a:endParaRPr>
        </a:p>
      </dsp:txBody>
      <dsp:txXfrm>
        <a:off x="2111484" y="1566175"/>
        <a:ext cx="1786536" cy="1761080"/>
      </dsp:txXfrm>
    </dsp:sp>
    <dsp:sp modelId="{392CB293-10D5-49B9-BFE4-7360ADE34293}">
      <dsp:nvSpPr>
        <dsp:cNvPr id="0" name=""/>
        <dsp:cNvSpPr/>
      </dsp:nvSpPr>
      <dsp:spPr>
        <a:xfrm>
          <a:off x="4112084" y="1511385"/>
          <a:ext cx="1896116" cy="1870660"/>
        </a:xfrm>
        <a:prstGeom prst="roundRect">
          <a:avLst>
            <a:gd name="adj" fmla="val 10000"/>
          </a:avLst>
        </a:prstGeom>
        <a:solidFill>
          <a:srgbClr val="00823B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>
              <a:latin typeface="Calibri" panose="020F0502020204030204" pitchFamily="34" charset="0"/>
            </a:rPr>
            <a:t>Formação Técnica </a:t>
          </a:r>
          <a:endParaRPr lang="pt-BR" sz="2200" b="1" kern="1200" dirty="0">
            <a:latin typeface="Calibri" panose="020F0502020204030204" pitchFamily="34" charset="0"/>
          </a:endParaRPr>
        </a:p>
      </dsp:txBody>
      <dsp:txXfrm>
        <a:off x="4166874" y="1566175"/>
        <a:ext cx="1786536" cy="1761080"/>
      </dsp:txXfrm>
    </dsp:sp>
    <dsp:sp modelId="{DD64BC9C-BD5B-477F-84BB-52D736D114DA}">
      <dsp:nvSpPr>
        <dsp:cNvPr id="0" name=""/>
        <dsp:cNvSpPr/>
      </dsp:nvSpPr>
      <dsp:spPr>
        <a:xfrm>
          <a:off x="6167475" y="1511385"/>
          <a:ext cx="1896116" cy="1870660"/>
        </a:xfrm>
        <a:prstGeom prst="roundRect">
          <a:avLst>
            <a:gd name="adj" fmla="val 10000"/>
          </a:avLst>
        </a:prstGeom>
        <a:solidFill>
          <a:srgbClr val="00823B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>
              <a:latin typeface="Calibri" panose="020F0502020204030204" pitchFamily="34" charset="0"/>
            </a:rPr>
            <a:t>Formação em Gestão da Informação</a:t>
          </a:r>
          <a:endParaRPr lang="pt-BR" sz="2200" b="1" kern="1200" dirty="0">
            <a:latin typeface="Calibri" panose="020F0502020204030204" pitchFamily="34" charset="0"/>
          </a:endParaRPr>
        </a:p>
      </dsp:txBody>
      <dsp:txXfrm>
        <a:off x="6222265" y="1566175"/>
        <a:ext cx="1786536" cy="17610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9F3C04-E549-490A-A69A-C30F825BF655}">
      <dsp:nvSpPr>
        <dsp:cNvPr id="0" name=""/>
        <dsp:cNvSpPr/>
      </dsp:nvSpPr>
      <dsp:spPr>
        <a:xfrm>
          <a:off x="1594170" y="289387"/>
          <a:ext cx="2548881" cy="2548881"/>
        </a:xfrm>
        <a:prstGeom prst="blockArc">
          <a:avLst>
            <a:gd name="adj1" fmla="val 10536367"/>
            <a:gd name="adj2" fmla="val 17554413"/>
            <a:gd name="adj3" fmla="val 4642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BACFDF-F3C5-40E2-A6E4-394F682FFDC2}">
      <dsp:nvSpPr>
        <dsp:cNvPr id="0" name=""/>
        <dsp:cNvSpPr/>
      </dsp:nvSpPr>
      <dsp:spPr>
        <a:xfrm>
          <a:off x="1594170" y="480130"/>
          <a:ext cx="2548881" cy="2548881"/>
        </a:xfrm>
        <a:prstGeom prst="blockArc">
          <a:avLst>
            <a:gd name="adj1" fmla="val 4045587"/>
            <a:gd name="adj2" fmla="val 11063633"/>
            <a:gd name="adj3" fmla="val 4642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4DD2BA-65D4-48B2-A315-D414231E878E}">
      <dsp:nvSpPr>
        <dsp:cNvPr id="0" name=""/>
        <dsp:cNvSpPr/>
      </dsp:nvSpPr>
      <dsp:spPr>
        <a:xfrm>
          <a:off x="2639871" y="521812"/>
          <a:ext cx="2548881" cy="2548881"/>
        </a:xfrm>
        <a:prstGeom prst="blockArc">
          <a:avLst>
            <a:gd name="adj1" fmla="val 21215841"/>
            <a:gd name="adj2" fmla="val 7028324"/>
            <a:gd name="adj3" fmla="val 4642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EDB38B-0111-42D5-82B5-EDF5A6EB9B3A}">
      <dsp:nvSpPr>
        <dsp:cNvPr id="0" name=""/>
        <dsp:cNvSpPr/>
      </dsp:nvSpPr>
      <dsp:spPr>
        <a:xfrm>
          <a:off x="2639456" y="247918"/>
          <a:ext cx="2548881" cy="2548881"/>
        </a:xfrm>
        <a:prstGeom prst="blockArc">
          <a:avLst>
            <a:gd name="adj1" fmla="val 14572963"/>
            <a:gd name="adj2" fmla="val 373749"/>
            <a:gd name="adj3" fmla="val 464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4844F6-FDD1-4AF1-84A0-C3D24BDB2A0A}">
      <dsp:nvSpPr>
        <dsp:cNvPr id="0" name=""/>
        <dsp:cNvSpPr/>
      </dsp:nvSpPr>
      <dsp:spPr>
        <a:xfrm>
          <a:off x="2651105" y="1132190"/>
          <a:ext cx="1450590" cy="1051279"/>
        </a:xfrm>
        <a:prstGeom prst="ellipse">
          <a:avLst/>
        </a:prstGeom>
        <a:solidFill>
          <a:srgbClr val="8EB149"/>
        </a:solidFill>
        <a:ln w="25400" cap="flat" cmpd="sng" algn="ctr">
          <a:noFill/>
          <a:prstDash val="solid"/>
        </a:ln>
        <a:effectLst>
          <a:innerShdw blurRad="114300">
            <a:prstClr val="black"/>
          </a:inn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PCEC</a:t>
          </a:r>
          <a:endParaRPr lang="pt-BR" sz="35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sp:txBody>
      <dsp:txXfrm>
        <a:off x="2863539" y="1286146"/>
        <a:ext cx="1025722" cy="743367"/>
      </dsp:txXfrm>
    </dsp:sp>
    <dsp:sp modelId="{12E4726F-A6BE-4FBB-A513-5B49D80FDFAE}">
      <dsp:nvSpPr>
        <dsp:cNvPr id="0" name=""/>
        <dsp:cNvSpPr/>
      </dsp:nvSpPr>
      <dsp:spPr>
        <a:xfrm>
          <a:off x="2233957" y="-56083"/>
          <a:ext cx="2225032" cy="940849"/>
        </a:xfrm>
        <a:prstGeom prst="ellipse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1143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Gestão Estratégica Integrada</a:t>
          </a:r>
          <a:endParaRPr lang="pt-BR" sz="1500" b="1" kern="1200" dirty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559805" y="81701"/>
        <a:ext cx="1573336" cy="665281"/>
      </dsp:txXfrm>
    </dsp:sp>
    <dsp:sp modelId="{C9E39573-6413-4554-AAD4-EEC1D5789EC7}">
      <dsp:nvSpPr>
        <dsp:cNvPr id="0" name=""/>
        <dsp:cNvSpPr/>
      </dsp:nvSpPr>
      <dsp:spPr>
        <a:xfrm>
          <a:off x="4242915" y="1152129"/>
          <a:ext cx="1816980" cy="1010606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1143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1" kern="1200" dirty="0" err="1" smtClean="0">
              <a:solidFill>
                <a:schemeClr val="tx1"/>
              </a:solidFill>
              <a:latin typeface="Calibri" panose="020F0502020204030204" pitchFamily="34" charset="0"/>
            </a:rPr>
            <a:t>Adm</a:t>
          </a:r>
          <a:r>
            <a:rPr lang="pt-BR" sz="15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. Tributária e Contencioso Fiscal</a:t>
          </a:r>
          <a:endParaRPr lang="pt-BR" sz="1500" b="1" kern="1200" dirty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4509006" y="1300129"/>
        <a:ext cx="1284798" cy="714606"/>
      </dsp:txXfrm>
    </dsp:sp>
    <dsp:sp modelId="{886DE9A5-2B0B-4035-B4FB-C65A2DA3CBC9}">
      <dsp:nvSpPr>
        <dsp:cNvPr id="0" name=""/>
        <dsp:cNvSpPr/>
      </dsp:nvSpPr>
      <dsp:spPr>
        <a:xfrm>
          <a:off x="2252898" y="2439664"/>
          <a:ext cx="2187151" cy="928786"/>
        </a:xfrm>
        <a:prstGeom prst="ellipse">
          <a:avLst/>
        </a:prstGeom>
        <a:solidFill>
          <a:srgbClr val="FFFF9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1143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1" kern="1200" dirty="0" err="1" smtClean="0">
              <a:solidFill>
                <a:schemeClr val="tx1"/>
              </a:solidFill>
              <a:latin typeface="Calibri" panose="020F0502020204030204" pitchFamily="34" charset="0"/>
            </a:rPr>
            <a:t>Adm</a:t>
          </a:r>
          <a:r>
            <a:rPr lang="pt-BR" sz="15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. Financeira, Patrimonial e Controle Interno</a:t>
          </a:r>
          <a:endParaRPr lang="pt-BR" sz="1500" b="1" kern="1200" dirty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573199" y="2575682"/>
        <a:ext cx="1546549" cy="656750"/>
      </dsp:txXfrm>
    </dsp:sp>
    <dsp:sp modelId="{9F95D427-8F13-477D-BB37-DE3AE4D9C3D5}">
      <dsp:nvSpPr>
        <dsp:cNvPr id="0" name=""/>
        <dsp:cNvSpPr/>
      </dsp:nvSpPr>
      <dsp:spPr>
        <a:xfrm>
          <a:off x="722717" y="1132178"/>
          <a:ext cx="1809388" cy="1054042"/>
        </a:xfrm>
        <a:prstGeom prst="ellipse">
          <a:avLst/>
        </a:prstGeom>
        <a:solidFill>
          <a:srgbClr val="B2EF8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1143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Gestão de produtos estratégicos</a:t>
          </a:r>
          <a:endParaRPr lang="pt-BR" sz="1500" b="1" kern="1200" dirty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987696" y="1286539"/>
        <a:ext cx="1279430" cy="745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413FAD-9104-41B7-AC7C-D34F00650BA4}" type="datetimeFigureOut">
              <a:rPr lang="pt-BR" smtClean="0"/>
              <a:pPr/>
              <a:t>17/06/2016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8DCA7-591C-4E4C-8647-D4C54D473A0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959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8DCA7-591C-4E4C-8647-D4C54D473A0F}" type="slidenum">
              <a:rPr lang="pt-BR" smtClean="0"/>
              <a:pPr/>
              <a:t>34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7891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45DE-2C3F-4F25-A33D-26D26A867846}" type="datetimeFigureOut">
              <a:rPr lang="pt-BR" smtClean="0"/>
              <a:pPr/>
              <a:t>17/06/2016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AEDEA-1071-44B2-9E02-1EEFBC7C39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45DE-2C3F-4F25-A33D-26D26A867846}" type="datetimeFigureOut">
              <a:rPr lang="pt-BR" smtClean="0"/>
              <a:pPr/>
              <a:t>17/06/2016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AEDEA-1071-44B2-9E02-1EEFBC7C39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45DE-2C3F-4F25-A33D-26D26A867846}" type="datetimeFigureOut">
              <a:rPr lang="pt-BR" smtClean="0"/>
              <a:pPr/>
              <a:t>17/06/2016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AEDEA-1071-44B2-9E02-1EEFBC7C39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>
          <a:xfrm>
            <a:off x="-2380" y="5877272"/>
            <a:ext cx="9146380" cy="98072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F510-391E-49DE-83A9-D93FD97719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>
          <a:xfrm>
            <a:off x="-2380" y="5877272"/>
            <a:ext cx="9146380" cy="98072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F510-391E-49DE-83A9-D93FD97719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edg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>
          <a:xfrm>
            <a:off x="-2380" y="5877272"/>
            <a:ext cx="9146380" cy="98072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F510-391E-49DE-83A9-D93FD97719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edg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>
          <a:xfrm>
            <a:off x="-2380" y="5877272"/>
            <a:ext cx="9146380" cy="98072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F510-391E-49DE-83A9-D93FD97719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edg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>
          <a:xfrm>
            <a:off x="-2380" y="5877272"/>
            <a:ext cx="9146380" cy="98072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F510-391E-49DE-83A9-D93FD97719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45DE-2C3F-4F25-A33D-26D26A867846}" type="datetimeFigureOut">
              <a:rPr lang="pt-BR" smtClean="0"/>
              <a:pPr/>
              <a:t>17/06/2016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AEDEA-1071-44B2-9E02-1EEFBC7C39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45DE-2C3F-4F25-A33D-26D26A867846}" type="datetimeFigureOut">
              <a:rPr lang="pt-BR" smtClean="0"/>
              <a:pPr/>
              <a:t>17/06/2016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AEDEA-1071-44B2-9E02-1EEFBC7C39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45DE-2C3F-4F25-A33D-26D26A867846}" type="datetimeFigureOut">
              <a:rPr lang="pt-BR" smtClean="0"/>
              <a:pPr/>
              <a:t>17/06/2016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AEDEA-1071-44B2-9E02-1EEFBC7C39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45DE-2C3F-4F25-A33D-26D26A867846}" type="datetimeFigureOut">
              <a:rPr lang="pt-BR" smtClean="0"/>
              <a:pPr/>
              <a:t>17/06/2016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AEDEA-1071-44B2-9E02-1EEFBC7C39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45DE-2C3F-4F25-A33D-26D26A867846}" type="datetimeFigureOut">
              <a:rPr lang="pt-BR" smtClean="0"/>
              <a:pPr/>
              <a:t>17/06/2016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AEDEA-1071-44B2-9E02-1EEFBC7C39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45DE-2C3F-4F25-A33D-26D26A867846}" type="datetimeFigureOut">
              <a:rPr lang="pt-BR" smtClean="0"/>
              <a:pPr/>
              <a:t>17/06/2016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AEDEA-1071-44B2-9E02-1EEFBC7C39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45DE-2C3F-4F25-A33D-26D26A867846}" type="datetimeFigureOut">
              <a:rPr lang="pt-BR" smtClean="0"/>
              <a:pPr/>
              <a:t>17/06/2016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AEDEA-1071-44B2-9E02-1EEFBC7C39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45DE-2C3F-4F25-A33D-26D26A867846}" type="datetimeFigureOut">
              <a:rPr lang="pt-BR" smtClean="0"/>
              <a:pPr/>
              <a:t>17/06/2016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AEDEA-1071-44B2-9E02-1EEFBC7C39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245DE-2C3F-4F25-A33D-26D26A867846}" type="datetimeFigureOut">
              <a:rPr lang="pt-BR" smtClean="0"/>
              <a:pPr/>
              <a:t>17/06/2016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AEDEA-1071-44B2-9E02-1EEFBC7C39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6" r:id="rId12"/>
    <p:sldLayoutId id="2147483667" r:id="rId13"/>
    <p:sldLayoutId id="2147483668" r:id="rId14"/>
    <p:sldLayoutId id="2147483669" r:id="rId15"/>
    <p:sldLayoutId id="2147483670" r:id="rId16"/>
  </p:sldLayoutIdLst>
  <p:transition spd="slow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331640" y="476672"/>
            <a:ext cx="6400800" cy="1368152"/>
          </a:xfrm>
        </p:spPr>
        <p:txBody>
          <a:bodyPr>
            <a:normAutofit fontScale="92500" lnSpcReduction="20000"/>
          </a:bodyPr>
          <a:lstStyle/>
          <a:p>
            <a:endParaRPr lang="pt-BR" sz="1100" b="1" dirty="0" smtClean="0"/>
          </a:p>
          <a:p>
            <a:endParaRPr lang="pt-BR" sz="1100" b="1" dirty="0"/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SECRETARIA DE ESTADO DE FAZENDA DO DISTRITO FEDERAL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SUBSECRETARIA DE ADMINISTRAÇÃO GERAL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DIRETORIA DE GESTÃO DE PESSOAS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GERÊNCIA DE REGISTROS FUNCIONAIS </a:t>
            </a:r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NÚCLEO DE CAPACITAÇÃO E DESENVOLVIMENTO</a:t>
            </a:r>
          </a:p>
          <a:p>
            <a:endParaRPr lang="pt-BR" sz="1100" dirty="0">
              <a:solidFill>
                <a:schemeClr val="tx1"/>
              </a:solidFill>
            </a:endParaRPr>
          </a:p>
        </p:txBody>
      </p:sp>
      <p:pic>
        <p:nvPicPr>
          <p:cNvPr id="6" name="Imagem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1224136" cy="1020113"/>
          </a:xfrm>
          <a:prstGeom prst="rect">
            <a:avLst/>
          </a:prstGeom>
          <a:noFill/>
        </p:spPr>
      </p:pic>
      <p:pic>
        <p:nvPicPr>
          <p:cNvPr id="1026" name="Picture 2" descr="C:\Users\celoliveira\Desktop\DOCUMENTOS GEDEP\logo plano de capacitação da SEF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722500"/>
            <a:ext cx="1512168" cy="1050316"/>
          </a:xfrm>
          <a:prstGeom prst="rect">
            <a:avLst/>
          </a:prstGeom>
          <a:noFill/>
        </p:spPr>
      </p:pic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4032447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/>
              <a:t>Plano de Capacitação e Educação Continuada – PCEC</a:t>
            </a:r>
            <a:br>
              <a:rPr lang="pt-BR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sz="2800" dirty="0" smtClean="0"/>
              <a:t>Secretaria de Estado de Fazenda do Distrito Federal </a:t>
            </a:r>
            <a:r>
              <a:rPr lang="pt-BR" b="1" dirty="0" smtClean="0"/>
              <a:t/>
            </a:r>
            <a:br>
              <a:rPr lang="pt-BR" b="1" dirty="0" smtClean="0"/>
            </a:br>
            <a:endParaRPr lang="pt-BR" b="1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331640" y="476672"/>
            <a:ext cx="6400800" cy="1368152"/>
          </a:xfrm>
        </p:spPr>
        <p:txBody>
          <a:bodyPr>
            <a:normAutofit fontScale="92500" lnSpcReduction="20000"/>
          </a:bodyPr>
          <a:lstStyle/>
          <a:p>
            <a:endParaRPr lang="pt-BR" sz="1100" b="1" dirty="0" smtClean="0"/>
          </a:p>
          <a:p>
            <a:endParaRPr lang="pt-BR" sz="1100" b="1" dirty="0"/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SECRETARIA DE ESTADO DE FAZENDA DO DISTRITO FEDERAL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SUBSECRETARIA DE ADMINISTRAÇÃO GERAL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DIRETORIA DE GESTÃO DE PESSOAS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GERÊNCIA DE REGISTROS FUNCIONAIS </a:t>
            </a:r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NÚCLEO DE CAPACITAÇÃO E DESENVOLVIMENTO</a:t>
            </a:r>
          </a:p>
          <a:p>
            <a:endParaRPr lang="pt-BR" sz="1100" dirty="0">
              <a:solidFill>
                <a:schemeClr val="tx1"/>
              </a:solidFill>
            </a:endParaRPr>
          </a:p>
        </p:txBody>
      </p:sp>
      <p:pic>
        <p:nvPicPr>
          <p:cNvPr id="6" name="Imagem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1224136" cy="1020113"/>
          </a:xfrm>
          <a:prstGeom prst="rect">
            <a:avLst/>
          </a:prstGeom>
          <a:noFill/>
        </p:spPr>
      </p:pic>
      <p:pic>
        <p:nvPicPr>
          <p:cNvPr id="1026" name="Picture 2" descr="C:\Users\celoliveira\Desktop\DOCUMENTOS GEDEP\logo plano de capacitação da SEF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722500"/>
            <a:ext cx="1512168" cy="1050316"/>
          </a:xfrm>
          <a:prstGeom prst="rect">
            <a:avLst/>
          </a:prstGeom>
          <a:noFill/>
        </p:spPr>
      </p:pic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323528" y="1916832"/>
            <a:ext cx="8136904" cy="3456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467544" y="2060848"/>
            <a:ext cx="8136904" cy="38884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2600" b="1" dirty="0" smtClean="0"/>
              <a:t>COMPONENTE 2</a:t>
            </a:r>
            <a:r>
              <a:rPr lang="pt-BR" sz="2600" dirty="0" smtClean="0"/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2600" b="1" dirty="0" smtClean="0"/>
              <a:t>Administração Tributária e Contencioso Fiscal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pt-BR" sz="2600" dirty="0" smtClean="0"/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2600" b="1" dirty="0" smtClean="0"/>
              <a:t>Projeto 3: </a:t>
            </a:r>
            <a:r>
              <a:rPr lang="pt-BR" sz="2600" dirty="0" smtClean="0"/>
              <a:t>Melhoria da eficiência e eficácia de administração tributária com 15 cursos;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pt-BR" sz="2600" dirty="0" smtClean="0"/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6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Projeto 4: </a:t>
            </a:r>
            <a:r>
              <a:rPr kumimoji="0" lang="pt-BR" sz="26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Aperfeiçoamento da gestão do cadastro e implantação do sistema público de escrituração digital com 11 cursos</a:t>
            </a:r>
            <a:r>
              <a:rPr lang="pt-BR" sz="2600" dirty="0" smtClean="0"/>
              <a:t>;</a:t>
            </a:r>
            <a:endParaRPr kumimoji="0" lang="pt-BR" sz="2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331640" y="476672"/>
            <a:ext cx="6400800" cy="1368152"/>
          </a:xfrm>
        </p:spPr>
        <p:txBody>
          <a:bodyPr>
            <a:normAutofit fontScale="92500" lnSpcReduction="20000"/>
          </a:bodyPr>
          <a:lstStyle/>
          <a:p>
            <a:endParaRPr lang="pt-BR" sz="1100" b="1" dirty="0" smtClean="0"/>
          </a:p>
          <a:p>
            <a:endParaRPr lang="pt-BR" sz="1100" b="1" dirty="0"/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SECRETARIA DE ESTADO DE FAZENDA DO DISTRITO FEDERAL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SUBSECRETARIA DE ADMINISTRAÇÃO GERAL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DIRETORIA DE GESTÃO DE PESSOAS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GERÊNCIA DE REGISTROS FUNCIONAIS </a:t>
            </a:r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NÚCLEO DE CAPACITAÇÃO E DESENVOLVIMENTO</a:t>
            </a:r>
          </a:p>
          <a:p>
            <a:endParaRPr lang="pt-BR" sz="1100" dirty="0">
              <a:solidFill>
                <a:schemeClr val="tx1"/>
              </a:solidFill>
            </a:endParaRPr>
          </a:p>
        </p:txBody>
      </p:sp>
      <p:pic>
        <p:nvPicPr>
          <p:cNvPr id="6" name="Imagem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1224136" cy="1020113"/>
          </a:xfrm>
          <a:prstGeom prst="rect">
            <a:avLst/>
          </a:prstGeom>
          <a:noFill/>
        </p:spPr>
      </p:pic>
      <p:pic>
        <p:nvPicPr>
          <p:cNvPr id="1026" name="Picture 2" descr="C:\Users\celoliveira\Desktop\DOCUMENTOS GEDEP\logo plano de capacitação da SEF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722500"/>
            <a:ext cx="1512168" cy="1050316"/>
          </a:xfrm>
          <a:prstGeom prst="rect">
            <a:avLst/>
          </a:prstGeom>
          <a:noFill/>
        </p:spPr>
      </p:pic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11560" y="1844824"/>
            <a:ext cx="7992888" cy="424847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pt-BR" sz="3400" b="1" dirty="0" smtClean="0"/>
              <a:t>COMPONENTE 3 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pt-BR" sz="3400" b="1" dirty="0" smtClean="0"/>
              <a:t>Administração Financeira, Patrimonial e Controle Interno</a:t>
            </a:r>
          </a:p>
          <a:p>
            <a:pPr lvl="0" algn="just">
              <a:spcBef>
                <a:spcPct val="20000"/>
              </a:spcBef>
              <a:defRPr/>
            </a:pPr>
            <a:endParaRPr lang="pt-BR" sz="3400" dirty="0" smtClean="0"/>
          </a:p>
          <a:p>
            <a:pPr lvl="0" algn="just">
              <a:spcBef>
                <a:spcPct val="20000"/>
              </a:spcBef>
              <a:defRPr/>
            </a:pPr>
            <a:r>
              <a:rPr lang="pt-BR" sz="3400" b="1" dirty="0" smtClean="0"/>
              <a:t>Projeto 5:</a:t>
            </a:r>
            <a:r>
              <a:rPr lang="pt-BR" sz="3400" dirty="0" smtClean="0"/>
              <a:t> Melhoria eficiência e eficácia da administração financeira com 15 cursos; </a:t>
            </a:r>
          </a:p>
          <a:p>
            <a:pPr lvl="0" algn="just">
              <a:spcBef>
                <a:spcPct val="20000"/>
              </a:spcBef>
              <a:defRPr/>
            </a:pPr>
            <a:endParaRPr lang="pt-BR" sz="3400" dirty="0" smtClean="0"/>
          </a:p>
          <a:p>
            <a:pPr lvl="0" algn="just">
              <a:spcBef>
                <a:spcPct val="20000"/>
              </a:spcBef>
              <a:defRPr/>
            </a:pPr>
            <a:r>
              <a:rPr lang="pt-BR" sz="3400" b="1" dirty="0" smtClean="0"/>
              <a:t>Projeto 6: </a:t>
            </a:r>
            <a:r>
              <a:rPr lang="pt-BR" sz="3400" dirty="0" smtClean="0"/>
              <a:t>Melhoria eficiência e eficácia de administração de material e de patrimônio com 15 cursos; </a:t>
            </a:r>
          </a:p>
          <a:p>
            <a:pPr lvl="0" algn="just">
              <a:spcBef>
                <a:spcPct val="20000"/>
              </a:spcBef>
              <a:defRPr/>
            </a:pPr>
            <a:endParaRPr lang="pt-BR" sz="3400" b="1" dirty="0" smtClean="0"/>
          </a:p>
          <a:p>
            <a:pPr lvl="0" algn="just">
              <a:spcBef>
                <a:spcPct val="20000"/>
              </a:spcBef>
              <a:defRPr/>
            </a:pPr>
            <a:r>
              <a:rPr lang="pt-BR" sz="3400" b="1" dirty="0" smtClean="0"/>
              <a:t>Projeto 7: </a:t>
            </a:r>
            <a:r>
              <a:rPr lang="pt-BR" sz="3400" dirty="0" smtClean="0"/>
              <a:t>Aperfeiçoamento dos mecanismos de auditoria e controle interno da gestão com 15 cursos;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331640" y="476672"/>
            <a:ext cx="6400800" cy="1368152"/>
          </a:xfrm>
        </p:spPr>
        <p:txBody>
          <a:bodyPr>
            <a:normAutofit fontScale="92500" lnSpcReduction="20000"/>
          </a:bodyPr>
          <a:lstStyle/>
          <a:p>
            <a:endParaRPr lang="pt-BR" sz="1100" b="1" dirty="0" smtClean="0"/>
          </a:p>
          <a:p>
            <a:endParaRPr lang="pt-BR" sz="1100" b="1" dirty="0"/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SECRETARIA DE ESTADO DE FAZENDA DO DISTRITO FEDERAL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SUBSECRETARIA DE ADMINISTRAÇÃO GERAL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DIRETORIA DE GESTÃO DE PESSOAS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GERÊNCIA DE REGISTROS FUNCIONAIS </a:t>
            </a:r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NÚCLEO DE CAPACITAÇÃO E DESENVOLVIMENTO</a:t>
            </a:r>
          </a:p>
          <a:p>
            <a:endParaRPr lang="pt-BR" sz="1100" dirty="0">
              <a:solidFill>
                <a:schemeClr val="tx1"/>
              </a:solidFill>
            </a:endParaRPr>
          </a:p>
        </p:txBody>
      </p:sp>
      <p:pic>
        <p:nvPicPr>
          <p:cNvPr id="6" name="Imagem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1224136" cy="1020113"/>
          </a:xfrm>
          <a:prstGeom prst="rect">
            <a:avLst/>
          </a:prstGeom>
          <a:noFill/>
        </p:spPr>
      </p:pic>
      <p:pic>
        <p:nvPicPr>
          <p:cNvPr id="1026" name="Picture 2" descr="C:\Users\celoliveira\Desktop\DOCUMENTOS GEDEP\logo plano de capacitação da SEF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722500"/>
            <a:ext cx="1512168" cy="1050316"/>
          </a:xfrm>
          <a:prstGeom prst="rect">
            <a:avLst/>
          </a:prstGeom>
          <a:noFill/>
        </p:spPr>
      </p:pic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467544" y="1772816"/>
            <a:ext cx="8352928" cy="4104456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pt-BR" sz="6500" b="1" dirty="0" smtClean="0"/>
              <a:t>COMPONENTE 4</a:t>
            </a:r>
            <a:endParaRPr lang="pt-BR" sz="6500" dirty="0" smtClean="0"/>
          </a:p>
          <a:p>
            <a:pPr lvl="0" algn="ctr">
              <a:spcBef>
                <a:spcPct val="20000"/>
              </a:spcBef>
              <a:defRPr/>
            </a:pPr>
            <a:r>
              <a:rPr lang="pt-BR" sz="6500" b="1" dirty="0" smtClean="0"/>
              <a:t>Gestão de Produtos Estratégicos</a:t>
            </a:r>
          </a:p>
          <a:p>
            <a:pPr lvl="0" algn="ctr">
              <a:spcBef>
                <a:spcPct val="20000"/>
              </a:spcBef>
              <a:defRPr/>
            </a:pPr>
            <a:endParaRPr lang="pt-BR" sz="6500" b="1" dirty="0" smtClean="0"/>
          </a:p>
          <a:p>
            <a:pPr lvl="0" algn="just">
              <a:spcBef>
                <a:spcPct val="20000"/>
              </a:spcBef>
              <a:defRPr/>
            </a:pPr>
            <a:r>
              <a:rPr lang="pt-BR" sz="6500" b="1" dirty="0" smtClean="0"/>
              <a:t>Projeto 8: </a:t>
            </a:r>
            <a:r>
              <a:rPr lang="pt-BR" sz="6500" dirty="0" smtClean="0"/>
              <a:t>Aperfeiçoamento dos mecanismos de transparência e comunicação com a sociedade com 12 cursos; </a:t>
            </a:r>
          </a:p>
          <a:p>
            <a:pPr lvl="0" algn="just">
              <a:spcBef>
                <a:spcPct val="20000"/>
              </a:spcBef>
              <a:defRPr/>
            </a:pPr>
            <a:endParaRPr lang="pt-BR" sz="6500" dirty="0" smtClean="0"/>
          </a:p>
          <a:p>
            <a:pPr lvl="0" algn="just">
              <a:spcBef>
                <a:spcPct val="20000"/>
              </a:spcBef>
              <a:defRPr/>
            </a:pPr>
            <a:r>
              <a:rPr lang="pt-BR" sz="6500" b="1" dirty="0" smtClean="0"/>
              <a:t>Projeto 9: </a:t>
            </a:r>
            <a:r>
              <a:rPr lang="pt-BR" sz="6500" dirty="0" smtClean="0"/>
              <a:t>Modernização da gestão e aperfeiçoamento dos serviços  Tecnologia da Informação e comunicação com 17 cursos; </a:t>
            </a:r>
          </a:p>
          <a:p>
            <a:pPr lvl="0">
              <a:spcBef>
                <a:spcPct val="20000"/>
              </a:spcBef>
              <a:defRPr/>
            </a:pPr>
            <a:endParaRPr lang="pt-BR" sz="7700" dirty="0" smtClean="0"/>
          </a:p>
          <a:p>
            <a:pPr lvl="0" algn="just">
              <a:spcBef>
                <a:spcPct val="20000"/>
              </a:spcBef>
              <a:defRPr/>
            </a:pPr>
            <a:endParaRPr lang="pt-BR" sz="3200" dirty="0" smtClean="0"/>
          </a:p>
          <a:p>
            <a:pPr lvl="0" algn="just">
              <a:spcBef>
                <a:spcPct val="20000"/>
              </a:spcBef>
              <a:defRPr/>
            </a:pPr>
            <a:endParaRPr lang="pt-BR" sz="32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88841"/>
            <a:ext cx="8229600" cy="3528392"/>
          </a:xfrm>
        </p:spPr>
        <p:txBody>
          <a:bodyPr/>
          <a:lstStyle/>
          <a:p>
            <a:pPr marL="0" lvl="0" indent="0" algn="just">
              <a:buNone/>
              <a:defRPr/>
            </a:pPr>
            <a:r>
              <a:rPr lang="pt-BR" sz="2800" b="1" dirty="0" smtClean="0"/>
              <a:t>Projeto 10: </a:t>
            </a:r>
            <a:r>
              <a:rPr lang="pt-BR" sz="2800" dirty="0" smtClean="0"/>
              <a:t>Aperfeiçoamento da gestão de Recursos Humanos com 15 cursos; </a:t>
            </a:r>
          </a:p>
          <a:p>
            <a:pPr lvl="0" algn="just">
              <a:defRPr/>
            </a:pPr>
            <a:endParaRPr lang="pt-BR" sz="2800" dirty="0" smtClean="0"/>
          </a:p>
          <a:p>
            <a:pPr marL="0" indent="20638" algn="just">
              <a:buNone/>
              <a:defRPr/>
            </a:pPr>
            <a:r>
              <a:rPr lang="pt-BR" sz="2800" b="1" dirty="0" smtClean="0"/>
              <a:t>Projeto 11: </a:t>
            </a:r>
            <a:r>
              <a:rPr lang="pt-BR" sz="2800" dirty="0" smtClean="0"/>
              <a:t>Fortalecimento da gestão do conhecimento com 08 cursos; </a:t>
            </a:r>
          </a:p>
          <a:p>
            <a:endParaRPr lang="pt-BR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331640" y="476672"/>
            <a:ext cx="6400800" cy="13681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1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1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SECRETARIA DE ESTADO DE FAZENDA DO DISTRITO FEDERAL</a:t>
            </a:r>
            <a:b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SUBSECRETARIA DE ADMINISTRAÇÃO GERAL</a:t>
            </a:r>
            <a:b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DIRETORIA DE GESTÃO DE PESSOAS</a:t>
            </a:r>
            <a:b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GERÊNCIA DE REGISTROS FUNCIONAIS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NÚCLEO DE CAPACITAÇÃO E DESENVOLVIMENTO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Imagem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1224136" cy="1020113"/>
          </a:xfrm>
          <a:prstGeom prst="rect">
            <a:avLst/>
          </a:prstGeom>
          <a:noFill/>
        </p:spPr>
      </p:pic>
      <p:pic>
        <p:nvPicPr>
          <p:cNvPr id="6" name="Picture 2" descr="C:\Users\celoliveira\Desktop\DOCUMENTOS GEDEP\logo plano de capacitação da SEF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722500"/>
            <a:ext cx="1512168" cy="105031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1" name="Conector reto 180"/>
          <p:cNvCxnSpPr/>
          <p:nvPr/>
        </p:nvCxnSpPr>
        <p:spPr>
          <a:xfrm>
            <a:off x="251520" y="5983188"/>
            <a:ext cx="8856984" cy="0"/>
          </a:xfrm>
          <a:prstGeom prst="line">
            <a:avLst/>
          </a:prstGeom>
          <a:ln w="381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ector reto 179"/>
          <p:cNvCxnSpPr/>
          <p:nvPr/>
        </p:nvCxnSpPr>
        <p:spPr>
          <a:xfrm>
            <a:off x="251520" y="2204864"/>
            <a:ext cx="8856984" cy="0"/>
          </a:xfrm>
          <a:prstGeom prst="line">
            <a:avLst/>
          </a:prstGeom>
          <a:ln w="381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Forma livre 251"/>
          <p:cNvSpPr/>
          <p:nvPr/>
        </p:nvSpPr>
        <p:spPr>
          <a:xfrm>
            <a:off x="5613400" y="5740191"/>
            <a:ext cx="1495164" cy="343109"/>
          </a:xfrm>
          <a:custGeom>
            <a:avLst/>
            <a:gdLst>
              <a:gd name="connsiteX0" fmla="*/ 1003300 w 1495164"/>
              <a:gd name="connsiteY0" fmla="*/ 343109 h 343109"/>
              <a:gd name="connsiteX1" fmla="*/ 1447800 w 1495164"/>
              <a:gd name="connsiteY1" fmla="*/ 51009 h 343109"/>
              <a:gd name="connsiteX2" fmla="*/ 0 w 1495164"/>
              <a:gd name="connsiteY2" fmla="*/ 209 h 343109"/>
              <a:gd name="connsiteX3" fmla="*/ 0 w 1495164"/>
              <a:gd name="connsiteY3" fmla="*/ 209 h 343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5164" h="343109">
                <a:moveTo>
                  <a:pt x="1003300" y="343109"/>
                </a:moveTo>
                <a:cubicBezTo>
                  <a:pt x="1309158" y="225634"/>
                  <a:pt x="1615017" y="108159"/>
                  <a:pt x="1447800" y="51009"/>
                </a:cubicBezTo>
                <a:cubicBezTo>
                  <a:pt x="1280583" y="-6141"/>
                  <a:pt x="0" y="209"/>
                  <a:pt x="0" y="209"/>
                </a:cubicBezTo>
                <a:lnTo>
                  <a:pt x="0" y="209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1" name="Forma livre 250"/>
          <p:cNvSpPr/>
          <p:nvPr/>
        </p:nvSpPr>
        <p:spPr>
          <a:xfrm>
            <a:off x="7096579" y="5549900"/>
            <a:ext cx="1590221" cy="614319"/>
          </a:xfrm>
          <a:custGeom>
            <a:avLst/>
            <a:gdLst>
              <a:gd name="connsiteX0" fmla="*/ 1590221 w 1590221"/>
              <a:gd name="connsiteY0" fmla="*/ 0 h 614319"/>
              <a:gd name="connsiteX1" fmla="*/ 2721 w 1590221"/>
              <a:gd name="connsiteY1" fmla="*/ 215900 h 614319"/>
              <a:gd name="connsiteX2" fmla="*/ 1209221 w 1590221"/>
              <a:gd name="connsiteY2" fmla="*/ 558800 h 614319"/>
              <a:gd name="connsiteX3" fmla="*/ 1221921 w 1590221"/>
              <a:gd name="connsiteY3" fmla="*/ 609600 h 614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0221" h="614319">
                <a:moveTo>
                  <a:pt x="1590221" y="0"/>
                </a:moveTo>
                <a:cubicBezTo>
                  <a:pt x="828221" y="61383"/>
                  <a:pt x="66221" y="122767"/>
                  <a:pt x="2721" y="215900"/>
                </a:cubicBezTo>
                <a:cubicBezTo>
                  <a:pt x="-60779" y="309033"/>
                  <a:pt x="1006021" y="493183"/>
                  <a:pt x="1209221" y="558800"/>
                </a:cubicBezTo>
                <a:cubicBezTo>
                  <a:pt x="1412421" y="624417"/>
                  <a:pt x="1317171" y="617008"/>
                  <a:pt x="1221921" y="6096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0" name="Forma livre 249"/>
          <p:cNvSpPr/>
          <p:nvPr/>
        </p:nvSpPr>
        <p:spPr>
          <a:xfrm>
            <a:off x="7072617" y="5321300"/>
            <a:ext cx="780917" cy="827685"/>
          </a:xfrm>
          <a:custGeom>
            <a:avLst/>
            <a:gdLst>
              <a:gd name="connsiteX0" fmla="*/ 572783 w 780917"/>
              <a:gd name="connsiteY0" fmla="*/ 0 h 827685"/>
              <a:gd name="connsiteX1" fmla="*/ 1283 w 780917"/>
              <a:gd name="connsiteY1" fmla="*/ 469900 h 827685"/>
              <a:gd name="connsiteX2" fmla="*/ 712483 w 780917"/>
              <a:gd name="connsiteY2" fmla="*/ 774700 h 827685"/>
              <a:gd name="connsiteX3" fmla="*/ 712483 w 780917"/>
              <a:gd name="connsiteY3" fmla="*/ 825500 h 827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0917" h="827685">
                <a:moveTo>
                  <a:pt x="572783" y="0"/>
                </a:moveTo>
                <a:cubicBezTo>
                  <a:pt x="275391" y="170391"/>
                  <a:pt x="-22000" y="340783"/>
                  <a:pt x="1283" y="469900"/>
                </a:cubicBezTo>
                <a:cubicBezTo>
                  <a:pt x="24566" y="599017"/>
                  <a:pt x="593950" y="715433"/>
                  <a:pt x="712483" y="774700"/>
                </a:cubicBezTo>
                <a:cubicBezTo>
                  <a:pt x="831016" y="833967"/>
                  <a:pt x="771749" y="829733"/>
                  <a:pt x="712483" y="8255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7" name="Forma livre 246"/>
          <p:cNvSpPr/>
          <p:nvPr/>
        </p:nvSpPr>
        <p:spPr>
          <a:xfrm>
            <a:off x="7060530" y="5499100"/>
            <a:ext cx="1600870" cy="631911"/>
          </a:xfrm>
          <a:custGeom>
            <a:avLst/>
            <a:gdLst>
              <a:gd name="connsiteX0" fmla="*/ 1716327 w 1716327"/>
              <a:gd name="connsiteY0" fmla="*/ 0 h 631911"/>
              <a:gd name="connsiteX1" fmla="*/ 1827 w 1716327"/>
              <a:gd name="connsiteY1" fmla="*/ 279400 h 631911"/>
              <a:gd name="connsiteX2" fmla="*/ 1386127 w 1716327"/>
              <a:gd name="connsiteY2" fmla="*/ 596900 h 631911"/>
              <a:gd name="connsiteX3" fmla="*/ 1411527 w 1716327"/>
              <a:gd name="connsiteY3" fmla="*/ 609600 h 631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6327" h="631911">
                <a:moveTo>
                  <a:pt x="1716327" y="0"/>
                </a:moveTo>
                <a:cubicBezTo>
                  <a:pt x="886593" y="89958"/>
                  <a:pt x="56860" y="179917"/>
                  <a:pt x="1827" y="279400"/>
                </a:cubicBezTo>
                <a:cubicBezTo>
                  <a:pt x="-53206" y="378883"/>
                  <a:pt x="1151177" y="541867"/>
                  <a:pt x="1386127" y="596900"/>
                </a:cubicBezTo>
                <a:cubicBezTo>
                  <a:pt x="1621077" y="651933"/>
                  <a:pt x="1516302" y="630766"/>
                  <a:pt x="1411527" y="609600"/>
                </a:cubicBezTo>
              </a:path>
            </a:pathLst>
          </a:cu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0" name="Forma livre 239"/>
          <p:cNvSpPr/>
          <p:nvPr/>
        </p:nvSpPr>
        <p:spPr>
          <a:xfrm>
            <a:off x="3287099" y="5283200"/>
            <a:ext cx="713401" cy="825500"/>
          </a:xfrm>
          <a:custGeom>
            <a:avLst/>
            <a:gdLst>
              <a:gd name="connsiteX0" fmla="*/ 631666 w 631666"/>
              <a:gd name="connsiteY0" fmla="*/ 0 h 825500"/>
              <a:gd name="connsiteX1" fmla="*/ 22066 w 631666"/>
              <a:gd name="connsiteY1" fmla="*/ 330200 h 825500"/>
              <a:gd name="connsiteX2" fmla="*/ 123666 w 631666"/>
              <a:gd name="connsiteY2" fmla="*/ 825500 h 825500"/>
              <a:gd name="connsiteX3" fmla="*/ 123666 w 631666"/>
              <a:gd name="connsiteY3" fmla="*/ 825500 h 82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1666" h="825500">
                <a:moveTo>
                  <a:pt x="631666" y="0"/>
                </a:moveTo>
                <a:cubicBezTo>
                  <a:pt x="369199" y="96308"/>
                  <a:pt x="106733" y="192617"/>
                  <a:pt x="22066" y="330200"/>
                </a:cubicBezTo>
                <a:cubicBezTo>
                  <a:pt x="-62601" y="467783"/>
                  <a:pt x="123666" y="825500"/>
                  <a:pt x="123666" y="825500"/>
                </a:cubicBezTo>
                <a:lnTo>
                  <a:pt x="123666" y="82550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9" name="Forma livre 238"/>
          <p:cNvSpPr/>
          <p:nvPr/>
        </p:nvSpPr>
        <p:spPr>
          <a:xfrm>
            <a:off x="2971800" y="4902200"/>
            <a:ext cx="397034" cy="1181100"/>
          </a:xfrm>
          <a:custGeom>
            <a:avLst/>
            <a:gdLst>
              <a:gd name="connsiteX0" fmla="*/ 38100 w 305013"/>
              <a:gd name="connsiteY0" fmla="*/ 0 h 1181100"/>
              <a:gd name="connsiteX1" fmla="*/ 304800 w 305013"/>
              <a:gd name="connsiteY1" fmla="*/ 647700 h 1181100"/>
              <a:gd name="connsiteX2" fmla="*/ 0 w 305013"/>
              <a:gd name="connsiteY2" fmla="*/ 1181100 h 1181100"/>
              <a:gd name="connsiteX3" fmla="*/ 0 w 305013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013" h="1181100">
                <a:moveTo>
                  <a:pt x="38100" y="0"/>
                </a:moveTo>
                <a:cubicBezTo>
                  <a:pt x="174625" y="225425"/>
                  <a:pt x="311150" y="450850"/>
                  <a:pt x="304800" y="647700"/>
                </a:cubicBezTo>
                <a:cubicBezTo>
                  <a:pt x="298450" y="844550"/>
                  <a:pt x="0" y="1181100"/>
                  <a:pt x="0" y="1181100"/>
                </a:cubicBezTo>
                <a:lnTo>
                  <a:pt x="0" y="118110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7" name="Forma livre 236"/>
          <p:cNvSpPr/>
          <p:nvPr/>
        </p:nvSpPr>
        <p:spPr>
          <a:xfrm>
            <a:off x="4768585" y="3403600"/>
            <a:ext cx="1657615" cy="2819082"/>
          </a:xfrm>
          <a:custGeom>
            <a:avLst/>
            <a:gdLst>
              <a:gd name="connsiteX0" fmla="*/ 1657615 w 1657615"/>
              <a:gd name="connsiteY0" fmla="*/ 0 h 2786969"/>
              <a:gd name="connsiteX1" fmla="*/ 32015 w 1657615"/>
              <a:gd name="connsiteY1" fmla="*/ 1346200 h 2786969"/>
              <a:gd name="connsiteX2" fmla="*/ 578115 w 1657615"/>
              <a:gd name="connsiteY2" fmla="*/ 2705100 h 2786969"/>
              <a:gd name="connsiteX3" fmla="*/ 590815 w 1657615"/>
              <a:gd name="connsiteY3" fmla="*/ 2641600 h 2786969"/>
              <a:gd name="connsiteX4" fmla="*/ 565415 w 1657615"/>
              <a:gd name="connsiteY4" fmla="*/ 2705100 h 2786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7615" h="2786969">
                <a:moveTo>
                  <a:pt x="1657615" y="0"/>
                </a:moveTo>
                <a:cubicBezTo>
                  <a:pt x="934773" y="447675"/>
                  <a:pt x="211932" y="895350"/>
                  <a:pt x="32015" y="1346200"/>
                </a:cubicBezTo>
                <a:cubicBezTo>
                  <a:pt x="-147902" y="1797050"/>
                  <a:pt x="484982" y="2489200"/>
                  <a:pt x="578115" y="2705100"/>
                </a:cubicBezTo>
                <a:cubicBezTo>
                  <a:pt x="671248" y="2921000"/>
                  <a:pt x="592932" y="2641600"/>
                  <a:pt x="590815" y="2641600"/>
                </a:cubicBezTo>
                <a:cubicBezTo>
                  <a:pt x="588698" y="2641600"/>
                  <a:pt x="577056" y="2673350"/>
                  <a:pt x="565415" y="27051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6" name="Forma livre 235"/>
          <p:cNvSpPr/>
          <p:nvPr/>
        </p:nvSpPr>
        <p:spPr>
          <a:xfrm>
            <a:off x="4756292" y="3403600"/>
            <a:ext cx="768208" cy="2798222"/>
          </a:xfrm>
          <a:custGeom>
            <a:avLst/>
            <a:gdLst>
              <a:gd name="connsiteX0" fmla="*/ 768208 w 768208"/>
              <a:gd name="connsiteY0" fmla="*/ 0 h 2798222"/>
              <a:gd name="connsiteX1" fmla="*/ 31608 w 768208"/>
              <a:gd name="connsiteY1" fmla="*/ 1384300 h 2798222"/>
              <a:gd name="connsiteX2" fmla="*/ 133208 w 768208"/>
              <a:gd name="connsiteY2" fmla="*/ 2692400 h 2798222"/>
              <a:gd name="connsiteX3" fmla="*/ 120508 w 768208"/>
              <a:gd name="connsiteY3" fmla="*/ 2717800 h 2798222"/>
              <a:gd name="connsiteX4" fmla="*/ 120508 w 768208"/>
              <a:gd name="connsiteY4" fmla="*/ 2717800 h 2798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208" h="2798222">
                <a:moveTo>
                  <a:pt x="768208" y="0"/>
                </a:moveTo>
                <a:cubicBezTo>
                  <a:pt x="452824" y="467783"/>
                  <a:pt x="137441" y="935567"/>
                  <a:pt x="31608" y="1384300"/>
                </a:cubicBezTo>
                <a:cubicBezTo>
                  <a:pt x="-74225" y="1833033"/>
                  <a:pt x="118391" y="2470150"/>
                  <a:pt x="133208" y="2692400"/>
                </a:cubicBezTo>
                <a:cubicBezTo>
                  <a:pt x="148025" y="2914650"/>
                  <a:pt x="120508" y="2717800"/>
                  <a:pt x="120508" y="2717800"/>
                </a:cubicBezTo>
                <a:lnTo>
                  <a:pt x="120508" y="271780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5" name="Forma livre 234"/>
          <p:cNvSpPr/>
          <p:nvPr/>
        </p:nvSpPr>
        <p:spPr>
          <a:xfrm>
            <a:off x="4382939" y="3403600"/>
            <a:ext cx="417678" cy="2819082"/>
          </a:xfrm>
          <a:custGeom>
            <a:avLst/>
            <a:gdLst>
              <a:gd name="connsiteX0" fmla="*/ 49361 w 417678"/>
              <a:gd name="connsiteY0" fmla="*/ 0 h 2819082"/>
              <a:gd name="connsiteX1" fmla="*/ 417661 w 417678"/>
              <a:gd name="connsiteY1" fmla="*/ 1333500 h 2819082"/>
              <a:gd name="connsiteX2" fmla="*/ 36661 w 417678"/>
              <a:gd name="connsiteY2" fmla="*/ 2692400 h 2819082"/>
              <a:gd name="connsiteX3" fmla="*/ 36661 w 417678"/>
              <a:gd name="connsiteY3" fmla="*/ 2679700 h 2819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7678" h="2819082">
                <a:moveTo>
                  <a:pt x="49361" y="0"/>
                </a:moveTo>
                <a:cubicBezTo>
                  <a:pt x="234569" y="442383"/>
                  <a:pt x="419778" y="884767"/>
                  <a:pt x="417661" y="1333500"/>
                </a:cubicBezTo>
                <a:cubicBezTo>
                  <a:pt x="415544" y="1782233"/>
                  <a:pt x="100161" y="2468033"/>
                  <a:pt x="36661" y="2692400"/>
                </a:cubicBezTo>
                <a:cubicBezTo>
                  <a:pt x="-26839" y="2916767"/>
                  <a:pt x="4911" y="2798233"/>
                  <a:pt x="36661" y="26797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2" name="Forma livre 231"/>
          <p:cNvSpPr/>
          <p:nvPr/>
        </p:nvSpPr>
        <p:spPr>
          <a:xfrm>
            <a:off x="1979712" y="3356992"/>
            <a:ext cx="637437" cy="2736304"/>
          </a:xfrm>
          <a:custGeom>
            <a:avLst/>
            <a:gdLst>
              <a:gd name="connsiteX0" fmla="*/ 787622 w 787622"/>
              <a:gd name="connsiteY0" fmla="*/ 0 h 2743200"/>
              <a:gd name="connsiteX1" fmla="*/ 38322 w 787622"/>
              <a:gd name="connsiteY1" fmla="*/ 1295400 h 2743200"/>
              <a:gd name="connsiteX2" fmla="*/ 101822 w 787622"/>
              <a:gd name="connsiteY2" fmla="*/ 2743200 h 2743200"/>
              <a:gd name="connsiteX3" fmla="*/ 101822 w 787622"/>
              <a:gd name="connsiteY3" fmla="*/ 274320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7622" h="2743200">
                <a:moveTo>
                  <a:pt x="787622" y="0"/>
                </a:moveTo>
                <a:cubicBezTo>
                  <a:pt x="470122" y="419100"/>
                  <a:pt x="152622" y="838200"/>
                  <a:pt x="38322" y="1295400"/>
                </a:cubicBezTo>
                <a:cubicBezTo>
                  <a:pt x="-75978" y="1752600"/>
                  <a:pt x="101822" y="2743200"/>
                  <a:pt x="101822" y="2743200"/>
                </a:cubicBezTo>
                <a:lnTo>
                  <a:pt x="101822" y="274320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1" name="Forma livre 230"/>
          <p:cNvSpPr/>
          <p:nvPr/>
        </p:nvSpPr>
        <p:spPr>
          <a:xfrm>
            <a:off x="1259632" y="3452304"/>
            <a:ext cx="797708" cy="2770377"/>
          </a:xfrm>
          <a:custGeom>
            <a:avLst/>
            <a:gdLst>
              <a:gd name="connsiteX0" fmla="*/ 177800 w 410687"/>
              <a:gd name="connsiteY0" fmla="*/ 0 h 2692400"/>
              <a:gd name="connsiteX1" fmla="*/ 406400 w 410687"/>
              <a:gd name="connsiteY1" fmla="*/ 1143000 h 2692400"/>
              <a:gd name="connsiteX2" fmla="*/ 0 w 410687"/>
              <a:gd name="connsiteY2" fmla="*/ 2692400 h 2692400"/>
              <a:gd name="connsiteX3" fmla="*/ 0 w 410687"/>
              <a:gd name="connsiteY3" fmla="*/ 2692400 h 2692400"/>
              <a:gd name="connsiteX4" fmla="*/ 0 w 410687"/>
              <a:gd name="connsiteY4" fmla="*/ 2692400 h 269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0687" h="2692400">
                <a:moveTo>
                  <a:pt x="177800" y="0"/>
                </a:moveTo>
                <a:cubicBezTo>
                  <a:pt x="306916" y="347133"/>
                  <a:pt x="436033" y="694267"/>
                  <a:pt x="406400" y="1143000"/>
                </a:cubicBezTo>
                <a:cubicBezTo>
                  <a:pt x="376767" y="1591733"/>
                  <a:pt x="0" y="2692400"/>
                  <a:pt x="0" y="2692400"/>
                </a:cubicBezTo>
                <a:lnTo>
                  <a:pt x="0" y="2692400"/>
                </a:lnTo>
                <a:lnTo>
                  <a:pt x="0" y="269240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" name="Grupo 176"/>
          <p:cNvGrpSpPr/>
          <p:nvPr/>
        </p:nvGrpSpPr>
        <p:grpSpPr>
          <a:xfrm>
            <a:off x="1043608" y="116632"/>
            <a:ext cx="7908702" cy="5616624"/>
            <a:chOff x="882476" y="574080"/>
            <a:chExt cx="8137426" cy="5616624"/>
          </a:xfrm>
        </p:grpSpPr>
        <p:cxnSp>
          <p:nvCxnSpPr>
            <p:cNvPr id="174" name="Conector reto 173"/>
            <p:cNvCxnSpPr/>
            <p:nvPr/>
          </p:nvCxnSpPr>
          <p:spPr>
            <a:xfrm>
              <a:off x="3401553" y="2361580"/>
              <a:ext cx="0" cy="1619064"/>
            </a:xfrm>
            <a:prstGeom prst="line">
              <a:avLst/>
            </a:prstGeom>
            <a:solidFill>
              <a:srgbClr val="00B0F0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upo 34"/>
            <p:cNvGrpSpPr/>
            <p:nvPr/>
          </p:nvGrpSpPr>
          <p:grpSpPr>
            <a:xfrm>
              <a:off x="3534594" y="574080"/>
              <a:ext cx="2592288" cy="838696"/>
              <a:chOff x="3894634" y="1222152"/>
              <a:chExt cx="2592288" cy="838696"/>
            </a:xfrm>
          </p:grpSpPr>
          <p:cxnSp>
            <p:nvCxnSpPr>
              <p:cNvPr id="9" name="Conector reto 8"/>
              <p:cNvCxnSpPr/>
              <p:nvPr/>
            </p:nvCxnSpPr>
            <p:spPr>
              <a:xfrm>
                <a:off x="5152141" y="1700808"/>
                <a:ext cx="0" cy="36004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" name="Retângulo de cantos arredondados 4"/>
              <p:cNvSpPr/>
              <p:nvPr/>
            </p:nvSpPr>
            <p:spPr>
              <a:xfrm>
                <a:off x="3894634" y="1222152"/>
                <a:ext cx="2592288" cy="648072"/>
              </a:xfrm>
              <a:prstGeom prst="roundRect">
                <a:avLst/>
              </a:prstGeom>
              <a:solidFill>
                <a:srgbClr val="AEC87A"/>
              </a:solidFill>
              <a:ln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3800" b="1" dirty="0" smtClean="0">
                    <a:solidFill>
                      <a:schemeClr val="tx1"/>
                    </a:solidFill>
                  </a:rPr>
                  <a:t>PCEC</a:t>
                </a:r>
                <a:endParaRPr lang="pt-BR" sz="38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" name="Grupo 33"/>
            <p:cNvGrpSpPr/>
            <p:nvPr/>
          </p:nvGrpSpPr>
          <p:grpSpPr>
            <a:xfrm>
              <a:off x="6918539" y="1412776"/>
              <a:ext cx="1944647" cy="1033512"/>
              <a:chOff x="7651319" y="2348880"/>
              <a:chExt cx="1944647" cy="1033512"/>
            </a:xfrm>
            <a:solidFill>
              <a:schemeClr val="accent3">
                <a:lumMod val="75000"/>
              </a:schemeClr>
            </a:solidFill>
          </p:grpSpPr>
          <p:cxnSp>
            <p:nvCxnSpPr>
              <p:cNvPr id="20" name="Conector reto 19"/>
              <p:cNvCxnSpPr/>
              <p:nvPr/>
            </p:nvCxnSpPr>
            <p:spPr>
              <a:xfrm>
                <a:off x="8601945" y="2348880"/>
                <a:ext cx="0" cy="288032"/>
              </a:xfrm>
              <a:prstGeom prst="line">
                <a:avLst/>
              </a:prstGeom>
              <a:grpFill/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Retângulo de cantos arredondados 27"/>
              <p:cNvSpPr/>
              <p:nvPr/>
            </p:nvSpPr>
            <p:spPr>
              <a:xfrm>
                <a:off x="7651319" y="2590304"/>
                <a:ext cx="1944647" cy="792088"/>
              </a:xfrm>
              <a:prstGeom prst="roundRect">
                <a:avLst/>
              </a:prstGeom>
              <a:solidFill>
                <a:srgbClr val="DC9E9C"/>
              </a:solidFill>
              <a:ln>
                <a:solidFill>
                  <a:schemeClr val="accent3">
                    <a:lumMod val="50000"/>
                  </a:schemeClr>
                </a:solidFill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400" b="1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IV. Gestão de Produtos</a:t>
                </a:r>
              </a:p>
              <a:p>
                <a:pPr algn="ctr"/>
                <a:r>
                  <a:rPr lang="pt-BR" sz="1400" b="1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Estratégicos</a:t>
                </a:r>
              </a:p>
            </p:txBody>
          </p:sp>
        </p:grpSp>
        <p:grpSp>
          <p:nvGrpSpPr>
            <p:cNvPr id="6" name="Grupo 81"/>
            <p:cNvGrpSpPr/>
            <p:nvPr/>
          </p:nvGrpSpPr>
          <p:grpSpPr>
            <a:xfrm>
              <a:off x="882476" y="2302272"/>
              <a:ext cx="2292770" cy="1607480"/>
              <a:chOff x="228170" y="3452304"/>
              <a:chExt cx="2634590" cy="1607480"/>
            </a:xfrm>
            <a:solidFill>
              <a:schemeClr val="accent3">
                <a:lumMod val="20000"/>
                <a:lumOff val="80000"/>
              </a:schemeClr>
            </a:solidFill>
          </p:grpSpPr>
          <p:cxnSp>
            <p:nvCxnSpPr>
              <p:cNvPr id="81" name="Conector reto 80"/>
              <p:cNvCxnSpPr/>
              <p:nvPr/>
            </p:nvCxnSpPr>
            <p:spPr>
              <a:xfrm>
                <a:off x="1289840" y="3452304"/>
                <a:ext cx="0" cy="288032"/>
              </a:xfrm>
              <a:prstGeom prst="line">
                <a:avLst/>
              </a:prstGeom>
              <a:grpFill/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Conector reto 36"/>
              <p:cNvCxnSpPr/>
              <p:nvPr/>
            </p:nvCxnSpPr>
            <p:spPr>
              <a:xfrm>
                <a:off x="734368" y="3740336"/>
                <a:ext cx="1134675" cy="0"/>
              </a:xfrm>
              <a:prstGeom prst="line">
                <a:avLst/>
              </a:prstGeom>
              <a:grpFill/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" name="Grupo 37"/>
              <p:cNvGrpSpPr/>
              <p:nvPr/>
            </p:nvGrpSpPr>
            <p:grpSpPr>
              <a:xfrm>
                <a:off x="1575953" y="3740336"/>
                <a:ext cx="1286807" cy="1319448"/>
                <a:chOff x="2702681" y="2264172"/>
                <a:chExt cx="1286807" cy="1319448"/>
              </a:xfrm>
              <a:grpFill/>
            </p:grpSpPr>
            <p:cxnSp>
              <p:nvCxnSpPr>
                <p:cNvPr id="39" name="Conector reto 38"/>
                <p:cNvCxnSpPr/>
                <p:nvPr/>
              </p:nvCxnSpPr>
              <p:spPr>
                <a:xfrm>
                  <a:off x="2981178" y="2264172"/>
                  <a:ext cx="0" cy="288032"/>
                </a:xfrm>
                <a:prstGeom prst="line">
                  <a:avLst/>
                </a:prstGeom>
                <a:grpFill/>
                <a:ln w="3810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Retângulo de cantos arredondados 39"/>
                <p:cNvSpPr/>
                <p:nvPr/>
              </p:nvSpPr>
              <p:spPr>
                <a:xfrm>
                  <a:off x="2702681" y="2480196"/>
                  <a:ext cx="1286807" cy="1103424"/>
                </a:xfrm>
                <a:prstGeom prst="roundRect">
                  <a:avLst/>
                </a:prstGeom>
                <a:solidFill>
                  <a:srgbClr val="B9D08C"/>
                </a:solidFill>
                <a:ln>
                  <a:solidFill>
                    <a:schemeClr val="accent3">
                      <a:lumMod val="50000"/>
                    </a:schemeClr>
                  </a:solidFill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000" b="1" dirty="0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Cooperação Interinstitucional, Nacional e Internacional</a:t>
                  </a:r>
                  <a:endParaRPr lang="pt-BR" sz="1000" b="1" dirty="0">
                    <a:solidFill>
                      <a:schemeClr val="tx1"/>
                    </a:solidFill>
                    <a:latin typeface="Calibri" panose="020F0502020204030204" pitchFamily="34" charset="0"/>
                  </a:endParaRPr>
                </a:p>
              </p:txBody>
            </p:sp>
          </p:grpSp>
          <p:grpSp>
            <p:nvGrpSpPr>
              <p:cNvPr id="8" name="Grupo 46"/>
              <p:cNvGrpSpPr/>
              <p:nvPr/>
            </p:nvGrpSpPr>
            <p:grpSpPr>
              <a:xfrm>
                <a:off x="228170" y="3740336"/>
                <a:ext cx="1177511" cy="1319448"/>
                <a:chOff x="634818" y="2264172"/>
                <a:chExt cx="1177511" cy="1319448"/>
              </a:xfrm>
              <a:grpFill/>
            </p:grpSpPr>
            <p:cxnSp>
              <p:nvCxnSpPr>
                <p:cNvPr id="48" name="Conector reto 47"/>
                <p:cNvCxnSpPr/>
                <p:nvPr/>
              </p:nvCxnSpPr>
              <p:spPr>
                <a:xfrm>
                  <a:off x="1141016" y="2264172"/>
                  <a:ext cx="0" cy="288032"/>
                </a:xfrm>
                <a:prstGeom prst="line">
                  <a:avLst/>
                </a:prstGeom>
                <a:grpFill/>
                <a:ln w="3810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" name="Retângulo de cantos arredondados 48"/>
                <p:cNvSpPr/>
                <p:nvPr/>
              </p:nvSpPr>
              <p:spPr>
                <a:xfrm>
                  <a:off x="634818" y="2480196"/>
                  <a:ext cx="1177511" cy="1103424"/>
                </a:xfrm>
                <a:prstGeom prst="roundRect">
                  <a:avLst/>
                </a:prstGeom>
                <a:solidFill>
                  <a:srgbClr val="AEC87A"/>
                </a:solidFill>
                <a:ln>
                  <a:solidFill>
                    <a:schemeClr val="accent3">
                      <a:lumMod val="50000"/>
                    </a:schemeClr>
                  </a:solidFill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000" b="1" dirty="0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Aperfeiçoamento Org. e da Gestão Organizacional</a:t>
                  </a:r>
                  <a:endParaRPr lang="pt-BR" sz="1000" b="1" dirty="0">
                    <a:solidFill>
                      <a:schemeClr val="tx1"/>
                    </a:solidFill>
                    <a:latin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10" name="Grupo 83"/>
            <p:cNvGrpSpPr/>
            <p:nvPr/>
          </p:nvGrpSpPr>
          <p:grpSpPr>
            <a:xfrm>
              <a:off x="2416374" y="3951631"/>
              <a:ext cx="1921558" cy="1807027"/>
              <a:chOff x="-85625" y="3822467"/>
              <a:chExt cx="2139331" cy="1625199"/>
            </a:xfrm>
            <a:solidFill>
              <a:schemeClr val="accent3">
                <a:lumMod val="60000"/>
                <a:lumOff val="40000"/>
              </a:schemeClr>
            </a:solidFill>
          </p:grpSpPr>
          <p:cxnSp>
            <p:nvCxnSpPr>
              <p:cNvPr id="85" name="Conector reto 84"/>
              <p:cNvCxnSpPr/>
              <p:nvPr/>
            </p:nvCxnSpPr>
            <p:spPr>
              <a:xfrm>
                <a:off x="343497" y="3828605"/>
                <a:ext cx="1080120" cy="0"/>
              </a:xfrm>
              <a:prstGeom prst="line">
                <a:avLst/>
              </a:prstGeom>
              <a:grpFill/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Grupo 85"/>
              <p:cNvGrpSpPr/>
              <p:nvPr/>
            </p:nvGrpSpPr>
            <p:grpSpPr>
              <a:xfrm>
                <a:off x="998986" y="3822467"/>
                <a:ext cx="1054720" cy="1625199"/>
                <a:chOff x="2125714" y="2346303"/>
                <a:chExt cx="1054720" cy="1625199"/>
              </a:xfrm>
              <a:grpFill/>
            </p:grpSpPr>
            <p:cxnSp>
              <p:nvCxnSpPr>
                <p:cNvPr id="91" name="Conector reto 90"/>
                <p:cNvCxnSpPr/>
                <p:nvPr/>
              </p:nvCxnSpPr>
              <p:spPr>
                <a:xfrm>
                  <a:off x="2526559" y="2346303"/>
                  <a:ext cx="0" cy="288032"/>
                </a:xfrm>
                <a:prstGeom prst="line">
                  <a:avLst/>
                </a:prstGeom>
                <a:grpFill/>
                <a:ln w="3810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2" name="Retângulo de cantos arredondados 91"/>
                <p:cNvSpPr/>
                <p:nvPr/>
              </p:nvSpPr>
              <p:spPr>
                <a:xfrm>
                  <a:off x="2125714" y="2611492"/>
                  <a:ext cx="1054720" cy="1360010"/>
                </a:xfrm>
                <a:prstGeom prst="roundRect">
                  <a:avLst/>
                </a:prstGeom>
                <a:solidFill>
                  <a:srgbClr val="C6B9D5"/>
                </a:solidFill>
                <a:ln>
                  <a:solidFill>
                    <a:schemeClr val="accent3">
                      <a:lumMod val="50000"/>
                    </a:schemeClr>
                  </a:solidFill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000" b="1" dirty="0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Aperfeiçoamento da Gestão do Cadastro e Implantação do Sist. Público de Escrituração Digital</a:t>
                  </a:r>
                  <a:endParaRPr lang="pt-BR" sz="1000" b="1" dirty="0">
                    <a:solidFill>
                      <a:schemeClr val="tx1"/>
                    </a:solidFill>
                    <a:latin typeface="Calibri" panose="020F0502020204030204" pitchFamily="34" charset="0"/>
                  </a:endParaRPr>
                </a:p>
              </p:txBody>
            </p:sp>
          </p:grpSp>
          <p:grpSp>
            <p:nvGrpSpPr>
              <p:cNvPr id="13" name="Grupo 86"/>
              <p:cNvGrpSpPr/>
              <p:nvPr/>
            </p:nvGrpSpPr>
            <p:grpSpPr>
              <a:xfrm>
                <a:off x="-85625" y="3828605"/>
                <a:ext cx="1008112" cy="1276627"/>
                <a:chOff x="321023" y="2352441"/>
                <a:chExt cx="1008112" cy="1276627"/>
              </a:xfrm>
              <a:grpFill/>
            </p:grpSpPr>
            <p:cxnSp>
              <p:nvCxnSpPr>
                <p:cNvPr id="89" name="Conector reto 88"/>
                <p:cNvCxnSpPr/>
                <p:nvPr/>
              </p:nvCxnSpPr>
              <p:spPr>
                <a:xfrm>
                  <a:off x="764285" y="2352441"/>
                  <a:ext cx="0" cy="288032"/>
                </a:xfrm>
                <a:prstGeom prst="line">
                  <a:avLst/>
                </a:prstGeom>
                <a:grpFill/>
                <a:ln w="3810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0" name="Retângulo de cantos arredondados 89"/>
                <p:cNvSpPr/>
                <p:nvPr/>
              </p:nvSpPr>
              <p:spPr>
                <a:xfrm>
                  <a:off x="321023" y="2546728"/>
                  <a:ext cx="1008112" cy="1082340"/>
                </a:xfrm>
                <a:prstGeom prst="roundRect">
                  <a:avLst/>
                </a:prstGeom>
                <a:solidFill>
                  <a:srgbClr val="C6B9D5"/>
                </a:solidFill>
                <a:ln>
                  <a:solidFill>
                    <a:schemeClr val="accent3">
                      <a:lumMod val="50000"/>
                    </a:schemeClr>
                  </a:solidFill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000" b="1" dirty="0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Melhoria Eficiência e Eficácia da </a:t>
                  </a:r>
                  <a:r>
                    <a:rPr lang="pt-BR" sz="1000" b="1" dirty="0" err="1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Admin</a:t>
                  </a:r>
                  <a:r>
                    <a:rPr lang="pt-BR" sz="1000" b="1" dirty="0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. Tributária</a:t>
                  </a:r>
                  <a:endParaRPr lang="pt-BR" sz="1000" b="1" dirty="0">
                    <a:solidFill>
                      <a:schemeClr val="tx1"/>
                    </a:solidFill>
                    <a:latin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14" name="Grupo 108"/>
            <p:cNvGrpSpPr/>
            <p:nvPr/>
          </p:nvGrpSpPr>
          <p:grpSpPr>
            <a:xfrm>
              <a:off x="3843834" y="2456225"/>
              <a:ext cx="2959640" cy="1453527"/>
              <a:chOff x="4738727" y="3618957"/>
              <a:chExt cx="3236072" cy="1453527"/>
            </a:xfrm>
            <a:solidFill>
              <a:srgbClr val="00B0F0"/>
            </a:solidFill>
          </p:grpSpPr>
          <p:cxnSp>
            <p:nvCxnSpPr>
              <p:cNvPr id="99" name="Conector reto 98"/>
              <p:cNvCxnSpPr/>
              <p:nvPr/>
            </p:nvCxnSpPr>
            <p:spPr>
              <a:xfrm>
                <a:off x="6368943" y="3618957"/>
                <a:ext cx="0" cy="383371"/>
              </a:xfrm>
              <a:prstGeom prst="line">
                <a:avLst/>
              </a:prstGeom>
              <a:grpFill/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Retângulo de cantos arredondados 102"/>
              <p:cNvSpPr/>
              <p:nvPr/>
            </p:nvSpPr>
            <p:spPr>
              <a:xfrm>
                <a:off x="5803923" y="3945756"/>
                <a:ext cx="1054720" cy="1103424"/>
              </a:xfrm>
              <a:prstGeom prst="roundRect">
                <a:avLst/>
              </a:prstGeom>
              <a:solidFill>
                <a:srgbClr val="99D0DF"/>
              </a:solidFill>
              <a:ln>
                <a:solidFill>
                  <a:schemeClr val="accent3">
                    <a:lumMod val="50000"/>
                  </a:schemeClr>
                </a:solidFill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000" b="1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Melhoria Eficiência e Eficácia da </a:t>
                </a:r>
                <a:r>
                  <a:rPr lang="pt-BR" sz="1000" b="1" dirty="0" err="1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Admin</a:t>
                </a:r>
                <a:r>
                  <a:rPr lang="pt-BR" sz="1000" b="1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. Material e Patrimonial</a:t>
                </a:r>
                <a:endParaRPr lang="pt-BR" sz="1000" b="1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grpSp>
            <p:nvGrpSpPr>
              <p:cNvPr id="15" name="Grupo 97"/>
              <p:cNvGrpSpPr/>
              <p:nvPr/>
            </p:nvGrpSpPr>
            <p:grpSpPr>
              <a:xfrm>
                <a:off x="4738727" y="3740336"/>
                <a:ext cx="1008112" cy="1332148"/>
                <a:chOff x="372953" y="2323480"/>
                <a:chExt cx="1008112" cy="1332148"/>
              </a:xfrm>
              <a:grpFill/>
            </p:grpSpPr>
            <p:cxnSp>
              <p:nvCxnSpPr>
                <p:cNvPr id="100" name="Conector reto 99"/>
                <p:cNvCxnSpPr/>
                <p:nvPr/>
              </p:nvCxnSpPr>
              <p:spPr>
                <a:xfrm>
                  <a:off x="822166" y="2323480"/>
                  <a:ext cx="0" cy="288032"/>
                </a:xfrm>
                <a:prstGeom prst="line">
                  <a:avLst/>
                </a:prstGeom>
                <a:grpFill/>
                <a:ln w="3810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1" name="Retângulo de cantos arredondados 100"/>
                <p:cNvSpPr/>
                <p:nvPr/>
              </p:nvSpPr>
              <p:spPr>
                <a:xfrm>
                  <a:off x="372953" y="2552204"/>
                  <a:ext cx="1008112" cy="1103424"/>
                </a:xfrm>
                <a:prstGeom prst="roundRect">
                  <a:avLst/>
                </a:prstGeom>
                <a:solidFill>
                  <a:srgbClr val="99D0DF"/>
                </a:solidFill>
                <a:ln>
                  <a:solidFill>
                    <a:schemeClr val="accent3">
                      <a:lumMod val="50000"/>
                    </a:schemeClr>
                  </a:solidFill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000" b="1" dirty="0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Melhoria Eficiência e Eficiência da </a:t>
                  </a:r>
                  <a:r>
                    <a:rPr lang="pt-BR" sz="1000" b="1" dirty="0" err="1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Admin</a:t>
                  </a:r>
                  <a:r>
                    <a:rPr lang="pt-BR" sz="1000" b="1" dirty="0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. Financeira</a:t>
                  </a:r>
                  <a:endParaRPr lang="pt-BR" sz="1000" b="1" dirty="0">
                    <a:solidFill>
                      <a:schemeClr val="tx1"/>
                    </a:solidFill>
                    <a:latin typeface="Calibri" panose="020F0502020204030204" pitchFamily="34" charset="0"/>
                  </a:endParaRPr>
                </a:p>
              </p:txBody>
            </p:sp>
          </p:grpSp>
          <p:grpSp>
            <p:nvGrpSpPr>
              <p:cNvPr id="16" name="Grupo 104"/>
              <p:cNvGrpSpPr/>
              <p:nvPr/>
            </p:nvGrpSpPr>
            <p:grpSpPr>
              <a:xfrm>
                <a:off x="6920079" y="3753036"/>
                <a:ext cx="1054720" cy="1296144"/>
                <a:chOff x="2148079" y="2336180"/>
                <a:chExt cx="1054720" cy="1296144"/>
              </a:xfrm>
              <a:grpFill/>
            </p:grpSpPr>
            <p:cxnSp>
              <p:nvCxnSpPr>
                <p:cNvPr id="106" name="Conector reto 105"/>
                <p:cNvCxnSpPr/>
                <p:nvPr/>
              </p:nvCxnSpPr>
              <p:spPr>
                <a:xfrm>
                  <a:off x="2699214" y="2336180"/>
                  <a:ext cx="0" cy="288032"/>
                </a:xfrm>
                <a:prstGeom prst="line">
                  <a:avLst/>
                </a:prstGeom>
                <a:grpFill/>
                <a:ln w="3810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7" name="Retângulo de cantos arredondados 106"/>
                <p:cNvSpPr/>
                <p:nvPr/>
              </p:nvSpPr>
              <p:spPr>
                <a:xfrm>
                  <a:off x="2148079" y="2552204"/>
                  <a:ext cx="1054720" cy="1080120"/>
                </a:xfrm>
                <a:prstGeom prst="roundRect">
                  <a:avLst/>
                </a:prstGeom>
                <a:solidFill>
                  <a:srgbClr val="99D0DF"/>
                </a:solidFill>
                <a:ln>
                  <a:solidFill>
                    <a:schemeClr val="accent3">
                      <a:lumMod val="50000"/>
                    </a:schemeClr>
                  </a:solidFill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000" b="1" dirty="0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Aperfeiçoamento Mecanismos de Auditoria e Controle Interno</a:t>
                  </a:r>
                  <a:endParaRPr lang="pt-BR" sz="1000" b="1" dirty="0">
                    <a:solidFill>
                      <a:schemeClr val="tx1"/>
                    </a:solidFill>
                    <a:latin typeface="Calibri" panose="020F0502020204030204" pitchFamily="34" charset="0"/>
                  </a:endParaRPr>
                </a:p>
              </p:txBody>
            </p:sp>
          </p:grpSp>
        </p:grpSp>
        <p:cxnSp>
          <p:nvCxnSpPr>
            <p:cNvPr id="114" name="Conector reto 113"/>
            <p:cNvCxnSpPr/>
            <p:nvPr/>
          </p:nvCxnSpPr>
          <p:spPr>
            <a:xfrm>
              <a:off x="7841502" y="2446288"/>
              <a:ext cx="5482" cy="2100932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Grupo 31"/>
            <p:cNvGrpSpPr/>
            <p:nvPr/>
          </p:nvGrpSpPr>
          <p:grpSpPr>
            <a:xfrm>
              <a:off x="882477" y="1412776"/>
              <a:ext cx="1774493" cy="1033512"/>
              <a:chOff x="-7019" y="2312876"/>
              <a:chExt cx="1774493" cy="1033512"/>
            </a:xfrm>
            <a:solidFill>
              <a:schemeClr val="accent3">
                <a:lumMod val="20000"/>
                <a:lumOff val="80000"/>
              </a:schemeClr>
            </a:solidFill>
          </p:grpSpPr>
          <p:cxnSp>
            <p:nvCxnSpPr>
              <p:cNvPr id="17" name="Conector reto 16"/>
              <p:cNvCxnSpPr/>
              <p:nvPr/>
            </p:nvCxnSpPr>
            <p:spPr>
              <a:xfrm>
                <a:off x="832198" y="2312876"/>
                <a:ext cx="0" cy="288032"/>
              </a:xfrm>
              <a:prstGeom prst="line">
                <a:avLst/>
              </a:prstGeom>
              <a:grpFill/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tângulo de cantos arredondados 29"/>
              <p:cNvSpPr/>
              <p:nvPr/>
            </p:nvSpPr>
            <p:spPr>
              <a:xfrm>
                <a:off x="-7019" y="2554300"/>
                <a:ext cx="1774493" cy="792088"/>
              </a:xfrm>
              <a:prstGeom prst="roundRect">
                <a:avLst/>
              </a:prstGeom>
              <a:solidFill>
                <a:srgbClr val="B9D08C"/>
              </a:solidFill>
              <a:ln>
                <a:solidFill>
                  <a:schemeClr val="accent3">
                    <a:lumMod val="50000"/>
                  </a:schemeClr>
                </a:solidFill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400" b="1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I. Gestão</a:t>
                </a:r>
              </a:p>
              <a:p>
                <a:pPr algn="ctr"/>
                <a:r>
                  <a:rPr lang="pt-BR" sz="1400" b="1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Estratégica</a:t>
                </a:r>
              </a:p>
              <a:p>
                <a:pPr algn="ctr"/>
                <a:r>
                  <a:rPr lang="pt-BR" sz="1400" b="1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 Integrada</a:t>
                </a:r>
                <a:endParaRPr lang="pt-BR" sz="1400" b="1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21" name="Grupo 30"/>
            <p:cNvGrpSpPr/>
            <p:nvPr/>
          </p:nvGrpSpPr>
          <p:grpSpPr>
            <a:xfrm>
              <a:off x="2741157" y="1412776"/>
              <a:ext cx="2017573" cy="1020812"/>
              <a:chOff x="2309109" y="2317756"/>
              <a:chExt cx="2017573" cy="1020812"/>
            </a:xfrm>
            <a:solidFill>
              <a:schemeClr val="accent3">
                <a:lumMod val="60000"/>
                <a:lumOff val="40000"/>
              </a:schemeClr>
            </a:solidFill>
          </p:grpSpPr>
          <p:cxnSp>
            <p:nvCxnSpPr>
              <p:cNvPr id="18" name="Conector reto 17"/>
              <p:cNvCxnSpPr/>
              <p:nvPr/>
            </p:nvCxnSpPr>
            <p:spPr>
              <a:xfrm>
                <a:off x="3317895" y="2317756"/>
                <a:ext cx="0" cy="288032"/>
              </a:xfrm>
              <a:prstGeom prst="line">
                <a:avLst/>
              </a:prstGeom>
              <a:grpFill/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Retângulo de cantos arredondados 23"/>
              <p:cNvSpPr/>
              <p:nvPr/>
            </p:nvSpPr>
            <p:spPr>
              <a:xfrm>
                <a:off x="2309109" y="2546480"/>
                <a:ext cx="2017573" cy="792088"/>
              </a:xfrm>
              <a:prstGeom prst="roundRect">
                <a:avLst/>
              </a:prstGeom>
              <a:solidFill>
                <a:srgbClr val="C6B9D5"/>
              </a:solidFill>
              <a:ln>
                <a:solidFill>
                  <a:schemeClr val="accent3">
                    <a:lumMod val="50000"/>
                  </a:schemeClr>
                </a:solidFill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400" b="1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II. Administração Tributária e  Contencioso Fiscal</a:t>
                </a:r>
                <a:endParaRPr lang="pt-BR" sz="1400" b="1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22" name="Grupo 158"/>
            <p:cNvGrpSpPr/>
            <p:nvPr/>
          </p:nvGrpSpPr>
          <p:grpSpPr>
            <a:xfrm>
              <a:off x="4991646" y="4534520"/>
              <a:ext cx="4028256" cy="1656184"/>
              <a:chOff x="5512296" y="4511216"/>
              <a:chExt cx="4028256" cy="1656184"/>
            </a:xfrm>
            <a:solidFill>
              <a:schemeClr val="accent3">
                <a:lumMod val="75000"/>
              </a:schemeClr>
            </a:solidFill>
          </p:grpSpPr>
          <p:cxnSp>
            <p:nvCxnSpPr>
              <p:cNvPr id="111" name="Conector reto 110"/>
              <p:cNvCxnSpPr/>
              <p:nvPr/>
            </p:nvCxnSpPr>
            <p:spPr>
              <a:xfrm>
                <a:off x="5947894" y="4511216"/>
                <a:ext cx="3016594" cy="0"/>
              </a:xfrm>
              <a:prstGeom prst="line">
                <a:avLst/>
              </a:prstGeom>
              <a:grpFill/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" name="Grupo 111"/>
              <p:cNvGrpSpPr/>
              <p:nvPr/>
            </p:nvGrpSpPr>
            <p:grpSpPr>
              <a:xfrm>
                <a:off x="7542417" y="4511216"/>
                <a:ext cx="964623" cy="1224138"/>
                <a:chOff x="2395279" y="2302272"/>
                <a:chExt cx="1054720" cy="1224138"/>
              </a:xfrm>
              <a:grpFill/>
            </p:grpSpPr>
            <p:cxnSp>
              <p:nvCxnSpPr>
                <p:cNvPr id="120" name="Conector reto 119"/>
                <p:cNvCxnSpPr/>
                <p:nvPr/>
              </p:nvCxnSpPr>
              <p:spPr>
                <a:xfrm>
                  <a:off x="2843182" y="2302272"/>
                  <a:ext cx="0" cy="288032"/>
                </a:xfrm>
                <a:prstGeom prst="line">
                  <a:avLst/>
                </a:prstGeom>
                <a:grpFill/>
                <a:ln w="3810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1" name="Retângulo de cantos arredondados 120"/>
                <p:cNvSpPr/>
                <p:nvPr/>
              </p:nvSpPr>
              <p:spPr>
                <a:xfrm>
                  <a:off x="2395279" y="2590304"/>
                  <a:ext cx="1054720" cy="936106"/>
                </a:xfrm>
                <a:prstGeom prst="roundRect">
                  <a:avLst/>
                </a:prstGeom>
                <a:solidFill>
                  <a:srgbClr val="DC9E9C"/>
                </a:solidFill>
                <a:ln>
                  <a:solidFill>
                    <a:schemeClr val="accent3">
                      <a:lumMod val="50000"/>
                    </a:schemeClr>
                  </a:solidFill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000" b="1" dirty="0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Aperfeiçoamento da Gestão de RH</a:t>
                  </a:r>
                  <a:endParaRPr lang="pt-BR" sz="1000" b="1" dirty="0">
                    <a:solidFill>
                      <a:schemeClr val="tx1"/>
                    </a:solidFill>
                    <a:latin typeface="Calibri" panose="020F0502020204030204" pitchFamily="34" charset="0"/>
                  </a:endParaRPr>
                </a:p>
              </p:txBody>
            </p:sp>
          </p:grpSp>
          <p:grpSp>
            <p:nvGrpSpPr>
              <p:cNvPr id="25" name="Grupo 112"/>
              <p:cNvGrpSpPr/>
              <p:nvPr/>
            </p:nvGrpSpPr>
            <p:grpSpPr>
              <a:xfrm>
                <a:off x="6543023" y="4511216"/>
                <a:ext cx="921997" cy="1224138"/>
                <a:chOff x="582458" y="2374280"/>
                <a:chExt cx="1008112" cy="1224138"/>
              </a:xfrm>
              <a:grpFill/>
            </p:grpSpPr>
            <p:cxnSp>
              <p:nvCxnSpPr>
                <p:cNvPr id="118" name="Conector reto 117"/>
                <p:cNvCxnSpPr/>
                <p:nvPr/>
              </p:nvCxnSpPr>
              <p:spPr>
                <a:xfrm>
                  <a:off x="1043806" y="2374280"/>
                  <a:ext cx="0" cy="288032"/>
                </a:xfrm>
                <a:prstGeom prst="line">
                  <a:avLst/>
                </a:prstGeom>
                <a:grpFill/>
                <a:ln w="3810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9" name="Retângulo de cantos arredondados 118"/>
                <p:cNvSpPr/>
                <p:nvPr/>
              </p:nvSpPr>
              <p:spPr>
                <a:xfrm>
                  <a:off x="582458" y="2590304"/>
                  <a:ext cx="1008112" cy="1008114"/>
                </a:xfrm>
                <a:prstGeom prst="roundRect">
                  <a:avLst/>
                </a:prstGeom>
                <a:solidFill>
                  <a:srgbClr val="DC9E9C"/>
                </a:solidFill>
                <a:ln>
                  <a:solidFill>
                    <a:schemeClr val="accent3">
                      <a:lumMod val="50000"/>
                    </a:schemeClr>
                  </a:solidFill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000" b="1" dirty="0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Modernização da Gestão e Aperfeiçoamento </a:t>
                  </a:r>
                  <a:r>
                    <a:rPr lang="pt-BR" sz="1000" b="1" dirty="0" err="1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TICs</a:t>
                  </a:r>
                  <a:endParaRPr lang="pt-BR" sz="1000" b="1" dirty="0">
                    <a:solidFill>
                      <a:schemeClr val="tx1"/>
                    </a:solidFill>
                    <a:latin typeface="Calibri" panose="020F0502020204030204" pitchFamily="34" charset="0"/>
                  </a:endParaRPr>
                </a:p>
              </p:txBody>
            </p:sp>
          </p:grpSp>
          <p:grpSp>
            <p:nvGrpSpPr>
              <p:cNvPr id="26" name="Grupo 114"/>
              <p:cNvGrpSpPr/>
              <p:nvPr/>
            </p:nvGrpSpPr>
            <p:grpSpPr>
              <a:xfrm>
                <a:off x="8575929" y="4511216"/>
                <a:ext cx="964623" cy="1440160"/>
                <a:chOff x="2412900" y="2374280"/>
                <a:chExt cx="1054720" cy="1440160"/>
              </a:xfrm>
              <a:grpFill/>
            </p:grpSpPr>
            <p:cxnSp>
              <p:nvCxnSpPr>
                <p:cNvPr id="116" name="Conector reto 115"/>
                <p:cNvCxnSpPr/>
                <p:nvPr/>
              </p:nvCxnSpPr>
              <p:spPr>
                <a:xfrm>
                  <a:off x="2824336" y="2374280"/>
                  <a:ext cx="0" cy="288032"/>
                </a:xfrm>
                <a:prstGeom prst="line">
                  <a:avLst/>
                </a:prstGeom>
                <a:grpFill/>
                <a:ln w="3810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7" name="Retângulo de cantos arredondados 116"/>
                <p:cNvSpPr/>
                <p:nvPr/>
              </p:nvSpPr>
              <p:spPr>
                <a:xfrm>
                  <a:off x="2412900" y="2590304"/>
                  <a:ext cx="1054720" cy="1224136"/>
                </a:xfrm>
                <a:prstGeom prst="roundRect">
                  <a:avLst/>
                </a:prstGeom>
                <a:solidFill>
                  <a:srgbClr val="DC9E9C"/>
                </a:solidFill>
                <a:ln>
                  <a:solidFill>
                    <a:schemeClr val="accent3">
                      <a:lumMod val="50000"/>
                    </a:schemeClr>
                  </a:solidFill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000" b="1" dirty="0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Fortalecimento da Gestão do Conhecimento</a:t>
                  </a:r>
                  <a:endParaRPr lang="pt-BR" sz="1000" b="1" dirty="0">
                    <a:solidFill>
                      <a:schemeClr val="tx1"/>
                    </a:solidFill>
                    <a:latin typeface="Calibri" panose="020F0502020204030204" pitchFamily="34" charset="0"/>
                  </a:endParaRPr>
                </a:p>
              </p:txBody>
            </p:sp>
          </p:grpSp>
          <p:grpSp>
            <p:nvGrpSpPr>
              <p:cNvPr id="29" name="Grupo 139"/>
              <p:cNvGrpSpPr/>
              <p:nvPr/>
            </p:nvGrpSpPr>
            <p:grpSpPr>
              <a:xfrm>
                <a:off x="5512296" y="4511216"/>
                <a:ext cx="964623" cy="1656184"/>
                <a:chOff x="2348052" y="2374280"/>
                <a:chExt cx="1054720" cy="1656184"/>
              </a:xfrm>
              <a:grpFill/>
            </p:grpSpPr>
            <p:cxnSp>
              <p:nvCxnSpPr>
                <p:cNvPr id="141" name="Conector reto 140"/>
                <p:cNvCxnSpPr/>
                <p:nvPr/>
              </p:nvCxnSpPr>
              <p:spPr>
                <a:xfrm>
                  <a:off x="2824336" y="2374280"/>
                  <a:ext cx="0" cy="288032"/>
                </a:xfrm>
                <a:prstGeom prst="line">
                  <a:avLst/>
                </a:prstGeom>
                <a:grpFill/>
                <a:ln w="3810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2" name="Retângulo de cantos arredondados 141"/>
                <p:cNvSpPr/>
                <p:nvPr/>
              </p:nvSpPr>
              <p:spPr>
                <a:xfrm>
                  <a:off x="2348052" y="2590304"/>
                  <a:ext cx="1054720" cy="1440160"/>
                </a:xfrm>
                <a:prstGeom prst="roundRect">
                  <a:avLst/>
                </a:prstGeom>
                <a:solidFill>
                  <a:srgbClr val="DC9E9C"/>
                </a:solidFill>
                <a:ln>
                  <a:solidFill>
                    <a:schemeClr val="accent3">
                      <a:lumMod val="50000"/>
                    </a:schemeClr>
                  </a:solidFill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000" b="1" dirty="0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Aperfeiçoamento Mecanismos de Transparência e Comunicação Sociedade</a:t>
                  </a:r>
                  <a:endParaRPr lang="pt-BR" sz="1000" b="1" dirty="0">
                    <a:solidFill>
                      <a:schemeClr val="tx1"/>
                    </a:solidFill>
                    <a:latin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31" name="Grupo 157"/>
            <p:cNvGrpSpPr/>
            <p:nvPr/>
          </p:nvGrpSpPr>
          <p:grpSpPr>
            <a:xfrm>
              <a:off x="4837289" y="1425476"/>
              <a:ext cx="2009673" cy="1092820"/>
              <a:chOff x="4818661" y="1425476"/>
              <a:chExt cx="2009673" cy="1092820"/>
            </a:xfrm>
            <a:solidFill>
              <a:srgbClr val="00B0F0"/>
            </a:solidFill>
          </p:grpSpPr>
          <p:cxnSp>
            <p:nvCxnSpPr>
              <p:cNvPr id="150" name="Conector reto 149"/>
              <p:cNvCxnSpPr/>
              <p:nvPr/>
            </p:nvCxnSpPr>
            <p:spPr>
              <a:xfrm>
                <a:off x="5823497" y="1425476"/>
                <a:ext cx="0" cy="288032"/>
              </a:xfrm>
              <a:prstGeom prst="line">
                <a:avLst/>
              </a:prstGeom>
              <a:grpFill/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tângulo de cantos arredondados 26"/>
              <p:cNvSpPr/>
              <p:nvPr/>
            </p:nvSpPr>
            <p:spPr>
              <a:xfrm>
                <a:off x="4818661" y="1654200"/>
                <a:ext cx="2009673" cy="864096"/>
              </a:xfrm>
              <a:prstGeom prst="roundRect">
                <a:avLst/>
              </a:prstGeom>
              <a:solidFill>
                <a:srgbClr val="99D0DF"/>
              </a:solidFill>
              <a:ln>
                <a:solidFill>
                  <a:schemeClr val="accent3">
                    <a:lumMod val="50000"/>
                  </a:schemeClr>
                </a:solidFill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400" b="1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III. Administração  Financeira, Patrimonial e Controle Interno</a:t>
                </a:r>
                <a:endParaRPr lang="pt-BR" sz="1400" b="1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cxnSp>
          <p:nvCxnSpPr>
            <p:cNvPr id="11" name="Conector reto 10"/>
            <p:cNvCxnSpPr/>
            <p:nvPr/>
          </p:nvCxnSpPr>
          <p:spPr>
            <a:xfrm>
              <a:off x="1713224" y="1425476"/>
              <a:ext cx="6155941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6" name="Conector reto 185"/>
          <p:cNvCxnSpPr/>
          <p:nvPr/>
        </p:nvCxnSpPr>
        <p:spPr>
          <a:xfrm>
            <a:off x="1005508" y="91232"/>
            <a:ext cx="0" cy="676676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ítulo 1"/>
          <p:cNvSpPr txBox="1">
            <a:spLocks/>
          </p:cNvSpPr>
          <p:nvPr/>
        </p:nvSpPr>
        <p:spPr>
          <a:xfrm>
            <a:off x="-113787" y="1275890"/>
            <a:ext cx="1229993" cy="4969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Componentes/</a:t>
            </a:r>
          </a:p>
          <a:p>
            <a:pPr algn="ctr"/>
            <a:r>
              <a:rPr lang="pt-BR" sz="1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macroFUNÇÕES</a:t>
            </a:r>
            <a:endParaRPr lang="pt-BR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88" name="Título 1"/>
          <p:cNvSpPr txBox="1">
            <a:spLocks/>
          </p:cNvSpPr>
          <p:nvPr/>
        </p:nvSpPr>
        <p:spPr>
          <a:xfrm>
            <a:off x="251520" y="2190069"/>
            <a:ext cx="504056" cy="38651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H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</a:t>
            </a:r>
          </a:p>
          <a:p>
            <a:pPr algn="ctr"/>
            <a:endParaRPr lang="pt-B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H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</a:t>
            </a:r>
            <a:endParaRPr lang="pt-BR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0" name="Retângulo 189"/>
          <p:cNvSpPr/>
          <p:nvPr/>
        </p:nvSpPr>
        <p:spPr>
          <a:xfrm>
            <a:off x="-41569" y="6165304"/>
            <a:ext cx="1090235" cy="307777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>
            <a:spAutoFit/>
          </a:bodyPr>
          <a:lstStyle/>
          <a:p>
            <a:pPr algn="ctr"/>
            <a:r>
              <a:rPr lang="pt-BR" sz="1400" b="1" dirty="0" smtClean="0">
                <a:latin typeface="Calibri" panose="020F0502020204030204" pitchFamily="34" charset="0"/>
              </a:rPr>
              <a:t>No. CURSOS</a:t>
            </a:r>
            <a:endParaRPr lang="pt-BR" sz="1400" b="1" dirty="0">
              <a:latin typeface="Calibri" panose="020F0502020204030204" pitchFamily="34" charset="0"/>
            </a:endParaRPr>
          </a:p>
        </p:txBody>
      </p:sp>
      <p:cxnSp>
        <p:nvCxnSpPr>
          <p:cNvPr id="194" name="Conector reto 193"/>
          <p:cNvCxnSpPr/>
          <p:nvPr/>
        </p:nvCxnSpPr>
        <p:spPr>
          <a:xfrm>
            <a:off x="4292476" y="2132856"/>
            <a:ext cx="2073374" cy="0"/>
          </a:xfrm>
          <a:prstGeom prst="line">
            <a:avLst/>
          </a:prstGeom>
          <a:solidFill>
            <a:schemeClr val="accent3">
              <a:lumMod val="75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Retângulo 199"/>
          <p:cNvSpPr/>
          <p:nvPr/>
        </p:nvSpPr>
        <p:spPr>
          <a:xfrm>
            <a:off x="1193480" y="6093296"/>
            <a:ext cx="426192" cy="576064"/>
          </a:xfrm>
          <a:prstGeom prst="rect">
            <a:avLst/>
          </a:prstGeom>
          <a:solidFill>
            <a:srgbClr val="B9D08C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23</a:t>
            </a:r>
            <a:endParaRPr lang="pt-BR" sz="16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02" name="Retângulo 201"/>
          <p:cNvSpPr/>
          <p:nvPr/>
        </p:nvSpPr>
        <p:spPr>
          <a:xfrm>
            <a:off x="1846939" y="6093296"/>
            <a:ext cx="420805" cy="576064"/>
          </a:xfrm>
          <a:prstGeom prst="rect">
            <a:avLst/>
          </a:prstGeom>
          <a:solidFill>
            <a:srgbClr val="B9D08C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12</a:t>
            </a:r>
            <a:endParaRPr lang="pt-BR" sz="16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06" name="Retângulo 205"/>
          <p:cNvSpPr/>
          <p:nvPr/>
        </p:nvSpPr>
        <p:spPr>
          <a:xfrm>
            <a:off x="2783043" y="6093296"/>
            <a:ext cx="420805" cy="576064"/>
          </a:xfrm>
          <a:prstGeom prst="rect">
            <a:avLst/>
          </a:prstGeom>
          <a:solidFill>
            <a:srgbClr val="C6B9D5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15</a:t>
            </a:r>
            <a:endParaRPr lang="pt-BR" sz="16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07" name="Retângulo 206"/>
          <p:cNvSpPr/>
          <p:nvPr/>
        </p:nvSpPr>
        <p:spPr>
          <a:xfrm>
            <a:off x="8111635" y="6093296"/>
            <a:ext cx="420805" cy="576064"/>
          </a:xfrm>
          <a:prstGeom prst="rect">
            <a:avLst/>
          </a:prstGeom>
          <a:solidFill>
            <a:srgbClr val="DC9E9C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08</a:t>
            </a:r>
            <a:endParaRPr lang="pt-BR" sz="16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08" name="Retângulo 207"/>
          <p:cNvSpPr/>
          <p:nvPr/>
        </p:nvSpPr>
        <p:spPr>
          <a:xfrm>
            <a:off x="6428806" y="6093296"/>
            <a:ext cx="462885" cy="576064"/>
          </a:xfrm>
          <a:prstGeom prst="rect">
            <a:avLst/>
          </a:prstGeom>
          <a:solidFill>
            <a:srgbClr val="DC9E9C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12</a:t>
            </a:r>
            <a:endParaRPr lang="pt-BR" sz="16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09" name="Retângulo 208"/>
          <p:cNvSpPr/>
          <p:nvPr/>
        </p:nvSpPr>
        <p:spPr>
          <a:xfrm>
            <a:off x="7539763" y="6093296"/>
            <a:ext cx="462885" cy="576064"/>
          </a:xfrm>
          <a:prstGeom prst="rect">
            <a:avLst/>
          </a:prstGeom>
          <a:solidFill>
            <a:srgbClr val="DC9E9C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15</a:t>
            </a:r>
            <a:endParaRPr lang="pt-BR" sz="16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10" name="Retângulo 209"/>
          <p:cNvSpPr/>
          <p:nvPr/>
        </p:nvSpPr>
        <p:spPr>
          <a:xfrm>
            <a:off x="6979470" y="6093296"/>
            <a:ext cx="462885" cy="576064"/>
          </a:xfrm>
          <a:prstGeom prst="rect">
            <a:avLst/>
          </a:prstGeom>
          <a:solidFill>
            <a:srgbClr val="DC9E9C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17</a:t>
            </a:r>
            <a:endParaRPr lang="pt-BR" sz="16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11" name="Retângulo 210"/>
          <p:cNvSpPr/>
          <p:nvPr/>
        </p:nvSpPr>
        <p:spPr>
          <a:xfrm>
            <a:off x="3287099" y="6093296"/>
            <a:ext cx="420805" cy="576064"/>
          </a:xfrm>
          <a:prstGeom prst="rect">
            <a:avLst/>
          </a:prstGeom>
          <a:solidFill>
            <a:srgbClr val="C6B9D5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11</a:t>
            </a:r>
            <a:endParaRPr lang="pt-BR" sz="16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18" name="Retângulo 217"/>
          <p:cNvSpPr/>
          <p:nvPr/>
        </p:nvSpPr>
        <p:spPr>
          <a:xfrm>
            <a:off x="4151195" y="6093296"/>
            <a:ext cx="420805" cy="576064"/>
          </a:xfrm>
          <a:prstGeom prst="rect">
            <a:avLst/>
          </a:prstGeom>
          <a:solidFill>
            <a:srgbClr val="99D0D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15</a:t>
            </a:r>
            <a:endParaRPr lang="pt-BR" sz="16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33" name="Retângulo 232"/>
          <p:cNvSpPr/>
          <p:nvPr/>
        </p:nvSpPr>
        <p:spPr>
          <a:xfrm>
            <a:off x="5159307" y="6093296"/>
            <a:ext cx="420805" cy="576064"/>
          </a:xfrm>
          <a:prstGeom prst="rect">
            <a:avLst/>
          </a:prstGeom>
          <a:solidFill>
            <a:srgbClr val="99D0D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15</a:t>
            </a:r>
            <a:endParaRPr lang="pt-BR" sz="16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34" name="Retângulo 233"/>
          <p:cNvSpPr/>
          <p:nvPr/>
        </p:nvSpPr>
        <p:spPr>
          <a:xfrm>
            <a:off x="4655251" y="6093296"/>
            <a:ext cx="420805" cy="576064"/>
          </a:xfrm>
          <a:prstGeom prst="rect">
            <a:avLst/>
          </a:prstGeom>
          <a:solidFill>
            <a:srgbClr val="99D0D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15</a:t>
            </a:r>
            <a:endParaRPr lang="pt-BR" sz="16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44" name="Forma livre 243"/>
          <p:cNvSpPr/>
          <p:nvPr/>
        </p:nvSpPr>
        <p:spPr>
          <a:xfrm rot="10623933">
            <a:off x="6757300" y="5292487"/>
            <a:ext cx="322440" cy="799590"/>
          </a:xfrm>
          <a:custGeom>
            <a:avLst/>
            <a:gdLst>
              <a:gd name="connsiteX0" fmla="*/ 51073 w 406003"/>
              <a:gd name="connsiteY0" fmla="*/ 0 h 809397"/>
              <a:gd name="connsiteX1" fmla="*/ 25673 w 406003"/>
              <a:gd name="connsiteY1" fmla="*/ 558800 h 809397"/>
              <a:gd name="connsiteX2" fmla="*/ 368573 w 406003"/>
              <a:gd name="connsiteY2" fmla="*/ 787400 h 809397"/>
              <a:gd name="connsiteX3" fmla="*/ 381273 w 406003"/>
              <a:gd name="connsiteY3" fmla="*/ 787400 h 809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6003" h="809397">
                <a:moveTo>
                  <a:pt x="51073" y="0"/>
                </a:moveTo>
                <a:cubicBezTo>
                  <a:pt x="11914" y="213783"/>
                  <a:pt x="-27244" y="427567"/>
                  <a:pt x="25673" y="558800"/>
                </a:cubicBezTo>
                <a:cubicBezTo>
                  <a:pt x="78590" y="690033"/>
                  <a:pt x="309306" y="749300"/>
                  <a:pt x="368573" y="787400"/>
                </a:cubicBezTo>
                <a:cubicBezTo>
                  <a:pt x="427840" y="825500"/>
                  <a:pt x="404556" y="806450"/>
                  <a:pt x="381273" y="7874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5" name="Forma livre 244"/>
          <p:cNvSpPr/>
          <p:nvPr/>
        </p:nvSpPr>
        <p:spPr>
          <a:xfrm>
            <a:off x="7060530" y="5321300"/>
            <a:ext cx="612387" cy="771297"/>
          </a:xfrm>
          <a:custGeom>
            <a:avLst/>
            <a:gdLst>
              <a:gd name="connsiteX0" fmla="*/ 952570 w 992787"/>
              <a:gd name="connsiteY0" fmla="*/ 0 h 771297"/>
              <a:gd name="connsiteX1" fmla="*/ 70 w 992787"/>
              <a:gd name="connsiteY1" fmla="*/ 520700 h 771297"/>
              <a:gd name="connsiteX2" fmla="*/ 901770 w 992787"/>
              <a:gd name="connsiteY2" fmla="*/ 749300 h 771297"/>
              <a:gd name="connsiteX3" fmla="*/ 914470 w 992787"/>
              <a:gd name="connsiteY3" fmla="*/ 749300 h 771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2787" h="771297">
                <a:moveTo>
                  <a:pt x="952570" y="0"/>
                </a:moveTo>
                <a:cubicBezTo>
                  <a:pt x="480553" y="197908"/>
                  <a:pt x="8537" y="395817"/>
                  <a:pt x="70" y="520700"/>
                </a:cubicBezTo>
                <a:cubicBezTo>
                  <a:pt x="-8397" y="645583"/>
                  <a:pt x="749370" y="711200"/>
                  <a:pt x="901770" y="749300"/>
                </a:cubicBezTo>
                <a:cubicBezTo>
                  <a:pt x="1054170" y="787400"/>
                  <a:pt x="984320" y="768350"/>
                  <a:pt x="914470" y="749300"/>
                </a:cubicBezTo>
              </a:path>
            </a:pathLst>
          </a:cu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8" name="Forma livre 247"/>
          <p:cNvSpPr/>
          <p:nvPr/>
        </p:nvSpPr>
        <p:spPr>
          <a:xfrm>
            <a:off x="5626100" y="5727700"/>
            <a:ext cx="1444430" cy="419100"/>
          </a:xfrm>
          <a:custGeom>
            <a:avLst/>
            <a:gdLst>
              <a:gd name="connsiteX0" fmla="*/ 0 w 1444430"/>
              <a:gd name="connsiteY0" fmla="*/ 0 h 419100"/>
              <a:gd name="connsiteX1" fmla="*/ 1409700 w 1444430"/>
              <a:gd name="connsiteY1" fmla="*/ 38100 h 419100"/>
              <a:gd name="connsiteX2" fmla="*/ 1016000 w 1444430"/>
              <a:gd name="connsiteY2" fmla="*/ 355600 h 419100"/>
              <a:gd name="connsiteX3" fmla="*/ 1041400 w 1444430"/>
              <a:gd name="connsiteY3" fmla="*/ 419100 h 41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4430" h="419100">
                <a:moveTo>
                  <a:pt x="0" y="0"/>
                </a:moveTo>
                <a:lnTo>
                  <a:pt x="1409700" y="38100"/>
                </a:lnTo>
                <a:cubicBezTo>
                  <a:pt x="1579033" y="97367"/>
                  <a:pt x="1077383" y="292100"/>
                  <a:pt x="1016000" y="355600"/>
                </a:cubicBezTo>
                <a:cubicBezTo>
                  <a:pt x="954617" y="419100"/>
                  <a:pt x="998008" y="419100"/>
                  <a:pt x="1041400" y="419100"/>
                </a:cubicBezTo>
              </a:path>
            </a:pathLst>
          </a:cu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78862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1" name="Conector reto 180"/>
          <p:cNvCxnSpPr/>
          <p:nvPr/>
        </p:nvCxnSpPr>
        <p:spPr>
          <a:xfrm>
            <a:off x="251520" y="2132856"/>
            <a:ext cx="8568952" cy="0"/>
          </a:xfrm>
          <a:prstGeom prst="line">
            <a:avLst/>
          </a:prstGeom>
          <a:ln w="381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ector reto 179"/>
          <p:cNvCxnSpPr/>
          <p:nvPr/>
        </p:nvCxnSpPr>
        <p:spPr>
          <a:xfrm>
            <a:off x="251520" y="1196752"/>
            <a:ext cx="8629269" cy="0"/>
          </a:xfrm>
          <a:prstGeom prst="line">
            <a:avLst/>
          </a:prstGeom>
          <a:ln w="381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o 81"/>
          <p:cNvGrpSpPr/>
          <p:nvPr/>
        </p:nvGrpSpPr>
        <p:grpSpPr>
          <a:xfrm>
            <a:off x="1043608" y="836712"/>
            <a:ext cx="7344814" cy="1239545"/>
            <a:chOff x="-31776" y="3395705"/>
            <a:chExt cx="2946056" cy="1239545"/>
          </a:xfrm>
          <a:solidFill>
            <a:schemeClr val="accent3">
              <a:lumMod val="20000"/>
              <a:lumOff val="80000"/>
            </a:schemeClr>
          </a:solidFill>
        </p:grpSpPr>
        <p:cxnSp>
          <p:nvCxnSpPr>
            <p:cNvPr id="81" name="Conector reto 80"/>
            <p:cNvCxnSpPr/>
            <p:nvPr/>
          </p:nvCxnSpPr>
          <p:spPr>
            <a:xfrm>
              <a:off x="1354603" y="3395705"/>
              <a:ext cx="0" cy="288032"/>
            </a:xfrm>
            <a:prstGeom prst="line">
              <a:avLst/>
            </a:prstGeom>
            <a:grp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to 36"/>
            <p:cNvCxnSpPr/>
            <p:nvPr/>
          </p:nvCxnSpPr>
          <p:spPr>
            <a:xfrm>
              <a:off x="461948" y="3683737"/>
              <a:ext cx="1960135" cy="0"/>
            </a:xfrm>
            <a:prstGeom prst="line">
              <a:avLst/>
            </a:prstGeom>
            <a:grp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upo 37"/>
            <p:cNvGrpSpPr/>
            <p:nvPr/>
          </p:nvGrpSpPr>
          <p:grpSpPr>
            <a:xfrm>
              <a:off x="1859560" y="3683737"/>
              <a:ext cx="1054720" cy="951513"/>
              <a:chOff x="2986288" y="2207573"/>
              <a:chExt cx="1054720" cy="951513"/>
            </a:xfrm>
            <a:grpFill/>
          </p:grpSpPr>
          <p:cxnSp>
            <p:nvCxnSpPr>
              <p:cNvPr id="39" name="Conector reto 38"/>
              <p:cNvCxnSpPr/>
              <p:nvPr/>
            </p:nvCxnSpPr>
            <p:spPr>
              <a:xfrm>
                <a:off x="3549999" y="2207573"/>
                <a:ext cx="0" cy="288032"/>
              </a:xfrm>
              <a:prstGeom prst="line">
                <a:avLst/>
              </a:prstGeom>
              <a:grpFill/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tângulo de cantos arredondados 39"/>
              <p:cNvSpPr/>
              <p:nvPr/>
            </p:nvSpPr>
            <p:spPr>
              <a:xfrm>
                <a:off x="2986288" y="2351589"/>
                <a:ext cx="1054720" cy="807497"/>
              </a:xfrm>
              <a:prstGeom prst="roundRect">
                <a:avLst/>
              </a:prstGeom>
              <a:solidFill>
                <a:srgbClr val="AEC87A"/>
              </a:solidFill>
              <a:ln>
                <a:solidFill>
                  <a:schemeClr val="tx1"/>
                </a:solidFill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600" b="1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PROJETO 02: Cooperação Interinstitucional, Nacional e Internacional</a:t>
                </a:r>
                <a:endParaRPr lang="pt-BR" sz="1600" b="1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6" name="Grupo 46"/>
            <p:cNvGrpSpPr/>
            <p:nvPr/>
          </p:nvGrpSpPr>
          <p:grpSpPr>
            <a:xfrm>
              <a:off x="-31776" y="3683737"/>
              <a:ext cx="1008113" cy="951513"/>
              <a:chOff x="374872" y="2207573"/>
              <a:chExt cx="1008113" cy="951513"/>
            </a:xfrm>
            <a:grpFill/>
          </p:grpSpPr>
          <p:cxnSp>
            <p:nvCxnSpPr>
              <p:cNvPr id="48" name="Conector reto 47"/>
              <p:cNvCxnSpPr/>
              <p:nvPr/>
            </p:nvCxnSpPr>
            <p:spPr>
              <a:xfrm>
                <a:off x="871047" y="2207573"/>
                <a:ext cx="0" cy="288032"/>
              </a:xfrm>
              <a:prstGeom prst="line">
                <a:avLst/>
              </a:prstGeom>
              <a:grpFill/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Retângulo de cantos arredondados 48"/>
              <p:cNvSpPr/>
              <p:nvPr/>
            </p:nvSpPr>
            <p:spPr>
              <a:xfrm>
                <a:off x="374872" y="2351589"/>
                <a:ext cx="1008113" cy="807497"/>
              </a:xfrm>
              <a:prstGeom prst="roundRect">
                <a:avLst/>
              </a:prstGeom>
              <a:solidFill>
                <a:srgbClr val="AEC87A"/>
              </a:solidFill>
              <a:ln>
                <a:solidFill>
                  <a:schemeClr val="tx1"/>
                </a:solidFill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600" b="1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PROJETO 01: Aperfeiçoamento Org. e da Gestão Organizacional</a:t>
                </a:r>
                <a:endParaRPr lang="pt-BR" sz="1600" b="1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</p:grpSp>
      <p:sp>
        <p:nvSpPr>
          <p:cNvPr id="30" name="Retângulo de cantos arredondados 29"/>
          <p:cNvSpPr/>
          <p:nvPr/>
        </p:nvSpPr>
        <p:spPr>
          <a:xfrm>
            <a:off x="1849086" y="463844"/>
            <a:ext cx="5832648" cy="648072"/>
          </a:xfrm>
          <a:prstGeom prst="roundRect">
            <a:avLst/>
          </a:prstGeom>
          <a:solidFill>
            <a:srgbClr val="AEC87A"/>
          </a:solidFill>
          <a:ln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COMPONENTE 1: </a:t>
            </a:r>
          </a:p>
          <a:p>
            <a:pPr algn="ctr"/>
            <a:r>
              <a:rPr lang="pt-BR" sz="22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Gestão Estratégica  Integrada</a:t>
            </a:r>
            <a:endParaRPr lang="pt-BR" sz="22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186" name="Conector reto 185"/>
          <p:cNvCxnSpPr/>
          <p:nvPr/>
        </p:nvCxnSpPr>
        <p:spPr>
          <a:xfrm>
            <a:off x="899592" y="548680"/>
            <a:ext cx="0" cy="576064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Título 1"/>
          <p:cNvSpPr txBox="1">
            <a:spLocks/>
          </p:cNvSpPr>
          <p:nvPr/>
        </p:nvSpPr>
        <p:spPr>
          <a:xfrm>
            <a:off x="179512" y="1196752"/>
            <a:ext cx="504056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H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</a:t>
            </a:r>
          </a:p>
          <a:p>
            <a:pPr algn="ctr"/>
            <a:endParaRPr lang="pt-B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043608" y="2348880"/>
            <a:ext cx="3672408" cy="374441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Técnicas de Planejamento Estratégico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Metodologia de Mapeamento, Otimização e Gestão de Processos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Técnicas e Práticas de Gerenciamento de Projetos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Técnicas de Comunicação Institucional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Práticas e ferramentas  de Administração Pública 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Análise de Dados Estatísticos e cenários econômicos 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Estatística  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Relacionamento Interpessoal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Postura Ética e Profissional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Cooperação e Trabalho em Equipe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Produtividade e Orientação para Resultados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Colaboração e Disseminação de Conhecimentos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Autodesenvolvimento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Criatividade e Empreendedorismo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Gestão de Projetos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Gestão estratégica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Gestão de Processos Organizacionais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Gestão Financeira e Orçamentária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Gestão de Equipes e Resultados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Gestão da Inovação e da Mudança Organizacional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Gestão da Segurança da Informação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Gestão do Conhecimento e do Capital Intelectual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Gestão de Risco e Continuidade do Negócio </a:t>
            </a:r>
          </a:p>
        </p:txBody>
      </p:sp>
      <p:sp>
        <p:nvSpPr>
          <p:cNvPr id="94" name="Retângulo 93"/>
          <p:cNvSpPr/>
          <p:nvPr/>
        </p:nvSpPr>
        <p:spPr>
          <a:xfrm>
            <a:off x="5220072" y="2492896"/>
            <a:ext cx="3456384" cy="345638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pt-BR" sz="1200" b="1" dirty="0" smtClean="0">
                <a:latin typeface="Calibri" panose="020F0502020204030204" pitchFamily="34" charset="0"/>
              </a:rPr>
              <a:t>Análise de Finanças e Economia Internacional</a:t>
            </a:r>
          </a:p>
          <a:p>
            <a:pPr marL="342900" indent="-342900">
              <a:buAutoNum type="arabicPeriod"/>
            </a:pPr>
            <a:r>
              <a:rPr lang="pt-BR" sz="1200" b="1" dirty="0" smtClean="0">
                <a:latin typeface="Calibri" panose="020F0502020204030204" pitchFamily="34" charset="0"/>
              </a:rPr>
              <a:t>Articulação de Parcerias Nacionais e Internacionais</a:t>
            </a:r>
          </a:p>
          <a:p>
            <a:pPr marL="342900" indent="-342900">
              <a:buAutoNum type="arabicPeriod"/>
            </a:pPr>
            <a:r>
              <a:rPr lang="pt-BR" sz="1200" b="1" dirty="0" smtClean="0">
                <a:latin typeface="Calibri" panose="020F0502020204030204" pitchFamily="34" charset="0"/>
              </a:rPr>
              <a:t>Relacionamento Interpessoal</a:t>
            </a:r>
          </a:p>
          <a:p>
            <a:pPr marL="342900" indent="-342900">
              <a:buAutoNum type="arabicPeriod"/>
            </a:pPr>
            <a:r>
              <a:rPr lang="pt-BR" sz="1200" b="1" dirty="0" smtClean="0">
                <a:latin typeface="Calibri" panose="020F0502020204030204" pitchFamily="34" charset="0"/>
              </a:rPr>
              <a:t>Produtividade e Orientação para Resultados</a:t>
            </a:r>
          </a:p>
          <a:p>
            <a:pPr marL="342900" indent="-342900">
              <a:buAutoNum type="arabicPeriod"/>
            </a:pPr>
            <a:r>
              <a:rPr lang="pt-BR" sz="1200" b="1" dirty="0" smtClean="0">
                <a:latin typeface="Calibri" panose="020F0502020204030204" pitchFamily="34" charset="0"/>
              </a:rPr>
              <a:t>Colaboração e Disseminação de Conhecimentos</a:t>
            </a:r>
          </a:p>
          <a:p>
            <a:pPr marL="342900" indent="-342900">
              <a:buAutoNum type="arabicPeriod"/>
            </a:pPr>
            <a:r>
              <a:rPr lang="pt-BR" sz="1200" b="1" dirty="0" smtClean="0">
                <a:latin typeface="Calibri" panose="020F0502020204030204" pitchFamily="34" charset="0"/>
              </a:rPr>
              <a:t>Postura Diplomática</a:t>
            </a:r>
          </a:p>
          <a:p>
            <a:pPr marL="342900" indent="-342900">
              <a:buAutoNum type="arabicPeriod"/>
            </a:pPr>
            <a:r>
              <a:rPr lang="pt-BR" sz="1200" b="1" dirty="0" smtClean="0">
                <a:latin typeface="Calibri" panose="020F0502020204030204" pitchFamily="34" charset="0"/>
              </a:rPr>
              <a:t>Gestão Estratégica</a:t>
            </a:r>
          </a:p>
          <a:p>
            <a:pPr marL="342900" indent="-342900">
              <a:buAutoNum type="arabicPeriod"/>
            </a:pPr>
            <a:r>
              <a:rPr lang="pt-BR" sz="1200" b="1" dirty="0" smtClean="0">
                <a:latin typeface="Calibri" panose="020F0502020204030204" pitchFamily="34" charset="0"/>
              </a:rPr>
              <a:t>Gestão de Contratos e Convênios</a:t>
            </a:r>
          </a:p>
          <a:p>
            <a:pPr marL="342900" indent="-342900">
              <a:buAutoNum type="arabicPeriod"/>
            </a:pPr>
            <a:r>
              <a:rPr lang="pt-BR" sz="1200" b="1" dirty="0" smtClean="0">
                <a:latin typeface="Calibri" panose="020F0502020204030204" pitchFamily="34" charset="0"/>
              </a:rPr>
              <a:t>Gestão de Equipes para Resultados</a:t>
            </a:r>
          </a:p>
          <a:p>
            <a:pPr marL="342900" indent="-342900">
              <a:buAutoNum type="arabicPeriod"/>
            </a:pPr>
            <a:r>
              <a:rPr lang="pt-BR" sz="1200" b="1" dirty="0" smtClean="0">
                <a:latin typeface="Calibri" panose="020F0502020204030204" pitchFamily="34" charset="0"/>
              </a:rPr>
              <a:t>Negociação com Parcerias  Nacionais e Internacionais</a:t>
            </a:r>
          </a:p>
          <a:p>
            <a:pPr marL="342900" indent="-342900">
              <a:buAutoNum type="arabicPeriod"/>
            </a:pPr>
            <a:r>
              <a:rPr lang="pt-BR" sz="1200" b="1" dirty="0" smtClean="0">
                <a:latin typeface="Calibri" panose="020F0502020204030204" pitchFamily="34" charset="0"/>
              </a:rPr>
              <a:t>Idiomas Estrangeiros</a:t>
            </a:r>
          </a:p>
          <a:p>
            <a:pPr marL="342900" indent="-342900">
              <a:buAutoNum type="arabicPeriod"/>
            </a:pPr>
            <a:r>
              <a:rPr lang="pt-BR" sz="1200" b="1" dirty="0" smtClean="0">
                <a:latin typeface="Calibri" panose="020F0502020204030204" pitchFamily="34" charset="0"/>
              </a:rPr>
              <a:t>Uso de Ferramentas  de Armazenamento e Disseminação do Conhecimento</a:t>
            </a:r>
            <a:endParaRPr lang="pt-BR" sz="1200" b="1" dirty="0">
              <a:latin typeface="Calibri" panose="020F0502020204030204" pitchFamily="34" charset="0"/>
            </a:endParaRPr>
          </a:p>
        </p:txBody>
      </p:sp>
      <p:sp>
        <p:nvSpPr>
          <p:cNvPr id="4" name="Seta para baixo 3"/>
          <p:cNvSpPr/>
          <p:nvPr/>
        </p:nvSpPr>
        <p:spPr>
          <a:xfrm>
            <a:off x="2239840" y="2132856"/>
            <a:ext cx="255135" cy="216024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Seta para baixo 20"/>
          <p:cNvSpPr/>
          <p:nvPr/>
        </p:nvSpPr>
        <p:spPr>
          <a:xfrm>
            <a:off x="7021396" y="2175836"/>
            <a:ext cx="255135" cy="216024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Título 1"/>
          <p:cNvSpPr txBox="1">
            <a:spLocks/>
          </p:cNvSpPr>
          <p:nvPr/>
        </p:nvSpPr>
        <p:spPr>
          <a:xfrm>
            <a:off x="208540" y="3358116"/>
            <a:ext cx="504056" cy="13062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u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</a:t>
            </a:r>
          </a:p>
          <a:p>
            <a:pPr algn="ctr"/>
            <a:endParaRPr lang="pt-B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25978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1" name="Conector reto 180"/>
          <p:cNvCxnSpPr/>
          <p:nvPr/>
        </p:nvCxnSpPr>
        <p:spPr>
          <a:xfrm>
            <a:off x="251520" y="2492896"/>
            <a:ext cx="8640960" cy="0"/>
          </a:xfrm>
          <a:prstGeom prst="line">
            <a:avLst/>
          </a:prstGeom>
          <a:ln w="381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ector reto 179"/>
          <p:cNvCxnSpPr/>
          <p:nvPr/>
        </p:nvCxnSpPr>
        <p:spPr>
          <a:xfrm>
            <a:off x="251520" y="1196752"/>
            <a:ext cx="8643783" cy="0"/>
          </a:xfrm>
          <a:prstGeom prst="line">
            <a:avLst/>
          </a:prstGeom>
          <a:ln w="381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o 81"/>
          <p:cNvGrpSpPr/>
          <p:nvPr/>
        </p:nvGrpSpPr>
        <p:grpSpPr>
          <a:xfrm>
            <a:off x="1194576" y="980728"/>
            <a:ext cx="7625896" cy="1295582"/>
            <a:chOff x="28778" y="3395705"/>
            <a:chExt cx="3058800" cy="1295582"/>
          </a:xfrm>
          <a:solidFill>
            <a:schemeClr val="accent4"/>
          </a:solidFill>
        </p:grpSpPr>
        <p:cxnSp>
          <p:nvCxnSpPr>
            <p:cNvPr id="81" name="Conector reto 80"/>
            <p:cNvCxnSpPr/>
            <p:nvPr/>
          </p:nvCxnSpPr>
          <p:spPr>
            <a:xfrm>
              <a:off x="1470135" y="3395705"/>
              <a:ext cx="0" cy="288032"/>
            </a:xfrm>
            <a:prstGeom prst="line">
              <a:avLst/>
            </a:prstGeom>
            <a:grp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to 36"/>
            <p:cNvCxnSpPr/>
            <p:nvPr/>
          </p:nvCxnSpPr>
          <p:spPr>
            <a:xfrm>
              <a:off x="589552" y="3696616"/>
              <a:ext cx="1804836" cy="0"/>
            </a:xfrm>
            <a:prstGeom prst="line">
              <a:avLst/>
            </a:prstGeom>
            <a:grp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Grupo 37"/>
            <p:cNvGrpSpPr/>
            <p:nvPr/>
          </p:nvGrpSpPr>
          <p:grpSpPr>
            <a:xfrm>
              <a:off x="1672316" y="3683737"/>
              <a:ext cx="1415262" cy="1007550"/>
              <a:chOff x="2799044" y="2207573"/>
              <a:chExt cx="1415262" cy="1007550"/>
            </a:xfrm>
            <a:grpFill/>
          </p:grpSpPr>
          <p:cxnSp>
            <p:nvCxnSpPr>
              <p:cNvPr id="39" name="Conector reto 38"/>
              <p:cNvCxnSpPr/>
              <p:nvPr/>
            </p:nvCxnSpPr>
            <p:spPr>
              <a:xfrm>
                <a:off x="3515950" y="2207573"/>
                <a:ext cx="0" cy="288032"/>
              </a:xfrm>
              <a:prstGeom prst="line">
                <a:avLst/>
              </a:prstGeom>
              <a:grpFill/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tângulo de cantos arredondados 39"/>
              <p:cNvSpPr/>
              <p:nvPr/>
            </p:nvSpPr>
            <p:spPr>
              <a:xfrm>
                <a:off x="2799044" y="2407626"/>
                <a:ext cx="1415262" cy="807497"/>
              </a:xfrm>
              <a:prstGeom prst="roundRect">
                <a:avLst/>
              </a:prstGeom>
              <a:solidFill>
                <a:srgbClr val="D4CAE0"/>
              </a:solidFill>
              <a:ln>
                <a:solidFill>
                  <a:schemeClr val="tx1"/>
                </a:solidFill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400" b="1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PROJETO 04: Aperfeiçoamento da Gestão do Cadastro e Implantação  Sistema Público de Escrituração Digital</a:t>
                </a:r>
                <a:endParaRPr lang="pt-BR" sz="1400" b="1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5" name="Grupo 46"/>
            <p:cNvGrpSpPr/>
            <p:nvPr/>
          </p:nvGrpSpPr>
          <p:grpSpPr>
            <a:xfrm>
              <a:off x="28778" y="3683737"/>
              <a:ext cx="1123645" cy="1007550"/>
              <a:chOff x="435426" y="2207573"/>
              <a:chExt cx="1123645" cy="1007550"/>
            </a:xfrm>
            <a:grpFill/>
          </p:grpSpPr>
          <p:cxnSp>
            <p:nvCxnSpPr>
              <p:cNvPr id="48" name="Conector reto 47"/>
              <p:cNvCxnSpPr/>
              <p:nvPr/>
            </p:nvCxnSpPr>
            <p:spPr>
              <a:xfrm>
                <a:off x="996911" y="2207573"/>
                <a:ext cx="0" cy="288032"/>
              </a:xfrm>
              <a:prstGeom prst="line">
                <a:avLst/>
              </a:prstGeom>
              <a:grpFill/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Retângulo de cantos arredondados 48"/>
              <p:cNvSpPr/>
              <p:nvPr/>
            </p:nvSpPr>
            <p:spPr>
              <a:xfrm>
                <a:off x="435426" y="2407626"/>
                <a:ext cx="1123645" cy="807497"/>
              </a:xfrm>
              <a:prstGeom prst="roundRect">
                <a:avLst/>
              </a:prstGeom>
              <a:solidFill>
                <a:srgbClr val="D4CAE0"/>
              </a:solidFill>
              <a:ln>
                <a:solidFill>
                  <a:schemeClr val="tx1"/>
                </a:solidFill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500" b="1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PROJETO 03: Melhoria da Eficiência e Eficácia da Administração Pública</a:t>
                </a:r>
                <a:endParaRPr lang="pt-BR" sz="1500" b="1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</p:grpSp>
      <p:sp>
        <p:nvSpPr>
          <p:cNvPr id="30" name="Retângulo de cantos arredondados 29"/>
          <p:cNvSpPr/>
          <p:nvPr/>
        </p:nvSpPr>
        <p:spPr>
          <a:xfrm>
            <a:off x="1877552" y="476672"/>
            <a:ext cx="5832648" cy="648072"/>
          </a:xfrm>
          <a:prstGeom prst="roundRect">
            <a:avLst/>
          </a:prstGeom>
          <a:solidFill>
            <a:srgbClr val="D4CAE0"/>
          </a:solidFill>
          <a:ln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COMPONENTE 2:</a:t>
            </a:r>
          </a:p>
          <a:p>
            <a:pPr algn="ctr"/>
            <a:r>
              <a:rPr lang="pt-BR" sz="22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Administração Tributária e Contencioso Fiscal</a:t>
            </a:r>
            <a:endParaRPr lang="pt-BR" sz="22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186" name="Conector reto 185"/>
          <p:cNvCxnSpPr/>
          <p:nvPr/>
        </p:nvCxnSpPr>
        <p:spPr>
          <a:xfrm>
            <a:off x="1043608" y="548680"/>
            <a:ext cx="0" cy="5688632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Título 1"/>
          <p:cNvSpPr txBox="1">
            <a:spLocks/>
          </p:cNvSpPr>
          <p:nvPr/>
        </p:nvSpPr>
        <p:spPr>
          <a:xfrm>
            <a:off x="179512" y="1330648"/>
            <a:ext cx="504056" cy="1234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H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</a:t>
            </a:r>
          </a:p>
          <a:p>
            <a:pPr algn="ctr"/>
            <a:endParaRPr lang="pt-B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115616" y="2636912"/>
            <a:ext cx="3672408" cy="352839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pt-BR" sz="1300" b="1" dirty="0" smtClean="0">
                <a:latin typeface="Calibri" panose="020F0502020204030204" pitchFamily="34" charset="0"/>
              </a:rPr>
              <a:t>Legislação Tributária e Contencioso Fiscal</a:t>
            </a:r>
          </a:p>
          <a:p>
            <a:pPr marL="342900" indent="-342900">
              <a:buAutoNum type="arabicPeriod"/>
            </a:pPr>
            <a:r>
              <a:rPr lang="pt-BR" sz="1300" b="1" dirty="0" smtClean="0">
                <a:latin typeface="Calibri" panose="020F0502020204030204" pitchFamily="34" charset="0"/>
              </a:rPr>
              <a:t>Modelos de Gestão e Política Tributária</a:t>
            </a:r>
          </a:p>
          <a:p>
            <a:pPr marL="342900" indent="-342900">
              <a:buAutoNum type="arabicPeriod"/>
            </a:pPr>
            <a:r>
              <a:rPr lang="pt-BR" sz="1300" b="1" dirty="0" smtClean="0">
                <a:latin typeface="Calibri" panose="020F0502020204030204" pitchFamily="34" charset="0"/>
              </a:rPr>
              <a:t>Auditoria Fiscal</a:t>
            </a:r>
          </a:p>
          <a:p>
            <a:pPr marL="342900" indent="-342900">
              <a:buAutoNum type="arabicPeriod"/>
            </a:pPr>
            <a:r>
              <a:rPr lang="pt-BR" sz="1300" b="1" dirty="0" smtClean="0">
                <a:latin typeface="Calibri" panose="020F0502020204030204" pitchFamily="34" charset="0"/>
              </a:rPr>
              <a:t>Técnicas de Arrecadação e Cobrança</a:t>
            </a:r>
          </a:p>
          <a:p>
            <a:pPr marL="342900" indent="-342900">
              <a:buAutoNum type="arabicPeriod"/>
            </a:pPr>
            <a:r>
              <a:rPr lang="pt-BR" sz="1300" b="1" dirty="0" smtClean="0">
                <a:latin typeface="Calibri" panose="020F0502020204030204" pitchFamily="34" charset="0"/>
              </a:rPr>
              <a:t>Relacionamento Interpessoal</a:t>
            </a:r>
          </a:p>
          <a:p>
            <a:pPr marL="342900" indent="-342900">
              <a:buAutoNum type="arabicPeriod"/>
            </a:pPr>
            <a:r>
              <a:rPr lang="pt-BR" sz="1300" b="1" dirty="0" smtClean="0">
                <a:latin typeface="Calibri" panose="020F0502020204030204" pitchFamily="34" charset="0"/>
              </a:rPr>
              <a:t>Postura ética e Profissional</a:t>
            </a:r>
          </a:p>
          <a:p>
            <a:pPr marL="342900" indent="-342900">
              <a:buAutoNum type="arabicPeriod"/>
            </a:pPr>
            <a:r>
              <a:rPr lang="pt-BR" sz="1300" b="1" dirty="0" smtClean="0">
                <a:latin typeface="Calibri" panose="020F0502020204030204" pitchFamily="34" charset="0"/>
              </a:rPr>
              <a:t>Orientação para a Qualidade no Trabalho</a:t>
            </a:r>
          </a:p>
          <a:p>
            <a:pPr marL="342900" indent="-342900">
              <a:buAutoNum type="arabicPeriod"/>
            </a:pPr>
            <a:r>
              <a:rPr lang="pt-BR" sz="1300" b="1" dirty="0" smtClean="0">
                <a:latin typeface="Calibri" panose="020F0502020204030204" pitchFamily="34" charset="0"/>
              </a:rPr>
              <a:t>Comprometimento e Dedicação no Trabalho</a:t>
            </a:r>
          </a:p>
          <a:p>
            <a:pPr marL="342900" indent="-342900">
              <a:buAutoNum type="arabicPeriod"/>
            </a:pPr>
            <a:r>
              <a:rPr lang="pt-BR" sz="1300" b="1" dirty="0" smtClean="0">
                <a:latin typeface="Calibri" panose="020F0502020204030204" pitchFamily="34" charset="0"/>
              </a:rPr>
              <a:t>Colaboração e Disseminação de Conhecimentos</a:t>
            </a:r>
          </a:p>
          <a:p>
            <a:pPr marL="342900" indent="-342900">
              <a:buAutoNum type="arabicPeriod"/>
            </a:pPr>
            <a:r>
              <a:rPr lang="pt-BR" sz="1300" b="1" dirty="0" smtClean="0">
                <a:latin typeface="Calibri" panose="020F0502020204030204" pitchFamily="34" charset="0"/>
              </a:rPr>
              <a:t>Gestão Estratégica</a:t>
            </a:r>
          </a:p>
          <a:p>
            <a:pPr marL="342900" indent="-342900">
              <a:buAutoNum type="arabicPeriod"/>
            </a:pPr>
            <a:r>
              <a:rPr lang="pt-BR" sz="1300" b="1" dirty="0" smtClean="0">
                <a:latin typeface="Calibri" panose="020F0502020204030204" pitchFamily="34" charset="0"/>
              </a:rPr>
              <a:t>Gestão de Processos Organizacionais</a:t>
            </a:r>
          </a:p>
          <a:p>
            <a:pPr marL="342900" indent="-342900">
              <a:buAutoNum type="arabicPeriod"/>
            </a:pPr>
            <a:r>
              <a:rPr lang="pt-BR" sz="1300" b="1" dirty="0" smtClean="0">
                <a:latin typeface="Calibri" panose="020F0502020204030204" pitchFamily="34" charset="0"/>
              </a:rPr>
              <a:t>Gestão de Equipes para Resultados</a:t>
            </a:r>
          </a:p>
          <a:p>
            <a:pPr marL="342900" indent="-342900">
              <a:buAutoNum type="arabicPeriod"/>
            </a:pPr>
            <a:r>
              <a:rPr lang="pt-BR" sz="1300" b="1" dirty="0" smtClean="0">
                <a:latin typeface="Calibri" panose="020F0502020204030204" pitchFamily="34" charset="0"/>
              </a:rPr>
              <a:t>Contabilidade Geral</a:t>
            </a:r>
          </a:p>
          <a:p>
            <a:pPr marL="342900" indent="-342900">
              <a:buAutoNum type="arabicPeriod"/>
            </a:pPr>
            <a:r>
              <a:rPr lang="pt-BR" sz="1300" b="1" dirty="0" smtClean="0">
                <a:latin typeface="Calibri" panose="020F0502020204030204" pitchFamily="34" charset="0"/>
              </a:rPr>
              <a:t>Contabilidade Avançada</a:t>
            </a:r>
          </a:p>
          <a:p>
            <a:pPr marL="342900" indent="-342900">
              <a:buAutoNum type="arabicPeriod"/>
            </a:pPr>
            <a:r>
              <a:rPr lang="pt-BR" sz="1300" b="1" dirty="0" smtClean="0">
                <a:latin typeface="Calibri" panose="020F0502020204030204" pitchFamily="34" charset="0"/>
              </a:rPr>
              <a:t>Gerenciamento Eletrônico de Documentos</a:t>
            </a:r>
          </a:p>
        </p:txBody>
      </p:sp>
      <p:sp>
        <p:nvSpPr>
          <p:cNvPr id="94" name="Retângulo 93"/>
          <p:cNvSpPr/>
          <p:nvPr/>
        </p:nvSpPr>
        <p:spPr>
          <a:xfrm>
            <a:off x="5292081" y="2636912"/>
            <a:ext cx="3603222" cy="3312368"/>
          </a:xfrm>
          <a:prstGeom prst="rect">
            <a:avLst/>
          </a:prstGeom>
          <a:solidFill>
            <a:srgbClr val="D4CAE0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pt-BR" sz="1300" b="1" dirty="0" smtClean="0">
                <a:latin typeface="Calibri" panose="020F0502020204030204" pitchFamily="34" charset="0"/>
              </a:rPr>
              <a:t>Análise, Planejamento e Aperfeiçoamento das Práticas de Registro e Arrecadação Pública</a:t>
            </a:r>
          </a:p>
          <a:p>
            <a:pPr marL="342900" indent="-342900">
              <a:buAutoNum type="arabicPeriod"/>
            </a:pPr>
            <a:r>
              <a:rPr lang="pt-BR" sz="1300" b="1" dirty="0" smtClean="0">
                <a:latin typeface="Calibri" panose="020F0502020204030204" pitchFamily="34" charset="0"/>
              </a:rPr>
              <a:t>Análise, Processamento, Cruzamento e Revisão de Dados Fiscais e Tributários</a:t>
            </a:r>
          </a:p>
          <a:p>
            <a:pPr marL="342900" indent="-342900">
              <a:buAutoNum type="arabicPeriod"/>
            </a:pPr>
            <a:r>
              <a:rPr lang="pt-BR" sz="1300" b="1" dirty="0" smtClean="0">
                <a:latin typeface="Calibri" panose="020F0502020204030204" pitchFamily="34" charset="0"/>
              </a:rPr>
              <a:t>Relacionamento Interpessoal</a:t>
            </a:r>
          </a:p>
          <a:p>
            <a:pPr marL="342900" indent="-342900">
              <a:buAutoNum type="arabicPeriod"/>
            </a:pPr>
            <a:r>
              <a:rPr lang="pt-BR" sz="1300" b="1" dirty="0" smtClean="0">
                <a:latin typeface="Calibri" panose="020F0502020204030204" pitchFamily="34" charset="0"/>
              </a:rPr>
              <a:t>Postura Ética e Profissional</a:t>
            </a:r>
          </a:p>
          <a:p>
            <a:pPr marL="342900" indent="-342900">
              <a:buAutoNum type="arabicPeriod"/>
            </a:pPr>
            <a:r>
              <a:rPr lang="pt-BR" sz="1300" b="1" dirty="0" smtClean="0">
                <a:latin typeface="Calibri" panose="020F0502020204030204" pitchFamily="34" charset="0"/>
              </a:rPr>
              <a:t>Produtividade e Orientação para Resultados</a:t>
            </a:r>
          </a:p>
          <a:p>
            <a:pPr marL="342900" indent="-342900">
              <a:buAutoNum type="arabicPeriod"/>
            </a:pPr>
            <a:r>
              <a:rPr lang="pt-BR" sz="1300" b="1" dirty="0" smtClean="0">
                <a:latin typeface="Calibri" panose="020F0502020204030204" pitchFamily="34" charset="0"/>
              </a:rPr>
              <a:t>Autodesenvolvimento</a:t>
            </a:r>
          </a:p>
          <a:p>
            <a:pPr marL="342900" indent="-342900">
              <a:buAutoNum type="arabicPeriod"/>
            </a:pPr>
            <a:r>
              <a:rPr lang="pt-BR" sz="1300" b="1" dirty="0" smtClean="0">
                <a:latin typeface="Calibri" panose="020F0502020204030204" pitchFamily="34" charset="0"/>
              </a:rPr>
              <a:t>Colaboração e Disseminação de Conhecimentos</a:t>
            </a:r>
          </a:p>
          <a:p>
            <a:pPr marL="342900" indent="-342900">
              <a:buAutoNum type="arabicPeriod"/>
            </a:pPr>
            <a:r>
              <a:rPr lang="pt-BR" sz="1300" b="1" dirty="0" smtClean="0">
                <a:latin typeface="Calibri" panose="020F0502020204030204" pitchFamily="34" charset="0"/>
              </a:rPr>
              <a:t>Gestão de Projetos</a:t>
            </a:r>
          </a:p>
          <a:p>
            <a:pPr marL="342900" indent="-342900">
              <a:buAutoNum type="arabicPeriod"/>
            </a:pPr>
            <a:r>
              <a:rPr lang="pt-BR" sz="1300" b="1" dirty="0" smtClean="0">
                <a:latin typeface="Calibri" panose="020F0502020204030204" pitchFamily="34" charset="0"/>
              </a:rPr>
              <a:t>Gestão  Estratégica</a:t>
            </a:r>
          </a:p>
          <a:p>
            <a:pPr marL="342900" indent="-342900">
              <a:buAutoNum type="arabicPeriod"/>
            </a:pPr>
            <a:r>
              <a:rPr lang="pt-BR" sz="1300" b="1" dirty="0" smtClean="0">
                <a:latin typeface="Calibri" panose="020F0502020204030204" pitchFamily="34" charset="0"/>
              </a:rPr>
              <a:t>Gestão de Equipes para Resultados</a:t>
            </a:r>
          </a:p>
          <a:p>
            <a:pPr marL="342900" indent="-342900">
              <a:buAutoNum type="arabicPeriod"/>
            </a:pPr>
            <a:r>
              <a:rPr lang="pt-BR" sz="1300" b="1" dirty="0" smtClean="0">
                <a:latin typeface="Calibri" panose="020F0502020204030204" pitchFamily="34" charset="0"/>
              </a:rPr>
              <a:t>Utilização de Sistemas e Processamento de Dados</a:t>
            </a:r>
          </a:p>
          <a:p>
            <a:pPr marL="342900" indent="-342900">
              <a:buAutoNum type="arabicPeriod"/>
            </a:pPr>
            <a:endParaRPr lang="pt-BR" sz="1400" b="1" dirty="0">
              <a:latin typeface="Calibri" panose="020F0502020204030204" pitchFamily="34" charset="0"/>
            </a:endParaRPr>
          </a:p>
        </p:txBody>
      </p:sp>
      <p:sp>
        <p:nvSpPr>
          <p:cNvPr id="19" name="Seta para baixo 18"/>
          <p:cNvSpPr/>
          <p:nvPr/>
        </p:nvSpPr>
        <p:spPr>
          <a:xfrm>
            <a:off x="2467688" y="2387517"/>
            <a:ext cx="255135" cy="216024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Seta para baixo 19"/>
          <p:cNvSpPr/>
          <p:nvPr/>
        </p:nvSpPr>
        <p:spPr>
          <a:xfrm>
            <a:off x="6985204" y="2389525"/>
            <a:ext cx="255135" cy="216024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Título 1"/>
          <p:cNvSpPr txBox="1">
            <a:spLocks/>
          </p:cNvSpPr>
          <p:nvPr/>
        </p:nvSpPr>
        <p:spPr>
          <a:xfrm>
            <a:off x="179512" y="3619368"/>
            <a:ext cx="504056" cy="13062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u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</a:t>
            </a:r>
          </a:p>
          <a:p>
            <a:pPr algn="ctr"/>
            <a:endParaRPr lang="pt-B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67332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1" name="Conector reto 180"/>
          <p:cNvCxnSpPr/>
          <p:nvPr/>
        </p:nvCxnSpPr>
        <p:spPr>
          <a:xfrm>
            <a:off x="35496" y="2492896"/>
            <a:ext cx="8856984" cy="0"/>
          </a:xfrm>
          <a:prstGeom prst="line">
            <a:avLst/>
          </a:prstGeom>
          <a:ln w="381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ector reto 179"/>
          <p:cNvCxnSpPr/>
          <p:nvPr/>
        </p:nvCxnSpPr>
        <p:spPr>
          <a:xfrm>
            <a:off x="38319" y="1196752"/>
            <a:ext cx="8856984" cy="0"/>
          </a:xfrm>
          <a:prstGeom prst="line">
            <a:avLst/>
          </a:prstGeom>
          <a:ln w="381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o 81"/>
          <p:cNvGrpSpPr/>
          <p:nvPr/>
        </p:nvGrpSpPr>
        <p:grpSpPr>
          <a:xfrm>
            <a:off x="984480" y="980728"/>
            <a:ext cx="7908001" cy="1368152"/>
            <a:chOff x="-55493" y="3395705"/>
            <a:chExt cx="3171955" cy="1368152"/>
          </a:xfrm>
          <a:solidFill>
            <a:schemeClr val="accent1">
              <a:lumMod val="20000"/>
              <a:lumOff val="80000"/>
            </a:schemeClr>
          </a:solidFill>
        </p:grpSpPr>
        <p:cxnSp>
          <p:nvCxnSpPr>
            <p:cNvPr id="81" name="Conector reto 80"/>
            <p:cNvCxnSpPr/>
            <p:nvPr/>
          </p:nvCxnSpPr>
          <p:spPr>
            <a:xfrm>
              <a:off x="1470135" y="3395705"/>
              <a:ext cx="0" cy="288032"/>
            </a:xfrm>
            <a:prstGeom prst="line">
              <a:avLst/>
            </a:prstGeom>
            <a:grp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to 36"/>
            <p:cNvCxnSpPr/>
            <p:nvPr/>
          </p:nvCxnSpPr>
          <p:spPr>
            <a:xfrm>
              <a:off x="397703" y="3683737"/>
              <a:ext cx="2176206" cy="0"/>
            </a:xfrm>
            <a:prstGeom prst="line">
              <a:avLst/>
            </a:prstGeom>
            <a:grp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Grupo 37"/>
            <p:cNvGrpSpPr/>
            <p:nvPr/>
          </p:nvGrpSpPr>
          <p:grpSpPr>
            <a:xfrm>
              <a:off x="2018911" y="3683737"/>
              <a:ext cx="1097551" cy="1080120"/>
              <a:chOff x="3145639" y="2207573"/>
              <a:chExt cx="1097551" cy="1080120"/>
            </a:xfrm>
            <a:grpFill/>
          </p:grpSpPr>
          <p:cxnSp>
            <p:nvCxnSpPr>
              <p:cNvPr id="39" name="Conector reto 38"/>
              <p:cNvCxnSpPr/>
              <p:nvPr/>
            </p:nvCxnSpPr>
            <p:spPr>
              <a:xfrm>
                <a:off x="3694414" y="2207573"/>
                <a:ext cx="0" cy="288032"/>
              </a:xfrm>
              <a:prstGeom prst="line">
                <a:avLst/>
              </a:prstGeom>
              <a:grpFill/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tângulo de cantos arredondados 39"/>
              <p:cNvSpPr/>
              <p:nvPr/>
            </p:nvSpPr>
            <p:spPr>
              <a:xfrm>
                <a:off x="3145639" y="2480196"/>
                <a:ext cx="1097551" cy="807497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300" b="1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PROJETO 07: Aperfeiçoamento dos Mecanismos de Auditoria e Controle Interno da Gestão</a:t>
                </a:r>
                <a:endParaRPr lang="pt-BR" sz="1300" b="1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5" name="Grupo 46"/>
            <p:cNvGrpSpPr/>
            <p:nvPr/>
          </p:nvGrpSpPr>
          <p:grpSpPr>
            <a:xfrm>
              <a:off x="-55493" y="3683737"/>
              <a:ext cx="984807" cy="1080120"/>
              <a:chOff x="351155" y="2207573"/>
              <a:chExt cx="984807" cy="1080120"/>
            </a:xfrm>
            <a:grpFill/>
          </p:grpSpPr>
          <p:cxnSp>
            <p:nvCxnSpPr>
              <p:cNvPr id="48" name="Conector reto 47"/>
              <p:cNvCxnSpPr/>
              <p:nvPr/>
            </p:nvCxnSpPr>
            <p:spPr>
              <a:xfrm>
                <a:off x="808115" y="2207573"/>
                <a:ext cx="0" cy="288032"/>
              </a:xfrm>
              <a:prstGeom prst="line">
                <a:avLst/>
              </a:prstGeom>
              <a:grpFill/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Retângulo de cantos arredondados 48"/>
              <p:cNvSpPr/>
              <p:nvPr/>
            </p:nvSpPr>
            <p:spPr>
              <a:xfrm>
                <a:off x="351155" y="2480196"/>
                <a:ext cx="984807" cy="807497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300" b="1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PROJETO 05: Melhoria da Eficiência e Eficácia da Administração Financeira</a:t>
                </a:r>
                <a:endParaRPr lang="pt-BR" sz="1300" b="1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</p:grpSp>
      <p:sp>
        <p:nvSpPr>
          <p:cNvPr id="30" name="Retângulo de cantos arredondados 29"/>
          <p:cNvSpPr/>
          <p:nvPr/>
        </p:nvSpPr>
        <p:spPr>
          <a:xfrm>
            <a:off x="1187062" y="476672"/>
            <a:ext cx="7344816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Componente </a:t>
            </a:r>
            <a:r>
              <a:rPr lang="pt-BR" sz="2200" b="1" dirty="0">
                <a:solidFill>
                  <a:schemeClr val="tx1"/>
                </a:solidFill>
                <a:latin typeface="Calibri" panose="020F0502020204030204" pitchFamily="34" charset="0"/>
              </a:rPr>
              <a:t>3</a:t>
            </a:r>
            <a:r>
              <a:rPr lang="pt-BR" sz="22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:</a:t>
            </a:r>
          </a:p>
          <a:p>
            <a:pPr algn="ctr"/>
            <a:r>
              <a:rPr lang="pt-BR" sz="22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Administração Financeira, Patrimonial e Controle Interno</a:t>
            </a:r>
            <a:endParaRPr lang="pt-BR" sz="22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186" name="Conector reto 185"/>
          <p:cNvCxnSpPr/>
          <p:nvPr/>
        </p:nvCxnSpPr>
        <p:spPr>
          <a:xfrm>
            <a:off x="827584" y="548680"/>
            <a:ext cx="0" cy="5688632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Título 1"/>
          <p:cNvSpPr txBox="1">
            <a:spLocks/>
          </p:cNvSpPr>
          <p:nvPr/>
        </p:nvSpPr>
        <p:spPr>
          <a:xfrm>
            <a:off x="179512" y="1330648"/>
            <a:ext cx="504056" cy="1234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H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</a:t>
            </a:r>
          </a:p>
          <a:p>
            <a:pPr algn="ctr"/>
            <a:endParaRPr lang="pt-B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899592" y="2636912"/>
            <a:ext cx="2599239" cy="33123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pt-BR" sz="960" b="1" dirty="0" smtClean="0">
                <a:latin typeface="Calibri" panose="020F0502020204030204" pitchFamily="34" charset="0"/>
              </a:rPr>
              <a:t>Utilização do Novo Sistema Contábil</a:t>
            </a:r>
          </a:p>
          <a:p>
            <a:pPr marL="342900" indent="-342900">
              <a:buAutoNum type="arabicPeriod"/>
            </a:pPr>
            <a:r>
              <a:rPr lang="pt-BR" sz="960" b="1" dirty="0" smtClean="0">
                <a:latin typeface="Calibri" panose="020F0502020204030204" pitchFamily="34" charset="0"/>
              </a:rPr>
              <a:t>Elaboração de Demonstrações Financeiras e Contábeis</a:t>
            </a:r>
          </a:p>
          <a:p>
            <a:pPr marL="342900" indent="-342900">
              <a:buAutoNum type="arabicPeriod"/>
            </a:pPr>
            <a:r>
              <a:rPr lang="pt-BR" sz="960" b="1" dirty="0" smtClean="0">
                <a:latin typeface="Calibri" panose="020F0502020204030204" pitchFamily="34" charset="0"/>
              </a:rPr>
              <a:t>Prevenção e Combate à Fraudes em Licitações</a:t>
            </a:r>
          </a:p>
          <a:p>
            <a:pPr marL="342900" indent="-342900">
              <a:buAutoNum type="arabicPeriod"/>
            </a:pPr>
            <a:r>
              <a:rPr lang="pt-BR" sz="960" b="1" dirty="0" smtClean="0">
                <a:latin typeface="Calibri" panose="020F0502020204030204" pitchFamily="34" charset="0"/>
              </a:rPr>
              <a:t>Metodologia, Ferramentas e Normas de Contabilidade Aplicadas ao Setor Público</a:t>
            </a:r>
          </a:p>
          <a:p>
            <a:pPr marL="342900" indent="-342900">
              <a:buAutoNum type="arabicPeriod"/>
            </a:pPr>
            <a:r>
              <a:rPr lang="pt-BR" sz="960" b="1" dirty="0" smtClean="0">
                <a:latin typeface="Calibri" panose="020F0502020204030204" pitchFamily="34" charset="0"/>
              </a:rPr>
              <a:t>Legislação e Modelos Aplicados à Gestão Financeira</a:t>
            </a:r>
          </a:p>
          <a:p>
            <a:pPr marL="342900" indent="-342900">
              <a:buAutoNum type="arabicPeriod"/>
            </a:pPr>
            <a:r>
              <a:rPr lang="pt-BR" sz="960" b="1" dirty="0" smtClean="0">
                <a:latin typeface="Calibri" panose="020F0502020204030204" pitchFamily="34" charset="0"/>
              </a:rPr>
              <a:t>Gestão da Dívida Pública</a:t>
            </a:r>
          </a:p>
          <a:p>
            <a:pPr marL="342900" indent="-342900">
              <a:buAutoNum type="arabicPeriod"/>
            </a:pPr>
            <a:r>
              <a:rPr lang="pt-BR" sz="960" b="1" dirty="0" smtClean="0">
                <a:latin typeface="Calibri" panose="020F0502020204030204" pitchFamily="34" charset="0"/>
              </a:rPr>
              <a:t>Postura e Ética Profissional</a:t>
            </a:r>
          </a:p>
          <a:p>
            <a:pPr marL="342900" indent="-342900">
              <a:buAutoNum type="arabicPeriod"/>
            </a:pPr>
            <a:r>
              <a:rPr lang="pt-BR" sz="960" b="1" dirty="0" smtClean="0">
                <a:latin typeface="Calibri" panose="020F0502020204030204" pitchFamily="34" charset="0"/>
              </a:rPr>
              <a:t>Cooperação e Trabalho em Equipe</a:t>
            </a:r>
          </a:p>
          <a:p>
            <a:pPr marL="342900" indent="-342900">
              <a:buAutoNum type="arabicPeriod"/>
            </a:pPr>
            <a:r>
              <a:rPr lang="pt-BR" sz="960" b="1" dirty="0" smtClean="0">
                <a:latin typeface="Calibri" panose="020F0502020204030204" pitchFamily="34" charset="0"/>
              </a:rPr>
              <a:t>Produtividade e Orientação para Resultados</a:t>
            </a:r>
          </a:p>
          <a:p>
            <a:pPr marL="342900" indent="-342900">
              <a:buAutoNum type="arabicPeriod"/>
            </a:pPr>
            <a:r>
              <a:rPr lang="pt-BR" sz="960" b="1" dirty="0" smtClean="0">
                <a:latin typeface="Calibri" panose="020F0502020204030204" pitchFamily="34" charset="0"/>
              </a:rPr>
              <a:t>Colaboração e Disseminação de Conhecimentos</a:t>
            </a:r>
          </a:p>
          <a:p>
            <a:pPr marL="342900" indent="-342900">
              <a:buAutoNum type="arabicPeriod"/>
            </a:pPr>
            <a:r>
              <a:rPr lang="pt-BR" sz="960" b="1" dirty="0" smtClean="0">
                <a:latin typeface="Calibri" panose="020F0502020204030204" pitchFamily="34" charset="0"/>
              </a:rPr>
              <a:t>Gestão de Projetos</a:t>
            </a:r>
          </a:p>
          <a:p>
            <a:pPr marL="342900" indent="-342900">
              <a:buAutoNum type="arabicPeriod"/>
            </a:pPr>
            <a:r>
              <a:rPr lang="pt-BR" sz="960" b="1" dirty="0" smtClean="0">
                <a:latin typeface="Calibri" panose="020F0502020204030204" pitchFamily="34" charset="0"/>
              </a:rPr>
              <a:t>Gestão Estratégica</a:t>
            </a:r>
          </a:p>
          <a:p>
            <a:pPr marL="342900" indent="-342900">
              <a:buAutoNum type="arabicPeriod"/>
            </a:pPr>
            <a:r>
              <a:rPr lang="pt-BR" sz="960" b="1" dirty="0" smtClean="0">
                <a:latin typeface="Calibri" panose="020F0502020204030204" pitchFamily="34" charset="0"/>
              </a:rPr>
              <a:t>Gestão de Processos Organizacionais</a:t>
            </a:r>
          </a:p>
          <a:p>
            <a:pPr marL="342900" indent="-342900">
              <a:buAutoNum type="arabicPeriod"/>
            </a:pPr>
            <a:r>
              <a:rPr lang="pt-BR" sz="960" b="1" dirty="0" smtClean="0">
                <a:latin typeface="Calibri" panose="020F0502020204030204" pitchFamily="34" charset="0"/>
              </a:rPr>
              <a:t>Gestão de Equipes para Resultados</a:t>
            </a:r>
          </a:p>
          <a:p>
            <a:pPr marL="342900" indent="-342900">
              <a:buAutoNum type="arabicPeriod"/>
            </a:pPr>
            <a:r>
              <a:rPr lang="pt-BR" sz="960" b="1" dirty="0" smtClean="0">
                <a:latin typeface="Calibri" panose="020F0502020204030204" pitchFamily="34" charset="0"/>
              </a:rPr>
              <a:t>Matemática Financeira</a:t>
            </a:r>
          </a:p>
        </p:txBody>
      </p:sp>
      <p:sp>
        <p:nvSpPr>
          <p:cNvPr id="94" name="Retângulo 93"/>
          <p:cNvSpPr/>
          <p:nvPr/>
        </p:nvSpPr>
        <p:spPr>
          <a:xfrm>
            <a:off x="6276879" y="2650864"/>
            <a:ext cx="2615601" cy="329841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pt-BR" sz="1130" b="1" dirty="0" smtClean="0">
                <a:latin typeface="Calibri" panose="020F0502020204030204" pitchFamily="34" charset="0"/>
              </a:rPr>
              <a:t>Gestão de Contratos</a:t>
            </a:r>
          </a:p>
          <a:p>
            <a:pPr marL="342900" indent="-342900">
              <a:buAutoNum type="arabicPeriod"/>
            </a:pPr>
            <a:r>
              <a:rPr lang="pt-BR" sz="1130" b="1" dirty="0" smtClean="0">
                <a:latin typeface="Calibri" panose="020F0502020204030204" pitchFamily="34" charset="0"/>
              </a:rPr>
              <a:t>Gestão da Qualidade de Gastos no Setor Público</a:t>
            </a:r>
          </a:p>
          <a:p>
            <a:pPr marL="342900" indent="-342900">
              <a:buAutoNum type="arabicPeriod"/>
            </a:pPr>
            <a:r>
              <a:rPr lang="pt-BR" sz="1130" b="1" dirty="0" smtClean="0">
                <a:latin typeface="Calibri" panose="020F0502020204030204" pitchFamily="34" charset="0"/>
              </a:rPr>
              <a:t>Legislação e Normas Aplicáveis ao Controle Interno</a:t>
            </a:r>
          </a:p>
          <a:p>
            <a:pPr marL="342900" indent="-342900">
              <a:buAutoNum type="arabicPeriod"/>
            </a:pPr>
            <a:r>
              <a:rPr lang="pt-BR" sz="1130" b="1" dirty="0" smtClean="0">
                <a:latin typeface="Calibri" panose="020F0502020204030204" pitchFamily="34" charset="0"/>
              </a:rPr>
              <a:t>Gestão de Convênios</a:t>
            </a:r>
          </a:p>
          <a:p>
            <a:pPr marL="342900" indent="-342900">
              <a:buAutoNum type="arabicPeriod"/>
            </a:pPr>
            <a:r>
              <a:rPr lang="pt-BR" sz="1130" b="1" dirty="0" smtClean="0">
                <a:latin typeface="Calibri" panose="020F0502020204030204" pitchFamily="34" charset="0"/>
              </a:rPr>
              <a:t>Postura e Ética Profissional</a:t>
            </a:r>
          </a:p>
          <a:p>
            <a:pPr marL="342900" indent="-342900">
              <a:buAutoNum type="arabicPeriod"/>
            </a:pPr>
            <a:r>
              <a:rPr lang="pt-BR" sz="1130" b="1" dirty="0" smtClean="0">
                <a:latin typeface="Calibri" panose="020F0502020204030204" pitchFamily="34" charset="0"/>
              </a:rPr>
              <a:t>Cooperação e Trabalho em Equipe</a:t>
            </a:r>
          </a:p>
          <a:p>
            <a:pPr marL="342900" indent="-342900">
              <a:buAutoNum type="arabicPeriod"/>
            </a:pPr>
            <a:r>
              <a:rPr lang="pt-BR" sz="1130" b="1" dirty="0" smtClean="0">
                <a:latin typeface="Calibri" panose="020F0502020204030204" pitchFamily="34" charset="0"/>
              </a:rPr>
              <a:t>Produtividade e Orientação para Resultados</a:t>
            </a:r>
          </a:p>
          <a:p>
            <a:pPr marL="342900" indent="-342900">
              <a:buAutoNum type="arabicPeriod"/>
            </a:pPr>
            <a:r>
              <a:rPr lang="pt-BR" sz="1130" b="1" dirty="0" smtClean="0">
                <a:latin typeface="Calibri" panose="020F0502020204030204" pitchFamily="34" charset="0"/>
              </a:rPr>
              <a:t>Colaboração e Disseminação de  Conhecimentos</a:t>
            </a:r>
          </a:p>
          <a:p>
            <a:pPr marL="342900" indent="-342900">
              <a:buAutoNum type="arabicPeriod"/>
            </a:pPr>
            <a:r>
              <a:rPr lang="pt-BR" sz="1130" b="1" dirty="0" smtClean="0">
                <a:latin typeface="Calibri" panose="020F0502020204030204" pitchFamily="34" charset="0"/>
              </a:rPr>
              <a:t>Gestão estratégica</a:t>
            </a:r>
          </a:p>
          <a:p>
            <a:pPr marL="342900" indent="-342900">
              <a:buAutoNum type="arabicPeriod"/>
            </a:pPr>
            <a:r>
              <a:rPr lang="pt-BR" sz="1130" b="1" dirty="0" smtClean="0">
                <a:latin typeface="Calibri" panose="020F0502020204030204" pitchFamily="34" charset="0"/>
              </a:rPr>
              <a:t>Gestão de Equipes para Resultados</a:t>
            </a:r>
          </a:p>
          <a:p>
            <a:pPr marL="342900" indent="-342900">
              <a:buAutoNum type="arabicPeriod"/>
            </a:pPr>
            <a:r>
              <a:rPr lang="pt-BR" sz="1130" b="1" dirty="0" smtClean="0">
                <a:latin typeface="Calibri" panose="020F0502020204030204" pitchFamily="34" charset="0"/>
              </a:rPr>
              <a:t>Resposta a Incidentes de Segurança</a:t>
            </a:r>
          </a:p>
          <a:p>
            <a:pPr marL="342900" indent="-342900">
              <a:buAutoNum type="arabicPeriod"/>
            </a:pPr>
            <a:r>
              <a:rPr lang="pt-BR" sz="1130" b="1" dirty="0" smtClean="0">
                <a:latin typeface="Calibri" panose="020F0502020204030204" pitchFamily="34" charset="0"/>
              </a:rPr>
              <a:t>Utilização de Sistemas de Processamento de Dados</a:t>
            </a:r>
            <a:endParaRPr lang="pt-BR" sz="1130" b="1" dirty="0">
              <a:latin typeface="Calibri" panose="020F0502020204030204" pitchFamily="34" charset="0"/>
            </a:endParaRPr>
          </a:p>
        </p:txBody>
      </p:sp>
      <p:cxnSp>
        <p:nvCxnSpPr>
          <p:cNvPr id="20" name="Conector reto 19"/>
          <p:cNvCxnSpPr/>
          <p:nvPr/>
        </p:nvCxnSpPr>
        <p:spPr>
          <a:xfrm>
            <a:off x="4788024" y="1268760"/>
            <a:ext cx="0" cy="288032"/>
          </a:xfrm>
          <a:prstGeom prst="line">
            <a:avLst/>
          </a:prstGeom>
          <a:solidFill>
            <a:schemeClr val="accent4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tângulo de cantos arredondados 18"/>
          <p:cNvSpPr/>
          <p:nvPr/>
        </p:nvSpPr>
        <p:spPr>
          <a:xfrm>
            <a:off x="3557960" y="1549179"/>
            <a:ext cx="2492839" cy="8074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PROJETO 06: Melhoria da Eficiência e Eficácia da Administração de Material e Patrimônio</a:t>
            </a:r>
            <a:endParaRPr lang="pt-BR" sz="13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Retângulo 21"/>
          <p:cNvSpPr/>
          <p:nvPr/>
        </p:nvSpPr>
        <p:spPr>
          <a:xfrm>
            <a:off x="3563888" y="2636912"/>
            <a:ext cx="2599239" cy="33123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pt-BR" sz="1130" b="1" dirty="0" smtClean="0">
                <a:latin typeface="Calibri" panose="020F0502020204030204" pitchFamily="34" charset="0"/>
              </a:rPr>
              <a:t>Controle Patrimonial</a:t>
            </a:r>
          </a:p>
          <a:p>
            <a:pPr marL="342900" indent="-342900">
              <a:buAutoNum type="arabicPeriod"/>
            </a:pPr>
            <a:r>
              <a:rPr lang="pt-BR" sz="1130" b="1" dirty="0" smtClean="0">
                <a:latin typeface="Calibri" panose="020F0502020204030204" pitchFamily="34" charset="0"/>
              </a:rPr>
              <a:t>Práticas Orçamentárias e Auditoria Interna</a:t>
            </a:r>
          </a:p>
          <a:p>
            <a:pPr marL="342900" indent="-342900">
              <a:buAutoNum type="arabicPeriod"/>
            </a:pPr>
            <a:r>
              <a:rPr lang="pt-BR" sz="1130" b="1" dirty="0" smtClean="0">
                <a:latin typeface="Calibri" panose="020F0502020204030204" pitchFamily="34" charset="0"/>
              </a:rPr>
              <a:t>Logística e Suprimentos</a:t>
            </a:r>
          </a:p>
          <a:p>
            <a:pPr marL="342900" indent="-342900">
              <a:buAutoNum type="arabicPeriod"/>
            </a:pPr>
            <a:r>
              <a:rPr lang="pt-BR" sz="1130" b="1" dirty="0" smtClean="0">
                <a:latin typeface="Calibri" panose="020F0502020204030204" pitchFamily="34" charset="0"/>
              </a:rPr>
              <a:t>Processos Contratuais</a:t>
            </a:r>
          </a:p>
          <a:p>
            <a:pPr marL="342900" indent="-342900">
              <a:buAutoNum type="arabicPeriod"/>
            </a:pPr>
            <a:r>
              <a:rPr lang="pt-BR" sz="1130" b="1" dirty="0" smtClean="0">
                <a:latin typeface="Calibri" panose="020F0502020204030204" pitchFamily="34" charset="0"/>
              </a:rPr>
              <a:t>Postura Ética Profissional</a:t>
            </a:r>
          </a:p>
          <a:p>
            <a:pPr marL="342900" indent="-342900">
              <a:buAutoNum type="arabicPeriod"/>
            </a:pPr>
            <a:r>
              <a:rPr lang="pt-BR" sz="1130" b="1" dirty="0" smtClean="0">
                <a:latin typeface="Calibri" panose="020F0502020204030204" pitchFamily="34" charset="0"/>
              </a:rPr>
              <a:t>Cooperação e Trabalho em Equipe</a:t>
            </a:r>
          </a:p>
          <a:p>
            <a:pPr marL="342900" indent="-342900">
              <a:buAutoNum type="arabicPeriod"/>
            </a:pPr>
            <a:r>
              <a:rPr lang="pt-BR" sz="1130" b="1" dirty="0" smtClean="0">
                <a:latin typeface="Calibri" panose="020F0502020204030204" pitchFamily="34" charset="0"/>
              </a:rPr>
              <a:t>Produtividade e Orientação para Resultados</a:t>
            </a:r>
          </a:p>
          <a:p>
            <a:pPr marL="342900" indent="-342900">
              <a:buAutoNum type="arabicPeriod"/>
            </a:pPr>
            <a:r>
              <a:rPr lang="pt-BR" sz="1130" b="1" dirty="0" smtClean="0">
                <a:latin typeface="Calibri" panose="020F0502020204030204" pitchFamily="34" charset="0"/>
              </a:rPr>
              <a:t>Autodesenvolvimento</a:t>
            </a:r>
          </a:p>
          <a:p>
            <a:pPr marL="342900" indent="-342900">
              <a:buAutoNum type="arabicPeriod"/>
            </a:pPr>
            <a:r>
              <a:rPr lang="pt-BR" sz="1130" b="1" dirty="0" smtClean="0">
                <a:latin typeface="Calibri" panose="020F0502020204030204" pitchFamily="34" charset="0"/>
              </a:rPr>
              <a:t>Colaboração e Disseminação de Conhecimentos</a:t>
            </a:r>
          </a:p>
          <a:p>
            <a:pPr marL="342900" indent="-342900">
              <a:buAutoNum type="arabicPeriod"/>
            </a:pPr>
            <a:r>
              <a:rPr lang="pt-BR" sz="1130" b="1" dirty="0" smtClean="0">
                <a:latin typeface="Calibri" panose="020F0502020204030204" pitchFamily="34" charset="0"/>
              </a:rPr>
              <a:t>Gestão de Projetos</a:t>
            </a:r>
          </a:p>
          <a:p>
            <a:pPr marL="342900" indent="-342900">
              <a:buAutoNum type="arabicPeriod"/>
            </a:pPr>
            <a:r>
              <a:rPr lang="pt-BR" sz="1130" b="1" dirty="0" smtClean="0">
                <a:latin typeface="Calibri" panose="020F0502020204030204" pitchFamily="34" charset="0"/>
              </a:rPr>
              <a:t>Gestão de Equipes para Resultados</a:t>
            </a:r>
          </a:p>
          <a:p>
            <a:pPr marL="342900" indent="-342900">
              <a:buAutoNum type="arabicPeriod"/>
            </a:pPr>
            <a:r>
              <a:rPr lang="pt-BR" sz="1130" b="1" dirty="0" smtClean="0">
                <a:latin typeface="Calibri" panose="020F0502020204030204" pitchFamily="34" charset="0"/>
              </a:rPr>
              <a:t>Planejamento e Utilização Racional de Recursos</a:t>
            </a:r>
          </a:p>
        </p:txBody>
      </p:sp>
      <p:sp>
        <p:nvSpPr>
          <p:cNvPr id="23" name="Seta para baixo 22"/>
          <p:cNvSpPr/>
          <p:nvPr/>
        </p:nvSpPr>
        <p:spPr>
          <a:xfrm>
            <a:off x="2002077" y="2374638"/>
            <a:ext cx="255135" cy="216024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Seta para baixo 23"/>
          <p:cNvSpPr/>
          <p:nvPr/>
        </p:nvSpPr>
        <p:spPr>
          <a:xfrm>
            <a:off x="4644008" y="2387517"/>
            <a:ext cx="255135" cy="216024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Seta para baixo 24"/>
          <p:cNvSpPr/>
          <p:nvPr/>
        </p:nvSpPr>
        <p:spPr>
          <a:xfrm>
            <a:off x="7465199" y="2374638"/>
            <a:ext cx="255135" cy="216024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Título 1"/>
          <p:cNvSpPr txBox="1">
            <a:spLocks/>
          </p:cNvSpPr>
          <p:nvPr/>
        </p:nvSpPr>
        <p:spPr>
          <a:xfrm>
            <a:off x="179512" y="3619368"/>
            <a:ext cx="504056" cy="13062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u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</a:t>
            </a:r>
          </a:p>
          <a:p>
            <a:pPr algn="ctr"/>
            <a:endParaRPr lang="pt-B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55010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1" name="Conector reto 180"/>
          <p:cNvCxnSpPr/>
          <p:nvPr/>
        </p:nvCxnSpPr>
        <p:spPr>
          <a:xfrm>
            <a:off x="287016" y="2420888"/>
            <a:ext cx="8461448" cy="0"/>
          </a:xfrm>
          <a:prstGeom prst="line">
            <a:avLst/>
          </a:prstGeom>
          <a:ln w="381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ector reto 179"/>
          <p:cNvCxnSpPr/>
          <p:nvPr/>
        </p:nvCxnSpPr>
        <p:spPr>
          <a:xfrm>
            <a:off x="287016" y="1196752"/>
            <a:ext cx="8533456" cy="0"/>
          </a:xfrm>
          <a:prstGeom prst="line">
            <a:avLst/>
          </a:prstGeom>
          <a:ln w="381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o 81"/>
          <p:cNvGrpSpPr/>
          <p:nvPr/>
        </p:nvGrpSpPr>
        <p:grpSpPr>
          <a:xfrm>
            <a:off x="827585" y="980728"/>
            <a:ext cx="8136903" cy="1368153"/>
            <a:chOff x="-118425" y="3395705"/>
            <a:chExt cx="3263770" cy="1368153"/>
          </a:xfrm>
          <a:solidFill>
            <a:schemeClr val="accent4"/>
          </a:solidFill>
        </p:grpSpPr>
        <p:cxnSp>
          <p:nvCxnSpPr>
            <p:cNvPr id="81" name="Conector reto 80"/>
            <p:cNvCxnSpPr/>
            <p:nvPr/>
          </p:nvCxnSpPr>
          <p:spPr>
            <a:xfrm>
              <a:off x="1441253" y="3395705"/>
              <a:ext cx="0" cy="288032"/>
            </a:xfrm>
            <a:prstGeom prst="line">
              <a:avLst/>
            </a:prstGeom>
            <a:grp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to 36"/>
            <p:cNvCxnSpPr/>
            <p:nvPr/>
          </p:nvCxnSpPr>
          <p:spPr>
            <a:xfrm>
              <a:off x="291102" y="3696616"/>
              <a:ext cx="2536531" cy="0"/>
            </a:xfrm>
            <a:prstGeom prst="line">
              <a:avLst/>
            </a:prstGeom>
            <a:grp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Grupo 37"/>
            <p:cNvGrpSpPr/>
            <p:nvPr/>
          </p:nvGrpSpPr>
          <p:grpSpPr>
            <a:xfrm>
              <a:off x="2452155" y="3683737"/>
              <a:ext cx="693190" cy="1080121"/>
              <a:chOff x="3578883" y="2207573"/>
              <a:chExt cx="693190" cy="1080121"/>
            </a:xfrm>
            <a:grpFill/>
          </p:grpSpPr>
          <p:cxnSp>
            <p:nvCxnSpPr>
              <p:cNvPr id="39" name="Conector reto 38"/>
              <p:cNvCxnSpPr/>
              <p:nvPr/>
            </p:nvCxnSpPr>
            <p:spPr>
              <a:xfrm>
                <a:off x="3954361" y="2207573"/>
                <a:ext cx="0" cy="288032"/>
              </a:xfrm>
              <a:prstGeom prst="line">
                <a:avLst/>
              </a:prstGeom>
              <a:grpFill/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tângulo de cantos arredondados 39"/>
              <p:cNvSpPr/>
              <p:nvPr/>
            </p:nvSpPr>
            <p:spPr>
              <a:xfrm>
                <a:off x="3578883" y="2351590"/>
                <a:ext cx="693190" cy="936104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100" b="1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PROJETO 11:  Fortalecimento da Gestão do Conhecimento</a:t>
                </a:r>
                <a:endParaRPr lang="pt-BR" sz="1100" b="1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5" name="Grupo 46"/>
            <p:cNvGrpSpPr/>
            <p:nvPr/>
          </p:nvGrpSpPr>
          <p:grpSpPr>
            <a:xfrm>
              <a:off x="-118425" y="3683737"/>
              <a:ext cx="895370" cy="1080121"/>
              <a:chOff x="288223" y="2207573"/>
              <a:chExt cx="895370" cy="1080121"/>
            </a:xfrm>
            <a:grpFill/>
          </p:grpSpPr>
          <p:cxnSp>
            <p:nvCxnSpPr>
              <p:cNvPr id="48" name="Conector reto 47"/>
              <p:cNvCxnSpPr/>
              <p:nvPr/>
            </p:nvCxnSpPr>
            <p:spPr>
              <a:xfrm>
                <a:off x="697750" y="2207573"/>
                <a:ext cx="0" cy="288032"/>
              </a:xfrm>
              <a:prstGeom prst="line">
                <a:avLst/>
              </a:prstGeom>
              <a:grpFill/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Retângulo de cantos arredondados 48"/>
              <p:cNvSpPr/>
              <p:nvPr/>
            </p:nvSpPr>
            <p:spPr>
              <a:xfrm>
                <a:off x="288223" y="2351590"/>
                <a:ext cx="895370" cy="936104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100" b="1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PROJETO 08: Aperfeiçoamento dos Mecanismos de Transparência e Comunicação com a Sociedade</a:t>
                </a:r>
                <a:endParaRPr lang="pt-BR" sz="1100" b="1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</p:grpSp>
      <p:sp>
        <p:nvSpPr>
          <p:cNvPr id="30" name="Retângulo de cantos arredondados 29"/>
          <p:cNvSpPr/>
          <p:nvPr/>
        </p:nvSpPr>
        <p:spPr>
          <a:xfrm>
            <a:off x="1475656" y="548680"/>
            <a:ext cx="6696744" cy="5760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Componente </a:t>
            </a:r>
            <a:r>
              <a:rPr lang="pt-BR" sz="2200" b="1" dirty="0">
                <a:solidFill>
                  <a:schemeClr val="tx1"/>
                </a:solidFill>
                <a:latin typeface="Calibri" panose="020F0502020204030204" pitchFamily="34" charset="0"/>
              </a:rPr>
              <a:t>4</a:t>
            </a:r>
            <a:r>
              <a:rPr lang="pt-BR" sz="22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: Gestão de Produtos Estratégicos</a:t>
            </a:r>
            <a:endParaRPr lang="pt-BR" sz="22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88" name="Título 1"/>
          <p:cNvSpPr txBox="1">
            <a:spLocks/>
          </p:cNvSpPr>
          <p:nvPr/>
        </p:nvSpPr>
        <p:spPr>
          <a:xfrm>
            <a:off x="179512" y="1268760"/>
            <a:ext cx="504056" cy="1234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H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</a:t>
            </a:r>
          </a:p>
          <a:p>
            <a:pPr algn="ctr"/>
            <a:endParaRPr lang="pt-B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801828" y="2564904"/>
            <a:ext cx="2016222" cy="3600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Comunicação e Atendimento ao Público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Técnicas e Ferramentas para Solução de Problemas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Legislação e Normas de Transparência Pública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Cooperação e Trabalho em Equipe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Produtividade e Orientação para Resultados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Autonomia e Resiliência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Gestão de Crises e Conflitos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Gestão de Projetos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Gestão Estratégica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Gestão de equipes para Resultados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Redação Oficial e Linguagem Técnica</a:t>
            </a:r>
          </a:p>
          <a:p>
            <a:pPr marL="342900" indent="-342900">
              <a:buAutoNum type="arabicPeriod"/>
            </a:pPr>
            <a:r>
              <a:rPr lang="pt-BR" sz="1000" b="1" dirty="0" smtClean="0">
                <a:latin typeface="Calibri" panose="020F0502020204030204" pitchFamily="34" charset="0"/>
              </a:rPr>
              <a:t>Uso de Sistemas de Informática – Básico e Avançado</a:t>
            </a:r>
          </a:p>
        </p:txBody>
      </p:sp>
      <p:cxnSp>
        <p:nvCxnSpPr>
          <p:cNvPr id="20" name="Conector reto 19"/>
          <p:cNvCxnSpPr/>
          <p:nvPr/>
        </p:nvCxnSpPr>
        <p:spPr>
          <a:xfrm>
            <a:off x="4211960" y="1268760"/>
            <a:ext cx="0" cy="288032"/>
          </a:xfrm>
          <a:prstGeom prst="line">
            <a:avLst/>
          </a:prstGeom>
          <a:solidFill>
            <a:schemeClr val="accent4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tângulo de cantos arredondados 22"/>
          <p:cNvSpPr/>
          <p:nvPr/>
        </p:nvSpPr>
        <p:spPr>
          <a:xfrm>
            <a:off x="3163529" y="1412776"/>
            <a:ext cx="2128551" cy="9361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PROJETO 09: Modernização da Gestão e Aperfeiçoamento dos Serviços de Tecnologia da Informação e Comunicação </a:t>
            </a:r>
            <a:endParaRPr lang="pt-BR" sz="11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Retângulo 23"/>
          <p:cNvSpPr/>
          <p:nvPr/>
        </p:nvSpPr>
        <p:spPr>
          <a:xfrm>
            <a:off x="2915818" y="2564904"/>
            <a:ext cx="2016222" cy="3600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pt-BR" sz="800" b="1" dirty="0" smtClean="0">
                <a:latin typeface="Calibri" panose="020F0502020204030204" pitchFamily="34" charset="0"/>
              </a:rPr>
              <a:t>Cooperação e Trabalho em Equipe</a:t>
            </a:r>
          </a:p>
          <a:p>
            <a:pPr marL="342900" indent="-342900">
              <a:buFontTx/>
              <a:buAutoNum type="arabicPeriod"/>
            </a:pPr>
            <a:r>
              <a:rPr lang="pt-BR" sz="800" b="1" dirty="0">
                <a:latin typeface="Calibri" panose="020F0502020204030204" pitchFamily="34" charset="0"/>
              </a:rPr>
              <a:t>Produtividade e Orientação para Resultados</a:t>
            </a:r>
          </a:p>
          <a:p>
            <a:pPr marL="342900" indent="-342900">
              <a:buFontTx/>
              <a:buAutoNum type="arabicPeriod"/>
            </a:pPr>
            <a:r>
              <a:rPr lang="pt-BR" sz="800" b="1" dirty="0">
                <a:latin typeface="Calibri" panose="020F0502020204030204" pitchFamily="34" charset="0"/>
              </a:rPr>
              <a:t>Comprometimento e Dedicação no Trabalho</a:t>
            </a:r>
          </a:p>
          <a:p>
            <a:pPr marL="342900" indent="-342900">
              <a:buFontTx/>
              <a:buAutoNum type="arabicPeriod"/>
            </a:pPr>
            <a:r>
              <a:rPr lang="pt-BR" sz="800" b="1" dirty="0">
                <a:latin typeface="Calibri" panose="020F0502020204030204" pitchFamily="34" charset="0"/>
              </a:rPr>
              <a:t>Colaboração e Disseminação de Conhecimentos</a:t>
            </a:r>
          </a:p>
          <a:p>
            <a:pPr marL="342900" indent="-342900">
              <a:buFontTx/>
              <a:buAutoNum type="arabicPeriod"/>
            </a:pPr>
            <a:r>
              <a:rPr lang="pt-BR" sz="800" b="1" dirty="0" smtClean="0">
                <a:latin typeface="Calibri" panose="020F0502020204030204" pitchFamily="34" charset="0"/>
              </a:rPr>
              <a:t>Gestão </a:t>
            </a:r>
            <a:r>
              <a:rPr lang="pt-BR" sz="800" b="1" dirty="0">
                <a:latin typeface="Calibri" panose="020F0502020204030204" pitchFamily="34" charset="0"/>
              </a:rPr>
              <a:t>de equipes para Resultados</a:t>
            </a:r>
          </a:p>
          <a:p>
            <a:pPr marL="342900" indent="-342900">
              <a:buAutoNum type="arabicPeriod"/>
            </a:pPr>
            <a:r>
              <a:rPr lang="pt-BR" sz="800" b="1" dirty="0">
                <a:latin typeface="Calibri" panose="020F0502020204030204" pitchFamily="34" charset="0"/>
              </a:rPr>
              <a:t>Gestão de Projetos</a:t>
            </a:r>
          </a:p>
          <a:p>
            <a:pPr marL="342900" indent="-342900">
              <a:buAutoNum type="arabicPeriod"/>
            </a:pPr>
            <a:r>
              <a:rPr lang="pt-BR" sz="800" b="1" dirty="0">
                <a:latin typeface="Calibri" panose="020F0502020204030204" pitchFamily="34" charset="0"/>
              </a:rPr>
              <a:t>Gestão </a:t>
            </a:r>
            <a:r>
              <a:rPr lang="pt-BR" sz="800" b="1" dirty="0" smtClean="0">
                <a:latin typeface="Calibri" panose="020F0502020204030204" pitchFamily="34" charset="0"/>
              </a:rPr>
              <a:t>Estratégica</a:t>
            </a:r>
            <a:endParaRPr lang="pt-BR" sz="800" b="1" dirty="0">
              <a:latin typeface="Calibri" panose="020F0502020204030204" pitchFamily="34" charset="0"/>
            </a:endParaRPr>
          </a:p>
          <a:p>
            <a:pPr marL="342900" indent="-342900">
              <a:buAutoNum type="arabicPeriod"/>
            </a:pPr>
            <a:r>
              <a:rPr lang="pt-BR" sz="800" b="1" dirty="0" smtClean="0">
                <a:latin typeface="Calibri" panose="020F0502020204030204" pitchFamily="34" charset="0"/>
              </a:rPr>
              <a:t>Controle e Aplicação da Legislação Contratual</a:t>
            </a:r>
          </a:p>
          <a:p>
            <a:pPr marL="342900" indent="-342900">
              <a:buFontTx/>
              <a:buAutoNum type="arabicPeriod"/>
            </a:pPr>
            <a:r>
              <a:rPr lang="pt-BR" sz="800" b="1" dirty="0">
                <a:latin typeface="Calibri" panose="020F0502020204030204" pitchFamily="34" charset="0"/>
              </a:rPr>
              <a:t>Gestão de Processos Organizacionais</a:t>
            </a:r>
          </a:p>
          <a:p>
            <a:pPr marL="342900" indent="-342900">
              <a:buAutoNum type="arabicPeriod"/>
            </a:pPr>
            <a:r>
              <a:rPr lang="pt-BR" sz="800" b="1" dirty="0" smtClean="0">
                <a:latin typeface="Calibri" panose="020F0502020204030204" pitchFamily="34" charset="0"/>
              </a:rPr>
              <a:t>Idiomas Estrangeiros</a:t>
            </a:r>
          </a:p>
          <a:p>
            <a:pPr marL="342900" indent="-342900">
              <a:buAutoNum type="arabicPeriod"/>
            </a:pPr>
            <a:r>
              <a:rPr lang="pt-BR" sz="800" b="1" dirty="0" smtClean="0">
                <a:latin typeface="Calibri" panose="020F0502020204030204" pitchFamily="34" charset="0"/>
              </a:rPr>
              <a:t>Gerenciamento Eletrônico de Documentos</a:t>
            </a:r>
          </a:p>
          <a:p>
            <a:pPr marL="342900" indent="-342900">
              <a:buAutoNum type="arabicPeriod"/>
            </a:pPr>
            <a:r>
              <a:rPr lang="pt-BR" sz="800" b="1" dirty="0" smtClean="0">
                <a:latin typeface="Calibri" panose="020F0502020204030204" pitchFamily="34" charset="0"/>
              </a:rPr>
              <a:t>Técnicas e Ferramentas para elaboração e Administração de Banco de Dados</a:t>
            </a:r>
          </a:p>
          <a:p>
            <a:pPr marL="342900" indent="-342900">
              <a:buAutoNum type="arabicPeriod"/>
            </a:pPr>
            <a:r>
              <a:rPr lang="pt-BR" sz="800" b="1" dirty="0" smtClean="0">
                <a:latin typeface="Calibri" panose="020F0502020204030204" pitchFamily="34" charset="0"/>
              </a:rPr>
              <a:t>Proteção Institucional</a:t>
            </a:r>
          </a:p>
          <a:p>
            <a:pPr marL="342900" indent="-342900">
              <a:buAutoNum type="arabicPeriod"/>
            </a:pPr>
            <a:r>
              <a:rPr lang="pt-BR" sz="800" b="1" dirty="0" smtClean="0">
                <a:latin typeface="Calibri" panose="020F0502020204030204" pitchFamily="34" charset="0"/>
              </a:rPr>
              <a:t>Metodologias e Ferramentas de Segurança da Informação</a:t>
            </a:r>
          </a:p>
          <a:p>
            <a:pPr marL="342900" indent="-342900">
              <a:buAutoNum type="arabicPeriod"/>
            </a:pPr>
            <a:r>
              <a:rPr lang="pt-BR" sz="800" b="1" dirty="0" smtClean="0">
                <a:latin typeface="Calibri" panose="020F0502020204030204" pitchFamily="34" charset="0"/>
              </a:rPr>
              <a:t>Conscientização em Segurança</a:t>
            </a:r>
          </a:p>
          <a:p>
            <a:pPr marL="342900" indent="-342900">
              <a:buAutoNum type="arabicPeriod"/>
            </a:pPr>
            <a:r>
              <a:rPr lang="pt-BR" sz="800" b="1" dirty="0" smtClean="0">
                <a:latin typeface="Calibri" panose="020F0502020204030204" pitchFamily="34" charset="0"/>
              </a:rPr>
              <a:t>Infraestrutura de TI</a:t>
            </a:r>
          </a:p>
          <a:p>
            <a:pPr marL="342900" indent="-342900">
              <a:buAutoNum type="arabicPeriod"/>
            </a:pPr>
            <a:r>
              <a:rPr lang="pt-BR" sz="800" b="1" dirty="0" smtClean="0">
                <a:latin typeface="Calibri" panose="020F0502020204030204" pitchFamily="34" charset="0"/>
              </a:rPr>
              <a:t>Gerenciamento de Redes de Computadores</a:t>
            </a:r>
            <a:endParaRPr lang="pt-BR" sz="800" b="1" dirty="0">
              <a:latin typeface="Calibri" panose="020F0502020204030204" pitchFamily="34" charset="0"/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5004048" y="2578086"/>
            <a:ext cx="1944216" cy="337119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pt-BR" sz="800" b="1" dirty="0" smtClean="0">
                <a:latin typeface="Calibri" panose="020F0502020204030204" pitchFamily="34" charset="0"/>
              </a:rPr>
              <a:t>Direito Administrativo e Legislação Trabalhista e Previdenciária</a:t>
            </a:r>
          </a:p>
          <a:p>
            <a:pPr marL="342900" indent="-342900">
              <a:buAutoNum type="arabicPeriod"/>
            </a:pPr>
            <a:r>
              <a:rPr lang="pt-BR" sz="800" b="1" dirty="0" smtClean="0">
                <a:latin typeface="Calibri" panose="020F0502020204030204" pitchFamily="34" charset="0"/>
              </a:rPr>
              <a:t>Promoção da Qualidade Vida no Trabalho</a:t>
            </a:r>
          </a:p>
          <a:p>
            <a:pPr marL="342900" indent="-342900">
              <a:buAutoNum type="arabicPeriod"/>
            </a:pPr>
            <a:r>
              <a:rPr lang="pt-BR" sz="800" b="1" dirty="0" smtClean="0">
                <a:latin typeface="Calibri" panose="020F0502020204030204" pitchFamily="34" charset="0"/>
              </a:rPr>
              <a:t>Técnicas e Práticas de Gerenciamento de Projetos</a:t>
            </a:r>
          </a:p>
          <a:p>
            <a:pPr marL="342900" indent="-342900">
              <a:buAutoNum type="arabicPeriod"/>
            </a:pPr>
            <a:r>
              <a:rPr lang="pt-BR" sz="800" b="1" dirty="0" smtClean="0">
                <a:latin typeface="Calibri" panose="020F0502020204030204" pitchFamily="34" charset="0"/>
              </a:rPr>
              <a:t>Qualidade e Melhoria Contínua dos Processos de RH</a:t>
            </a:r>
          </a:p>
          <a:p>
            <a:pPr marL="342900" indent="-342900">
              <a:buAutoNum type="arabicPeriod"/>
            </a:pPr>
            <a:r>
              <a:rPr lang="pt-BR" sz="800" b="1" dirty="0" smtClean="0">
                <a:latin typeface="Calibri" panose="020F0502020204030204" pitchFamily="34" charset="0"/>
              </a:rPr>
              <a:t>Gestão Estratégica de Pessoas</a:t>
            </a:r>
          </a:p>
          <a:p>
            <a:pPr marL="342900" indent="-342900">
              <a:buAutoNum type="arabicPeriod"/>
            </a:pPr>
            <a:r>
              <a:rPr lang="pt-BR" sz="800" b="1" dirty="0" smtClean="0">
                <a:latin typeface="Calibri" panose="020F0502020204030204" pitchFamily="34" charset="0"/>
              </a:rPr>
              <a:t>Normas de T &amp; D</a:t>
            </a:r>
          </a:p>
          <a:p>
            <a:pPr marL="342900" indent="-342900">
              <a:buAutoNum type="arabicPeriod"/>
            </a:pPr>
            <a:r>
              <a:rPr lang="pt-BR" sz="800" b="1" dirty="0" smtClean="0">
                <a:latin typeface="Calibri" panose="020F0502020204030204" pitchFamily="34" charset="0"/>
              </a:rPr>
              <a:t>Cooperação e Trabalho em Equipe</a:t>
            </a:r>
          </a:p>
          <a:p>
            <a:pPr marL="342900" indent="-342900">
              <a:buAutoNum type="arabicPeriod"/>
            </a:pPr>
            <a:r>
              <a:rPr lang="pt-BR" sz="800" b="1" dirty="0" smtClean="0">
                <a:latin typeface="Calibri" panose="020F0502020204030204" pitchFamily="34" charset="0"/>
              </a:rPr>
              <a:t>Produtividade e Orientação para Resultados</a:t>
            </a:r>
          </a:p>
          <a:p>
            <a:pPr marL="342900" indent="-342900">
              <a:buAutoNum type="arabicPeriod"/>
            </a:pPr>
            <a:r>
              <a:rPr lang="pt-BR" sz="800" b="1" dirty="0" smtClean="0">
                <a:latin typeface="Calibri" panose="020F0502020204030204" pitchFamily="34" charset="0"/>
              </a:rPr>
              <a:t>Autodesenvolvimento</a:t>
            </a:r>
          </a:p>
          <a:p>
            <a:pPr marL="342900" indent="-342900">
              <a:buAutoNum type="arabicPeriod"/>
            </a:pPr>
            <a:r>
              <a:rPr lang="pt-BR" sz="800" b="1" dirty="0" smtClean="0">
                <a:latin typeface="Calibri" panose="020F0502020204030204" pitchFamily="34" charset="0"/>
              </a:rPr>
              <a:t>Postura e Ética Profissional</a:t>
            </a:r>
          </a:p>
          <a:p>
            <a:pPr marL="342900" indent="-342900">
              <a:buAutoNum type="arabicPeriod"/>
            </a:pPr>
            <a:r>
              <a:rPr lang="pt-BR" sz="800" b="1" dirty="0" smtClean="0">
                <a:latin typeface="Calibri" panose="020F0502020204030204" pitchFamily="34" charset="0"/>
              </a:rPr>
              <a:t>Colaboração e Disseminação de Conhecimentos</a:t>
            </a:r>
          </a:p>
          <a:p>
            <a:pPr marL="342900" indent="-342900">
              <a:buAutoNum type="arabicPeriod"/>
            </a:pPr>
            <a:r>
              <a:rPr lang="pt-BR" sz="800" b="1" dirty="0" smtClean="0">
                <a:latin typeface="Calibri" panose="020F0502020204030204" pitchFamily="34" charset="0"/>
              </a:rPr>
              <a:t>Gestão de Crises e Conflitos</a:t>
            </a:r>
          </a:p>
          <a:p>
            <a:pPr marL="342900" indent="-342900">
              <a:buAutoNum type="arabicPeriod"/>
            </a:pPr>
            <a:r>
              <a:rPr lang="pt-BR" sz="800" b="1" dirty="0" smtClean="0">
                <a:latin typeface="Calibri" panose="020F0502020204030204" pitchFamily="34" charset="0"/>
              </a:rPr>
              <a:t>Gestão de Equipes para Resultados</a:t>
            </a:r>
          </a:p>
          <a:p>
            <a:pPr marL="342900" indent="-342900">
              <a:buAutoNum type="arabicPeriod"/>
            </a:pPr>
            <a:r>
              <a:rPr lang="pt-BR" sz="800" b="1" dirty="0" smtClean="0">
                <a:latin typeface="Calibri" panose="020F0502020204030204" pitchFamily="34" charset="0"/>
              </a:rPr>
              <a:t>Gestão estratégica</a:t>
            </a:r>
          </a:p>
          <a:p>
            <a:pPr marL="342900" indent="-342900">
              <a:buAutoNum type="arabicPeriod"/>
            </a:pPr>
            <a:r>
              <a:rPr lang="pt-BR" sz="800" b="1" dirty="0" smtClean="0">
                <a:latin typeface="Calibri" panose="020F0502020204030204" pitchFamily="34" charset="0"/>
              </a:rPr>
              <a:t>Gestão do Conhecimento e Capital Intelectual</a:t>
            </a:r>
          </a:p>
        </p:txBody>
      </p:sp>
      <p:sp>
        <p:nvSpPr>
          <p:cNvPr id="26" name="Retângulo 25"/>
          <p:cNvSpPr/>
          <p:nvPr/>
        </p:nvSpPr>
        <p:spPr>
          <a:xfrm>
            <a:off x="7020272" y="2564905"/>
            <a:ext cx="1800198" cy="33843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pt-BR" sz="1100" b="1" dirty="0" smtClean="0">
                <a:latin typeface="Calibri" panose="020F0502020204030204" pitchFamily="34" charset="0"/>
              </a:rPr>
              <a:t>Postura e Ética Profissional</a:t>
            </a:r>
          </a:p>
          <a:p>
            <a:pPr marL="342900" indent="-342900">
              <a:buAutoNum type="arabicPeriod"/>
            </a:pPr>
            <a:r>
              <a:rPr lang="pt-BR" sz="1100" b="1" dirty="0" smtClean="0">
                <a:latin typeface="Calibri" panose="020F0502020204030204" pitchFamily="34" charset="0"/>
              </a:rPr>
              <a:t>Cooperação</a:t>
            </a:r>
          </a:p>
          <a:p>
            <a:pPr marL="342900" indent="-342900">
              <a:buAutoNum type="arabicPeriod"/>
            </a:pPr>
            <a:r>
              <a:rPr lang="pt-BR" sz="1100" b="1" dirty="0" smtClean="0">
                <a:latin typeface="Calibri" panose="020F0502020204030204" pitchFamily="34" charset="0"/>
              </a:rPr>
              <a:t>Produtividade e Orientação para Resultados</a:t>
            </a:r>
          </a:p>
          <a:p>
            <a:pPr marL="342900" indent="-342900">
              <a:buFontTx/>
              <a:buAutoNum type="arabicPeriod"/>
            </a:pPr>
            <a:r>
              <a:rPr lang="pt-BR" sz="1100" b="1" dirty="0">
                <a:latin typeface="Calibri" panose="020F0502020204030204" pitchFamily="34" charset="0"/>
              </a:rPr>
              <a:t>Colaboração e Disseminação de Conhecimentos</a:t>
            </a:r>
          </a:p>
          <a:p>
            <a:pPr marL="342900" indent="-342900">
              <a:buAutoNum type="arabicPeriod"/>
            </a:pPr>
            <a:r>
              <a:rPr lang="pt-BR" sz="1100" b="1" dirty="0" smtClean="0">
                <a:latin typeface="Calibri" panose="020F0502020204030204" pitchFamily="34" charset="0"/>
              </a:rPr>
              <a:t>Gestão estratégica</a:t>
            </a:r>
          </a:p>
          <a:p>
            <a:pPr marL="342900" indent="-342900">
              <a:buAutoNum type="arabicPeriod"/>
            </a:pPr>
            <a:r>
              <a:rPr lang="pt-BR" sz="1100" b="1" dirty="0" smtClean="0">
                <a:latin typeface="Calibri" panose="020F0502020204030204" pitchFamily="34" charset="0"/>
              </a:rPr>
              <a:t>Gestão da Inovação e da Mudança Organizacional</a:t>
            </a:r>
          </a:p>
          <a:p>
            <a:pPr marL="342900" indent="-342900">
              <a:buAutoNum type="arabicPeriod"/>
            </a:pPr>
            <a:r>
              <a:rPr lang="pt-BR" sz="1100" b="1" dirty="0" smtClean="0">
                <a:latin typeface="Calibri" panose="020F0502020204030204" pitchFamily="34" charset="0"/>
              </a:rPr>
              <a:t>Sistemática da Gestão do Conhecimento</a:t>
            </a:r>
          </a:p>
          <a:p>
            <a:pPr marL="342900" indent="-342900">
              <a:buFontTx/>
              <a:buAutoNum type="arabicPeriod"/>
            </a:pPr>
            <a:r>
              <a:rPr lang="pt-BR" sz="1100" b="1" dirty="0">
                <a:latin typeface="Calibri" panose="020F0502020204030204" pitchFamily="34" charset="0"/>
              </a:rPr>
              <a:t>Gestão do Conhecimento e Capital </a:t>
            </a:r>
            <a:r>
              <a:rPr lang="pt-BR" sz="1100" b="1" dirty="0" smtClean="0">
                <a:latin typeface="Calibri" panose="020F0502020204030204" pitchFamily="34" charset="0"/>
              </a:rPr>
              <a:t>Intelectual</a:t>
            </a:r>
            <a:endParaRPr lang="pt-BR" sz="1100" b="1" dirty="0">
              <a:latin typeface="Calibri" panose="020F0502020204030204" pitchFamily="34" charset="0"/>
            </a:endParaRPr>
          </a:p>
        </p:txBody>
      </p:sp>
      <p:cxnSp>
        <p:nvCxnSpPr>
          <p:cNvPr id="27" name="Conector reto 26"/>
          <p:cNvCxnSpPr/>
          <p:nvPr/>
        </p:nvCxnSpPr>
        <p:spPr>
          <a:xfrm>
            <a:off x="6228184" y="1268760"/>
            <a:ext cx="0" cy="288032"/>
          </a:xfrm>
          <a:prstGeom prst="line">
            <a:avLst/>
          </a:prstGeom>
          <a:solidFill>
            <a:schemeClr val="accent4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eta para baixo 28"/>
          <p:cNvSpPr/>
          <p:nvPr/>
        </p:nvSpPr>
        <p:spPr>
          <a:xfrm>
            <a:off x="1763688" y="2374638"/>
            <a:ext cx="255135" cy="216024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Seta para baixo 32"/>
          <p:cNvSpPr/>
          <p:nvPr/>
        </p:nvSpPr>
        <p:spPr>
          <a:xfrm>
            <a:off x="3923928" y="2384544"/>
            <a:ext cx="255135" cy="216024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Seta para baixo 34"/>
          <p:cNvSpPr/>
          <p:nvPr/>
        </p:nvSpPr>
        <p:spPr>
          <a:xfrm>
            <a:off x="8048877" y="2395130"/>
            <a:ext cx="255135" cy="216024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de cantos arredondados 18"/>
          <p:cNvSpPr/>
          <p:nvPr/>
        </p:nvSpPr>
        <p:spPr>
          <a:xfrm>
            <a:off x="5384578" y="1412777"/>
            <a:ext cx="1766831" cy="9439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PROJETO 10: Aperfeiçoamento da Gestão de Recursos Humanos</a:t>
            </a:r>
            <a:endParaRPr lang="pt-BR" sz="11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4" name="Seta para baixo 33"/>
          <p:cNvSpPr/>
          <p:nvPr/>
        </p:nvSpPr>
        <p:spPr>
          <a:xfrm>
            <a:off x="6012160" y="2387517"/>
            <a:ext cx="255135" cy="216024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Título 1"/>
          <p:cNvSpPr txBox="1">
            <a:spLocks/>
          </p:cNvSpPr>
          <p:nvPr/>
        </p:nvSpPr>
        <p:spPr>
          <a:xfrm>
            <a:off x="179512" y="3619368"/>
            <a:ext cx="504056" cy="13062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u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</a:t>
            </a:r>
          </a:p>
          <a:p>
            <a:pPr algn="ctr"/>
            <a:r>
              <a:rPr lang="pt-B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</a:t>
            </a:r>
          </a:p>
          <a:p>
            <a:pPr algn="ctr"/>
            <a:endParaRPr lang="pt-B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cxnSp>
        <p:nvCxnSpPr>
          <p:cNvPr id="43" name="Conector reto 42"/>
          <p:cNvCxnSpPr/>
          <p:nvPr/>
        </p:nvCxnSpPr>
        <p:spPr>
          <a:xfrm>
            <a:off x="755576" y="548680"/>
            <a:ext cx="0" cy="5688632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901719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331640" y="476672"/>
            <a:ext cx="6400800" cy="1368152"/>
          </a:xfrm>
        </p:spPr>
        <p:txBody>
          <a:bodyPr>
            <a:normAutofit fontScale="92500" lnSpcReduction="20000"/>
          </a:bodyPr>
          <a:lstStyle/>
          <a:p>
            <a:endParaRPr lang="pt-BR" sz="1100" b="1" dirty="0" smtClean="0"/>
          </a:p>
          <a:p>
            <a:endParaRPr lang="pt-BR" sz="1100" b="1" dirty="0"/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SECRETARIA DE ESTADO DE FAZENDA DO DISTRITO FEDERAL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SUBSECRETARIA DE ADMINISTRAÇÃO GERAL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DIRETORIA DE GESTÃO DE PESSOAS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GERÊNCIA DE REGISTROS FUNCIONAIS </a:t>
            </a:r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NÚCLEO DE CAPACITAÇÃO E DESENVOLVIMENTO</a:t>
            </a:r>
          </a:p>
          <a:p>
            <a:endParaRPr lang="pt-BR" sz="1100" dirty="0">
              <a:solidFill>
                <a:schemeClr val="tx1"/>
              </a:solidFill>
            </a:endParaRPr>
          </a:p>
        </p:txBody>
      </p:sp>
      <p:pic>
        <p:nvPicPr>
          <p:cNvPr id="6" name="Imagem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1224136" cy="1020113"/>
          </a:xfrm>
          <a:prstGeom prst="rect">
            <a:avLst/>
          </a:prstGeom>
          <a:noFill/>
        </p:spPr>
      </p:pic>
      <p:pic>
        <p:nvPicPr>
          <p:cNvPr id="1026" name="Picture 2" descr="C:\Users\celoliveira\Desktop\DOCUMENTOS GEDEP\logo plano de capacitação da SEF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722500"/>
            <a:ext cx="1512168" cy="1050316"/>
          </a:xfrm>
          <a:prstGeom prst="rect">
            <a:avLst/>
          </a:prstGeom>
          <a:noFill/>
        </p:spPr>
      </p:pic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344402" y="2036752"/>
            <a:ext cx="8424936" cy="384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600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Atualização do PCEC </a:t>
            </a:r>
            <a:r>
              <a:rPr lang="pt-BR" sz="2600" b="1" dirty="0" smtClean="0"/>
              <a:t> e</a:t>
            </a:r>
            <a:r>
              <a:rPr kumimoji="0" lang="pt-BR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LNC</a:t>
            </a:r>
          </a:p>
          <a:p>
            <a:pPr marL="3600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8038" marR="0" lvl="0" indent="-44767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Realizada anualmente por intermédio de grupos focais formados com representação dos níveis operacional, tático e estratégico;</a:t>
            </a:r>
          </a:p>
          <a:p>
            <a:pPr marL="808038" marR="0" lvl="0" indent="-44767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8038" marR="0" lvl="0" indent="-44767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Os trabalhos do LNC </a:t>
            </a:r>
            <a:r>
              <a:rPr lang="pt-BR" sz="2600" dirty="0" smtClean="0"/>
              <a:t>foram</a:t>
            </a: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dirigidos pelos interlocutores da UNB com a supervisão da GEDEP/ DIGEP/SUAG;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331640" y="476672"/>
            <a:ext cx="6400800" cy="1368152"/>
          </a:xfrm>
        </p:spPr>
        <p:txBody>
          <a:bodyPr>
            <a:normAutofit fontScale="92500" lnSpcReduction="20000"/>
          </a:bodyPr>
          <a:lstStyle/>
          <a:p>
            <a:endParaRPr lang="pt-BR" sz="1100" b="1" dirty="0" smtClean="0"/>
          </a:p>
          <a:p>
            <a:endParaRPr lang="pt-BR" sz="1100" b="1" dirty="0"/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SECRETARIA DE ESTADO DE FAZENDA DO DISTRITO FEDERAL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SUBSECRETARIA DE ADMINISTRAÇÃO GERAL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DIRETORIA DE GESTÃO DE PESSOAS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GERÊNCIA DE REGISTROS FUNCIONAIS </a:t>
            </a:r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NÚCLEO DE CAPACITAÇÃO E DESENVOLVIMENTO</a:t>
            </a:r>
          </a:p>
          <a:p>
            <a:endParaRPr lang="pt-BR" sz="1100" dirty="0">
              <a:solidFill>
                <a:schemeClr val="tx1"/>
              </a:solidFill>
            </a:endParaRPr>
          </a:p>
        </p:txBody>
      </p:sp>
      <p:pic>
        <p:nvPicPr>
          <p:cNvPr id="6" name="Imagem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1224136" cy="1020113"/>
          </a:xfrm>
          <a:prstGeom prst="rect">
            <a:avLst/>
          </a:prstGeom>
          <a:noFill/>
        </p:spPr>
      </p:pic>
      <p:pic>
        <p:nvPicPr>
          <p:cNvPr id="1026" name="Picture 2" descr="C:\Users\celoliveira\Desktop\DOCUMENTOS GEDEP\logo plano de capacitação da SEF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722500"/>
            <a:ext cx="1512168" cy="1050316"/>
          </a:xfrm>
          <a:prstGeom prst="rect">
            <a:avLst/>
          </a:prstGeom>
          <a:noFill/>
        </p:spPr>
      </p:pic>
      <p:sp>
        <p:nvSpPr>
          <p:cNvPr id="7" name="Retângulo 6"/>
          <p:cNvSpPr/>
          <p:nvPr/>
        </p:nvSpPr>
        <p:spPr>
          <a:xfrm>
            <a:off x="467544" y="1988841"/>
            <a:ext cx="842493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>
              <a:spcBef>
                <a:spcPts val="0"/>
              </a:spcBef>
              <a:buNone/>
            </a:pPr>
            <a:r>
              <a:rPr lang="pt-BR" sz="2600" b="1" dirty="0" smtClean="0"/>
              <a:t>Cenário encontrado antes da implementação do plano</a:t>
            </a:r>
            <a:endParaRPr lang="pt-BR" b="1" dirty="0" smtClean="0"/>
          </a:p>
          <a:p>
            <a:pPr marL="711200" indent="-347663" algn="just">
              <a:spcBef>
                <a:spcPts val="0"/>
              </a:spcBef>
              <a:buNone/>
            </a:pPr>
            <a:endParaRPr lang="pt-BR" b="1" dirty="0" smtClean="0"/>
          </a:p>
          <a:p>
            <a:pPr marL="711200" indent="-347663" algn="just">
              <a:spcBef>
                <a:spcPts val="0"/>
              </a:spcBef>
              <a:buFont typeface="Wingdings" pitchFamily="2" charset="2"/>
              <a:buChar char="ü"/>
            </a:pPr>
            <a:r>
              <a:rPr lang="pt-BR" sz="2600" dirty="0" smtClean="0"/>
              <a:t>Falta de investimentos nos últimos treze anos;</a:t>
            </a:r>
          </a:p>
          <a:p>
            <a:pPr marL="711200" indent="-347663" algn="just">
              <a:spcBef>
                <a:spcPts val="0"/>
              </a:spcBef>
            </a:pPr>
            <a:endParaRPr lang="pt-BR" sz="1600" dirty="0" smtClean="0"/>
          </a:p>
          <a:p>
            <a:pPr marL="711200" indent="-347663" algn="just">
              <a:spcBef>
                <a:spcPts val="0"/>
              </a:spcBef>
              <a:buFont typeface="Wingdings" pitchFamily="2" charset="2"/>
              <a:buChar char="ü"/>
              <a:tabLst>
                <a:tab pos="630238" algn="l"/>
              </a:tabLst>
            </a:pPr>
            <a:r>
              <a:rPr lang="pt-BR" sz="2600" dirty="0" smtClean="0"/>
              <a:t>As iniciativas de planejamento estratégico existentes  não  levavam em conta a capacitação;</a:t>
            </a:r>
          </a:p>
          <a:p>
            <a:pPr marL="711200" indent="-347663" algn="just">
              <a:spcBef>
                <a:spcPts val="0"/>
              </a:spcBef>
              <a:tabLst>
                <a:tab pos="630238" algn="l"/>
              </a:tabLst>
            </a:pPr>
            <a:endParaRPr lang="pt-BR" sz="1600" dirty="0" smtClean="0"/>
          </a:p>
          <a:p>
            <a:pPr marL="711200" indent="-347663" algn="just">
              <a:spcBef>
                <a:spcPts val="0"/>
              </a:spcBef>
              <a:buFont typeface="Wingdings" pitchFamily="2" charset="2"/>
              <a:buChar char="ü"/>
            </a:pPr>
            <a:r>
              <a:rPr lang="pt-BR" sz="2600" dirty="0" smtClean="0"/>
              <a:t>Inexistiam Planos de Capacitação em exercícios anteriores a 2012;</a:t>
            </a:r>
          </a:p>
          <a:p>
            <a:pPr marL="711200" indent="-347663" algn="just">
              <a:spcBef>
                <a:spcPts val="0"/>
              </a:spcBef>
            </a:pPr>
            <a:endParaRPr lang="pt-BR" sz="1600" dirty="0" smtClean="0"/>
          </a:p>
          <a:p>
            <a:pPr marL="711200" indent="-347663" algn="just">
              <a:spcBef>
                <a:spcPts val="0"/>
              </a:spcBef>
              <a:buFont typeface="Wingdings" pitchFamily="2" charset="2"/>
              <a:buChar char="ü"/>
            </a:pPr>
            <a:r>
              <a:rPr lang="pt-BR" sz="2600" dirty="0" smtClean="0"/>
              <a:t>Não havia sistematização das ações de capacitação;</a:t>
            </a:r>
          </a:p>
          <a:p>
            <a:pPr marL="360000" indent="0" algn="just">
              <a:spcBef>
                <a:spcPts val="0"/>
              </a:spcBef>
              <a:buFont typeface="Wingdings" pitchFamily="2" charset="2"/>
              <a:buChar char="ü"/>
            </a:pPr>
            <a:endParaRPr lang="pt-BR" u="sng" dirty="0" smtClea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331640" y="476672"/>
            <a:ext cx="6400800" cy="1368152"/>
          </a:xfrm>
        </p:spPr>
        <p:txBody>
          <a:bodyPr>
            <a:normAutofit fontScale="92500" lnSpcReduction="20000"/>
          </a:bodyPr>
          <a:lstStyle/>
          <a:p>
            <a:endParaRPr lang="pt-BR" sz="1100" b="1" dirty="0" smtClean="0"/>
          </a:p>
          <a:p>
            <a:endParaRPr lang="pt-BR" sz="1100" b="1" dirty="0"/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SECRETARIA DE ESTADO DE FAZENDA DO DISTRITO FEDERAL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SUBSECRETARIA DE ADMINISTRAÇÃO GERAL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DIRETORIA DE GESTÃO DE PESSOAS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GERÊNCIA DE REGISTROS FUNCIONAIS </a:t>
            </a:r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NÚCLEO DE CAPACITAÇÃO E DESENVOLVIMENTO</a:t>
            </a:r>
          </a:p>
          <a:p>
            <a:endParaRPr lang="pt-BR" sz="1100" dirty="0">
              <a:solidFill>
                <a:schemeClr val="tx1"/>
              </a:solidFill>
            </a:endParaRPr>
          </a:p>
        </p:txBody>
      </p:sp>
      <p:pic>
        <p:nvPicPr>
          <p:cNvPr id="6" name="Imagem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1224136" cy="1020113"/>
          </a:xfrm>
          <a:prstGeom prst="rect">
            <a:avLst/>
          </a:prstGeom>
          <a:noFill/>
        </p:spPr>
      </p:pic>
      <p:pic>
        <p:nvPicPr>
          <p:cNvPr id="1026" name="Picture 2" descr="C:\Users\celoliveira\Desktop\DOCUMENTOS GEDEP\logo plano de capacitação da SEF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722500"/>
            <a:ext cx="1512168" cy="1050316"/>
          </a:xfrm>
          <a:prstGeom prst="rect">
            <a:avLst/>
          </a:prstGeom>
          <a:noFill/>
        </p:spPr>
      </p:pic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371440" y="1844824"/>
            <a:ext cx="8352928" cy="439248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3600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8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Metodologia das reuniões de atualização do PCEC</a:t>
            </a:r>
          </a:p>
          <a:p>
            <a:pPr marL="623888" marR="0" lvl="0" indent="-260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23888" algn="l"/>
              </a:tabLst>
              <a:defRPr/>
            </a:pPr>
            <a:endParaRPr kumimoji="0" lang="pt-BR" sz="8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3888" marR="0" lvl="0" indent="-260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>
                <a:tab pos="623888" algn="l"/>
              </a:tabLst>
              <a:defRPr/>
            </a:pPr>
            <a:r>
              <a:rPr kumimoji="0" lang="pt-BR" sz="8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Envio prévio ao grupo focal de material</a:t>
            </a:r>
            <a:r>
              <a:rPr kumimoji="0" lang="pt-BR" sz="88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informativo e para preenchimento (planilhas) de  cursos requisitados em anos anteriores, demandas e ações de capacitação para o próximo exercício;</a:t>
            </a:r>
            <a:endParaRPr kumimoji="0" lang="pt-BR" sz="88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3888" marR="0" lvl="0" indent="-260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23888" algn="l"/>
              </a:tabLst>
              <a:defRPr/>
            </a:pPr>
            <a:endParaRPr kumimoji="0" lang="pt-BR" sz="8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3888" marR="0" lvl="0" indent="-260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>
                <a:tab pos="623888" algn="l"/>
              </a:tabLst>
              <a:defRPr/>
            </a:pPr>
            <a:r>
              <a:rPr kumimoji="0" lang="pt-BR" sz="8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Realização de duas reuniões para coleta de material com  representantes dos níveis operacional e tático;</a:t>
            </a:r>
          </a:p>
          <a:p>
            <a:pPr marL="623888" marR="0" lvl="0" indent="-260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623888" algn="l"/>
              </a:tabLst>
              <a:defRPr/>
            </a:pPr>
            <a:endParaRPr kumimoji="0" lang="pt-BR" sz="8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3888" marR="0" lvl="0" indent="-260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>
                <a:tab pos="623888" algn="l"/>
              </a:tabLst>
              <a:defRPr/>
            </a:pPr>
            <a:r>
              <a:rPr kumimoji="0" lang="pt-BR" sz="8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Realização de uma oficina para finalização e validação dos conteúdos do PCEC com  representantes dos níveis tático e estratégico.</a:t>
            </a:r>
          </a:p>
          <a:p>
            <a:pPr marL="623888" marR="0" lvl="0" indent="-260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623888" algn="l"/>
              </a:tabLst>
              <a:defRPr/>
            </a:pPr>
            <a:endParaRPr kumimoji="0" lang="pt-BR" sz="8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3888" marR="0" lvl="0" indent="-260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>
                <a:tab pos="623888" algn="l"/>
              </a:tabLst>
              <a:defRPr/>
            </a:pPr>
            <a:r>
              <a:rPr lang="pt-BR" sz="8800" noProof="0" dirty="0" smtClean="0"/>
              <a:t>Homologação  do plano atualizado pelo Comitê de Gestão Fazendária</a:t>
            </a:r>
            <a:endParaRPr kumimoji="0" lang="pt-BR" sz="8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pt-BR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331640" y="476672"/>
            <a:ext cx="6400800" cy="1368152"/>
          </a:xfrm>
        </p:spPr>
        <p:txBody>
          <a:bodyPr>
            <a:normAutofit fontScale="92500" lnSpcReduction="20000"/>
          </a:bodyPr>
          <a:lstStyle/>
          <a:p>
            <a:endParaRPr lang="pt-BR" sz="1100" b="1" dirty="0" smtClean="0"/>
          </a:p>
          <a:p>
            <a:endParaRPr lang="pt-BR" sz="1100" b="1" dirty="0"/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SECRETARIA DE ESTADO DE FAZENDA DO DISTRITO FEDERAL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SUBSECRETARIA DE ADMINISTRAÇÃO GERAL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DIRETORIA DE GESTÃO DE PESSOAS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GERÊNCIA DE REGISTROS FUNCIONAIS </a:t>
            </a:r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NÚCLEO DE CAPACITAÇÃO E DESENVOLVIMENTO</a:t>
            </a:r>
          </a:p>
          <a:p>
            <a:endParaRPr lang="pt-BR" sz="1100" dirty="0">
              <a:solidFill>
                <a:schemeClr val="tx1"/>
              </a:solidFill>
            </a:endParaRPr>
          </a:p>
        </p:txBody>
      </p:sp>
      <p:pic>
        <p:nvPicPr>
          <p:cNvPr id="6" name="Imagem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1224136" cy="1020113"/>
          </a:xfrm>
          <a:prstGeom prst="rect">
            <a:avLst/>
          </a:prstGeom>
          <a:noFill/>
        </p:spPr>
      </p:pic>
      <p:pic>
        <p:nvPicPr>
          <p:cNvPr id="1026" name="Picture 2" descr="C:\Users\celoliveira\Desktop\DOCUMENTOS GEDEP\logo plano de capacitação da SEF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722500"/>
            <a:ext cx="1512168" cy="1050316"/>
          </a:xfrm>
          <a:prstGeom prst="rect">
            <a:avLst/>
          </a:prstGeom>
          <a:noFill/>
        </p:spPr>
      </p:pic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467544" y="1844824"/>
            <a:ext cx="8352928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600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 que é permitido na atualização do PCEC?</a:t>
            </a:r>
          </a:p>
          <a:p>
            <a:pPr marL="3600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12800" marR="0" lvl="0" indent="-4492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>
                <a:tab pos="261938" algn="l"/>
              </a:tabLst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Agregar conteúdos não contemplados aos cursos previstos;</a:t>
            </a:r>
          </a:p>
          <a:p>
            <a:pPr marL="812800" marR="0" lvl="0" indent="-4492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61938" algn="l"/>
              </a:tabLst>
              <a:defRPr/>
            </a:pP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12800" marR="0" lvl="0" indent="-4492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>
                <a:tab pos="261938" algn="l"/>
              </a:tabLst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Descartar conteúdos considerados desnecessários ou desatualizados dos cursos previstos;</a:t>
            </a:r>
          </a:p>
          <a:p>
            <a:pPr marL="812800" marR="0" lvl="0" indent="-4492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61938" algn="l"/>
              </a:tabLst>
              <a:defRPr/>
            </a:pP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12800" marR="0" lvl="0" indent="-4492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>
                <a:tab pos="261938" algn="l"/>
              </a:tabLst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Apresentar proposta de novos títulos de cursos e de seus referenciais teóricos; </a:t>
            </a:r>
          </a:p>
          <a:p>
            <a:pPr marL="3600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pt-BR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92500" lnSpcReduction="10000"/>
          </a:bodyPr>
          <a:lstStyle/>
          <a:p>
            <a:pPr marL="360000" lvl="0" indent="0" algn="just">
              <a:spcBef>
                <a:spcPts val="0"/>
              </a:spcBef>
              <a:buNone/>
              <a:defRPr/>
            </a:pPr>
            <a:r>
              <a:rPr lang="pt-BR" sz="2600" b="1" dirty="0" smtClean="0"/>
              <a:t>Mecanismos de flexibilização</a:t>
            </a:r>
          </a:p>
          <a:p>
            <a:pPr marL="360000" lvl="0" indent="0" algn="just">
              <a:spcBef>
                <a:spcPts val="0"/>
              </a:spcBef>
              <a:buFont typeface="Wingdings" pitchFamily="2" charset="2"/>
              <a:buChar char="ü"/>
              <a:defRPr/>
            </a:pPr>
            <a:endParaRPr lang="pt-BR" sz="2600" dirty="0" smtClean="0">
              <a:solidFill>
                <a:srgbClr val="FF0000"/>
              </a:solidFill>
            </a:endParaRPr>
          </a:p>
          <a:p>
            <a:pPr marL="360000" lvl="0" indent="0" algn="just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pt-BR" sz="2600" dirty="0" smtClean="0"/>
              <a:t>Fusionar em razão das interfaces observadas conteúdos de dois ou mais cursos, desde que estejam sob a égide do mesmo tema amplo;</a:t>
            </a:r>
          </a:p>
          <a:p>
            <a:pPr marL="360000" lvl="0" indent="0" algn="just">
              <a:spcBef>
                <a:spcPts val="0"/>
              </a:spcBef>
              <a:buNone/>
              <a:defRPr/>
            </a:pPr>
            <a:endParaRPr lang="pt-BR" sz="2600" dirty="0" smtClean="0"/>
          </a:p>
          <a:p>
            <a:pPr marL="360000" lvl="0" indent="0" algn="just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pt-BR" sz="2600" dirty="0" smtClean="0"/>
              <a:t>Transformação de conteúdos programáticos em referencial teórico;</a:t>
            </a:r>
          </a:p>
          <a:p>
            <a:pPr marL="360000" lvl="0" indent="0" algn="just">
              <a:spcBef>
                <a:spcPts val="0"/>
              </a:spcBef>
              <a:buNone/>
              <a:defRPr/>
            </a:pPr>
            <a:endParaRPr lang="pt-BR" sz="2600" dirty="0" smtClean="0"/>
          </a:p>
          <a:p>
            <a:pPr marL="360000" lvl="0" indent="0" algn="just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pt-BR" sz="2600" dirty="0" smtClean="0"/>
              <a:t> Revisar o referencial teórico proposto durante a ação de planejamento da execução do curso com as áreas de interesse ou representantes do público alvo.</a:t>
            </a:r>
          </a:p>
          <a:p>
            <a:endParaRPr lang="pt-BR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331640" y="476672"/>
            <a:ext cx="6400800" cy="13681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1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1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SECRETARIA DE ESTADO DE FAZENDA DO DISTRITO FEDERAL</a:t>
            </a:r>
            <a:b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SUBSECRETARIA DE ADMINISTRAÇÃO GERAL</a:t>
            </a:r>
            <a:b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DIRETORIA DE GESTÃO DE PESSOAS</a:t>
            </a:r>
            <a:b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GERÊNCIA DE REGISTROS FUNCIONAIS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NÚCLEO DE CAPACITAÇÃO E DESENVOLVIMENTO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Imagem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1224136" cy="1020113"/>
          </a:xfrm>
          <a:prstGeom prst="rect">
            <a:avLst/>
          </a:prstGeom>
          <a:noFill/>
        </p:spPr>
      </p:pic>
      <p:pic>
        <p:nvPicPr>
          <p:cNvPr id="6" name="Picture 2" descr="C:\Users\celoliveira\Desktop\DOCUMENTOS GEDEP\logo plano de capacitação da SEF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722500"/>
            <a:ext cx="1512168" cy="105031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331640" y="476672"/>
            <a:ext cx="6400800" cy="1368152"/>
          </a:xfrm>
        </p:spPr>
        <p:txBody>
          <a:bodyPr>
            <a:normAutofit fontScale="92500" lnSpcReduction="20000"/>
          </a:bodyPr>
          <a:lstStyle/>
          <a:p>
            <a:endParaRPr lang="pt-BR" sz="1100" b="1" dirty="0" smtClean="0"/>
          </a:p>
          <a:p>
            <a:endParaRPr lang="pt-BR" sz="1100" b="1" dirty="0"/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SECRETARIA DE ESTADO DE FAZENDA DO DISTRITO FEDERAL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SUBSECRETARIA DE ADMINISTRAÇÃO GERAL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DIRETORIA DE GESTÃO DE PESSOAS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GERÊNCIA DE REGISTROS FUNCIONAIS </a:t>
            </a:r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NÚCLEO DE CAPACITAÇÃO E DESENVOLVIMENTO</a:t>
            </a:r>
          </a:p>
          <a:p>
            <a:endParaRPr lang="pt-BR" sz="1100" dirty="0">
              <a:solidFill>
                <a:schemeClr val="tx1"/>
              </a:solidFill>
            </a:endParaRPr>
          </a:p>
        </p:txBody>
      </p:sp>
      <p:pic>
        <p:nvPicPr>
          <p:cNvPr id="6" name="Imagem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1224136" cy="1020113"/>
          </a:xfrm>
          <a:prstGeom prst="rect">
            <a:avLst/>
          </a:prstGeom>
          <a:noFill/>
        </p:spPr>
      </p:pic>
      <p:pic>
        <p:nvPicPr>
          <p:cNvPr id="1026" name="Picture 2" descr="C:\Users\celoliveira\Desktop\DOCUMENTOS GEDEP\logo plano de capacitação da SEF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722500"/>
            <a:ext cx="1512168" cy="1050316"/>
          </a:xfrm>
          <a:prstGeom prst="rect">
            <a:avLst/>
          </a:prstGeom>
          <a:noFill/>
        </p:spPr>
      </p:pic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323528" y="2204864"/>
            <a:ext cx="8424936" cy="36724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60000" marR="0" lvl="0" indent="0" algn="just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Indicadores de resultado do Plano</a:t>
            </a:r>
          </a:p>
          <a:p>
            <a:pPr marL="360000" marR="0" lvl="0" indent="0" algn="just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95350" marR="0" lvl="0" indent="-446088" algn="just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Aplicação da “Avaliação de Reação”, que visa apontar os pontos positivos e negativos da ação de capacitação.</a:t>
            </a:r>
          </a:p>
          <a:p>
            <a:pPr marL="895350" marR="0" lvl="0" indent="-446088" algn="just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95350" marR="0" lvl="0" indent="-446088" algn="just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Aplicação da “Avaliação de Impacto”, três meses após a finalização do curso, objetivando avaliar o impacto gerado e se houve ou não agregação de valor no desenvolvimento das rotinas de trabalho ou no ambiente de trabalho do avaliado.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331640" y="476672"/>
            <a:ext cx="6400800" cy="1368152"/>
          </a:xfrm>
        </p:spPr>
        <p:txBody>
          <a:bodyPr>
            <a:normAutofit fontScale="92500" lnSpcReduction="20000"/>
          </a:bodyPr>
          <a:lstStyle/>
          <a:p>
            <a:endParaRPr lang="pt-BR" sz="1100" b="1" dirty="0" smtClean="0"/>
          </a:p>
          <a:p>
            <a:endParaRPr lang="pt-BR" sz="1100" b="1" dirty="0"/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SECRETARIA DE ESTADO DE FAZENDA DO DISTRITO FEDERAL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SUBSECRETARIA DE ADMINISTRAÇÃO GERAL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DIRETORIA DE GESTÃO DE PESSOAS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GERÊNCIA DE REGISTROS FUNCIONAIS </a:t>
            </a:r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NÚCLEO DE CAPACITAÇÃO E DESENVOLVIMENTO</a:t>
            </a:r>
          </a:p>
          <a:p>
            <a:endParaRPr lang="pt-BR" sz="1100" dirty="0">
              <a:solidFill>
                <a:schemeClr val="tx1"/>
              </a:solidFill>
            </a:endParaRPr>
          </a:p>
        </p:txBody>
      </p:sp>
      <p:pic>
        <p:nvPicPr>
          <p:cNvPr id="6" name="Imagem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1224136" cy="1020113"/>
          </a:xfrm>
          <a:prstGeom prst="rect">
            <a:avLst/>
          </a:prstGeom>
          <a:noFill/>
        </p:spPr>
      </p:pic>
      <p:pic>
        <p:nvPicPr>
          <p:cNvPr id="1026" name="Picture 2" descr="C:\Users\celoliveira\Desktop\DOCUMENTOS GEDEP\logo plano de capacitação da SEF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722500"/>
            <a:ext cx="1512168" cy="1050316"/>
          </a:xfrm>
          <a:prstGeom prst="rect">
            <a:avLst/>
          </a:prstGeom>
          <a:noFill/>
        </p:spPr>
      </p:pic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395536" y="1916832"/>
            <a:ext cx="8136904" cy="41044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600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00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Desafios</a:t>
            </a:r>
          </a:p>
          <a:p>
            <a:pPr marL="358775" marR="0" lvl="0" indent="-2714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Obter patrocínio</a:t>
            </a:r>
            <a:r>
              <a:rPr kumimoji="0" lang="pt-BR" sz="2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da alta administração e de</a:t>
            </a:r>
            <a:r>
              <a:rPr lang="pt-BR" sz="2600" baseline="0" dirty="0" err="1" smtClean="0"/>
              <a:t>senvolver</a:t>
            </a:r>
            <a:r>
              <a:rPr lang="pt-BR" sz="2600" dirty="0" smtClean="0"/>
              <a:t> </a:t>
            </a:r>
            <a:r>
              <a:rPr lang="pt-BR" sz="2600" baseline="0" dirty="0" smtClean="0"/>
              <a:t>políticas para a área de capacitação;</a:t>
            </a:r>
          </a:p>
          <a:p>
            <a:pPr marL="358775" marR="0" lvl="0" indent="-2714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8775" marR="0" lvl="0" indent="-2714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Envolver os servidores no processo de revisão do PCEC e no LNC, tornando</a:t>
            </a:r>
            <a:r>
              <a:rPr kumimoji="0" lang="pt-BR" sz="2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o plano </a:t>
            </a: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mais atrativo e</a:t>
            </a:r>
            <a:r>
              <a:rPr kumimoji="0" lang="pt-BR" sz="2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com maior legitimidade. </a:t>
            </a:r>
          </a:p>
          <a:p>
            <a:pPr marL="358775" marR="0" lvl="0" indent="-2714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8775" marR="0" lvl="0" indent="-2714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pt-BR" sz="2600" dirty="0" smtClean="0"/>
              <a:t>P</a:t>
            </a:r>
            <a:r>
              <a:rPr kumimoji="0" lang="pt-BR" sz="2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ropiciar</a:t>
            </a: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maior agregação de valor na execução das rotinas de trabalho e no desenvolvimento pessoal dos servidores.</a:t>
            </a:r>
          </a:p>
          <a:p>
            <a:pPr marL="358775" marR="0" lvl="0" indent="-2714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ü"/>
            </a:pPr>
            <a:endParaRPr lang="pt-BR" dirty="0" smtClean="0"/>
          </a:p>
          <a:p>
            <a:pPr marL="358775" indent="-271463" algn="just">
              <a:spcBef>
                <a:spcPts val="0"/>
              </a:spcBef>
              <a:buNone/>
              <a:defRPr/>
            </a:pPr>
            <a:r>
              <a:rPr lang="pt-BR" b="1" dirty="0" smtClean="0"/>
              <a:t>    Desafios</a:t>
            </a:r>
          </a:p>
          <a:p>
            <a:pPr marL="358775" lvl="0" indent="-271463" algn="just">
              <a:spcBef>
                <a:spcPts val="0"/>
              </a:spcBef>
              <a:buNone/>
              <a:defRPr/>
            </a:pPr>
            <a:endParaRPr lang="pt-BR" dirty="0" smtClean="0"/>
          </a:p>
          <a:p>
            <a:pPr marL="358775" lvl="0" indent="-271463" algn="just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pt-BR" sz="3100" dirty="0" smtClean="0"/>
              <a:t>Manter o Núcleo de Capacitação alinhado com o planejamento estratégico da SEF;</a:t>
            </a:r>
          </a:p>
          <a:p>
            <a:pPr marL="358775" lvl="0" indent="-271463" algn="just">
              <a:spcBef>
                <a:spcPts val="0"/>
              </a:spcBef>
              <a:defRPr/>
            </a:pPr>
            <a:endParaRPr lang="pt-BR" sz="3100" dirty="0" smtClean="0"/>
          </a:p>
          <a:p>
            <a:pPr marL="358775" lvl="0" indent="-271463" algn="just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pt-BR" sz="3100" dirty="0" smtClean="0"/>
              <a:t>Diminuição de filtros e maior aproximação em especial do Comitê de Gestão Fazendária, da Assessoria de Planejamento Estratégico e das demais unidades em geral ;</a:t>
            </a:r>
          </a:p>
          <a:p>
            <a:pPr marL="358775" lvl="0" indent="-271463" algn="just">
              <a:spcBef>
                <a:spcPts val="0"/>
              </a:spcBef>
              <a:buNone/>
              <a:defRPr/>
            </a:pPr>
            <a:r>
              <a:rPr lang="pt-BR" sz="3100" dirty="0" smtClean="0"/>
              <a:t> </a:t>
            </a:r>
          </a:p>
          <a:p>
            <a:pPr marL="358775" lvl="0" indent="-271463" algn="just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pt-BR" sz="3100" dirty="0" smtClean="0"/>
              <a:t>Sensibilizar os servidores quanto a importância da capacitação para  seu desenvolvimento;</a:t>
            </a:r>
          </a:p>
          <a:p>
            <a:pPr marL="358775" lvl="0" indent="-271463" algn="just">
              <a:spcBef>
                <a:spcPts val="0"/>
              </a:spcBef>
              <a:buNone/>
              <a:defRPr/>
            </a:pPr>
            <a:endParaRPr lang="pt-BR" sz="3100" dirty="0" smtClean="0"/>
          </a:p>
          <a:p>
            <a:pPr>
              <a:buFont typeface="Wingdings" pitchFamily="2" charset="2"/>
              <a:buChar char="ü"/>
            </a:pPr>
            <a:r>
              <a:rPr lang="pt-BR" sz="3100" dirty="0" smtClean="0"/>
              <a:t>Criar a cultura de multiplicadores.</a:t>
            </a:r>
            <a:endParaRPr lang="pt-BR" sz="3100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331640" y="476672"/>
            <a:ext cx="6400800" cy="13681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1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1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SECRETARIA DE ESTADO DE FAZENDA DO DISTRITO FEDERAL</a:t>
            </a:r>
            <a:b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SUBSECRETARIA DE ADMINISTRAÇÃO GERAL</a:t>
            </a:r>
            <a:b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DIRETORIA DE GESTÃO DE PESSOAS</a:t>
            </a:r>
            <a:b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GERÊNCIA DE REGISTROS FUNCIONAIS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NÚCLEO DE CAPACITAÇÃO E DESENVOLVIMENTO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Imagem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1224136" cy="1020113"/>
          </a:xfrm>
          <a:prstGeom prst="rect">
            <a:avLst/>
          </a:prstGeom>
          <a:noFill/>
        </p:spPr>
      </p:pic>
      <p:pic>
        <p:nvPicPr>
          <p:cNvPr id="6" name="Picture 2" descr="C:\Users\celoliveira\Desktop\DOCUMENTOS GEDEP\logo plano de capacitação da SEF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722500"/>
            <a:ext cx="1512168" cy="105031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263" y="1412776"/>
            <a:ext cx="7991475" cy="4248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1691680" y="692696"/>
            <a:ext cx="56886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pt-BR" b="1" dirty="0" smtClean="0"/>
              <a:t>ORGANOGRAMA DA SEF-DF  </a:t>
            </a:r>
            <a:endParaRPr lang="pt-BR" b="1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1975" y="942975"/>
            <a:ext cx="8020050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AutoShape 3"/>
          <p:cNvSpPr>
            <a:spLocks noChangeArrowheads="1"/>
          </p:cNvSpPr>
          <p:nvPr/>
        </p:nvSpPr>
        <p:spPr bwMode="auto">
          <a:xfrm rot="12751129">
            <a:off x="3600659" y="5491445"/>
            <a:ext cx="316955" cy="497141"/>
          </a:xfrm>
          <a:prstGeom prst="downArrow">
            <a:avLst>
              <a:gd name="adj1" fmla="val 50000"/>
              <a:gd name="adj2" fmla="val 43929"/>
            </a:avLst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043608" y="692696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pt-BR" b="1" dirty="0" smtClean="0"/>
              <a:t>ORGANOGRAMA DA SUBSECRETARIA DE ADMINISTRAÇÃO GERAL</a:t>
            </a:r>
            <a:endParaRPr lang="pt-BR" b="1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331640" y="476672"/>
            <a:ext cx="6400800" cy="1368152"/>
          </a:xfrm>
        </p:spPr>
        <p:txBody>
          <a:bodyPr>
            <a:normAutofit fontScale="92500" lnSpcReduction="20000"/>
          </a:bodyPr>
          <a:lstStyle/>
          <a:p>
            <a:endParaRPr lang="pt-BR" sz="1100" b="1" dirty="0" smtClean="0"/>
          </a:p>
          <a:p>
            <a:endParaRPr lang="pt-BR" sz="1100" b="1" dirty="0"/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SECRETARIA DE ESTADO DE FAZENDA DO DISTRITO FEDERAL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SUBSECRETARIA DE ADMINISTRAÇÃO GERAL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DIRETORIA DE GESTÃO DE PESSOAS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GERÊNCIA DE REGISTROS FUNCIONAIS </a:t>
            </a:r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NÚCLEO DE CAPACITAÇÃO E DESENVOLVIMENTO</a:t>
            </a:r>
          </a:p>
          <a:p>
            <a:endParaRPr lang="pt-BR" sz="1100" dirty="0">
              <a:solidFill>
                <a:schemeClr val="tx1"/>
              </a:solidFill>
            </a:endParaRPr>
          </a:p>
        </p:txBody>
      </p:sp>
      <p:pic>
        <p:nvPicPr>
          <p:cNvPr id="6" name="Imagem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1224136" cy="1020113"/>
          </a:xfrm>
          <a:prstGeom prst="rect">
            <a:avLst/>
          </a:prstGeom>
          <a:noFill/>
        </p:spPr>
      </p:pic>
      <p:pic>
        <p:nvPicPr>
          <p:cNvPr id="1026" name="Picture 2" descr="C:\Users\celoliveira\Desktop\DOCUMENTOS GEDEP\logo plano de capacitação da SEF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722500"/>
            <a:ext cx="1512168" cy="1050316"/>
          </a:xfrm>
          <a:prstGeom prst="rect">
            <a:avLst/>
          </a:prstGeom>
          <a:noFill/>
        </p:spPr>
      </p:pic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755576" y="1916832"/>
            <a:ext cx="7520940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pt-BR" sz="26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RESULTADOS</a:t>
            </a:r>
            <a:r>
              <a:rPr kumimoji="0" lang="pt-BR" sz="2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DA CAPACITAÇÃO DOS </a:t>
            </a:r>
            <a:r>
              <a:rPr lang="pt-BR" sz="2600" noProof="0" dirty="0" smtClean="0"/>
              <a:t>ÚLTIMOS 3 ANOS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pt-BR" sz="26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pt-BR" sz="2600" noProof="0" dirty="0" smtClea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457200" y="980729"/>
          <a:ext cx="82296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16592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pt-BR" sz="2600" b="1" dirty="0" smtClean="0"/>
          </a:p>
          <a:p>
            <a:pPr>
              <a:buNone/>
            </a:pPr>
            <a:r>
              <a:rPr lang="pt-BR" sz="2800" b="1" dirty="0" smtClean="0"/>
              <a:t>Cenário encontrado antes da implementação do Plano</a:t>
            </a:r>
          </a:p>
          <a:p>
            <a:pPr algn="just">
              <a:buNone/>
            </a:pPr>
            <a:endParaRPr lang="pt-BR" sz="2800" dirty="0" smtClean="0"/>
          </a:p>
          <a:p>
            <a:pPr algn="just">
              <a:buFont typeface="Wingdings" pitchFamily="2" charset="2"/>
              <a:buChar char="ü"/>
            </a:pPr>
            <a:r>
              <a:rPr lang="pt-BR" sz="2800" dirty="0" smtClean="0"/>
              <a:t>A capacitação era ofertada no tradicional estilo cardápio ou realizada a partir de demandas do próprio servidor;</a:t>
            </a:r>
          </a:p>
          <a:p>
            <a:pPr algn="just">
              <a:buNone/>
            </a:pPr>
            <a:endParaRPr lang="pt-BR" sz="2800" dirty="0" smtClean="0"/>
          </a:p>
          <a:p>
            <a:pPr algn="just">
              <a:buFont typeface="Wingdings" pitchFamily="2" charset="2"/>
              <a:buChar char="ü"/>
            </a:pPr>
            <a:r>
              <a:rPr lang="pt-BR" sz="2800" dirty="0" smtClean="0"/>
              <a:t>Inexistência de indicadores institucionais para orientar a capacitação;</a:t>
            </a:r>
          </a:p>
          <a:p>
            <a:pPr algn="just">
              <a:buNone/>
            </a:pPr>
            <a:endParaRPr lang="pt-BR" sz="2800" dirty="0" smtClean="0"/>
          </a:p>
          <a:p>
            <a:pPr algn="just">
              <a:buFont typeface="Wingdings" pitchFamily="2" charset="2"/>
              <a:buChar char="ü"/>
            </a:pPr>
            <a:r>
              <a:rPr lang="pt-BR" sz="2800" dirty="0" smtClean="0"/>
              <a:t>Descrédito da área de capacitação;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979712" y="476672"/>
            <a:ext cx="5112568" cy="13681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1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1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SECRETARIA DE ESTADO DE FAZENDA DO DISTRITO FEDERAL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SUBSECRETARIA DE ADMINISTRAÇÃO GERAL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DIRETORIA DE GESTÃO DE PESSOAS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GERÊNCIA DE REGISTROS FUNCIONAIS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NÚCLEO DE CAPACITAÇÃO E DESENVOLVIMENTO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Imagem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92696"/>
            <a:ext cx="1224136" cy="1020113"/>
          </a:xfrm>
          <a:prstGeom prst="rect">
            <a:avLst/>
          </a:prstGeom>
          <a:noFill/>
        </p:spPr>
      </p:pic>
      <p:pic>
        <p:nvPicPr>
          <p:cNvPr id="6" name="Picture 2" descr="C:\Users\celoliveira\Desktop\DOCUMENTOS GEDEP\logo plano de capacitação da SEF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722500"/>
            <a:ext cx="1512168" cy="105031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/>
        </p:nvGraphicFramePr>
        <p:xfrm>
          <a:off x="323528" y="3212976"/>
          <a:ext cx="8496944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196752"/>
            <a:ext cx="864096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ítulo 4"/>
          <p:cNvSpPr>
            <a:spLocks noGrp="1"/>
          </p:cNvSpPr>
          <p:nvPr>
            <p:ph type="ctrTitle"/>
          </p:nvPr>
        </p:nvSpPr>
        <p:spPr>
          <a:xfrm>
            <a:off x="539552" y="764703"/>
            <a:ext cx="7776864" cy="504057"/>
          </a:xfrm>
        </p:spPr>
        <p:txBody>
          <a:bodyPr>
            <a:normAutofit/>
          </a:bodyPr>
          <a:lstStyle/>
          <a:p>
            <a:r>
              <a:rPr lang="pt-BR" sz="2500" dirty="0" smtClean="0"/>
              <a:t>TOTAL DE SERVIDORES CAPACITADOS POR CARREIRA </a:t>
            </a:r>
            <a:endParaRPr lang="pt-BR" sz="25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539552" y="764703"/>
            <a:ext cx="7776864" cy="1008113"/>
          </a:xfrm>
        </p:spPr>
        <p:txBody>
          <a:bodyPr>
            <a:normAutofit/>
          </a:bodyPr>
          <a:lstStyle/>
          <a:p>
            <a:r>
              <a:rPr lang="pt-BR" sz="2500" dirty="0" smtClean="0"/>
              <a:t>TOTAL DE SERVIDORES CAPACITADOS POR UNIDADE</a:t>
            </a:r>
            <a:endParaRPr lang="pt-BR" sz="25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84784"/>
            <a:ext cx="864096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Gráfico 6"/>
          <p:cNvGraphicFramePr/>
          <p:nvPr/>
        </p:nvGraphicFramePr>
        <p:xfrm>
          <a:off x="251520" y="3284984"/>
          <a:ext cx="8640960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539552" y="548681"/>
            <a:ext cx="7776864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SERVIDORES CAPACITADOS PELO PCEC</a:t>
            </a:r>
            <a:endParaRPr kumimoji="0" lang="pt-BR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268760"/>
            <a:ext cx="8496944" cy="4752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/>
        </p:nvGraphicFramePr>
        <p:xfrm>
          <a:off x="326571" y="1268760"/>
          <a:ext cx="8490857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tângulo 4"/>
          <p:cNvSpPr/>
          <p:nvPr/>
        </p:nvSpPr>
        <p:spPr>
          <a:xfrm>
            <a:off x="1691680" y="692696"/>
            <a:ext cx="56886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pt-BR" b="1" dirty="0" smtClean="0"/>
              <a:t>SERVIDORES CAPACITADOS PELO PCEC</a:t>
            </a:r>
            <a:endParaRPr lang="pt-BR" b="1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331640" y="476672"/>
            <a:ext cx="6400800" cy="1368152"/>
          </a:xfrm>
        </p:spPr>
        <p:txBody>
          <a:bodyPr>
            <a:normAutofit fontScale="92500" lnSpcReduction="20000"/>
          </a:bodyPr>
          <a:lstStyle/>
          <a:p>
            <a:endParaRPr lang="pt-BR" sz="1100" b="1" dirty="0" smtClean="0"/>
          </a:p>
          <a:p>
            <a:endParaRPr lang="pt-BR" sz="1100" b="1" dirty="0"/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SECRETARIA DE ESTADO DE FAZENDA DO DISTRITO FEDERAL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SUBSECRETARIA DE ADMINISTRAÇÃO GERAL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DIRETORIA DE GESTÃO DE PESSOAS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GERÊNCIA DE REGISTROS FUNCIONAIS </a:t>
            </a:r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NÚCLEO DE CAPACITAÇÃO E DESENVOLVIMENTO</a:t>
            </a:r>
          </a:p>
          <a:p>
            <a:endParaRPr lang="pt-BR" sz="1100" dirty="0">
              <a:solidFill>
                <a:schemeClr val="tx1"/>
              </a:solidFill>
            </a:endParaRPr>
          </a:p>
        </p:txBody>
      </p:sp>
      <p:pic>
        <p:nvPicPr>
          <p:cNvPr id="6" name="Imagem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692696"/>
            <a:ext cx="1224136" cy="1020113"/>
          </a:xfrm>
          <a:prstGeom prst="rect">
            <a:avLst/>
          </a:prstGeom>
          <a:noFill/>
        </p:spPr>
      </p:pic>
      <p:pic>
        <p:nvPicPr>
          <p:cNvPr id="1026" name="Picture 2" descr="C:\Users\celoliveira\Desktop\DOCUMENTOS GEDEP\logo plano de capacitação da SEF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280" y="722500"/>
            <a:ext cx="1512168" cy="1050316"/>
          </a:xfrm>
          <a:prstGeom prst="rect">
            <a:avLst/>
          </a:prstGeom>
          <a:noFill/>
        </p:spPr>
      </p:pic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323528" y="1643050"/>
            <a:ext cx="8496944" cy="36581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8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“O caminho do sucesso é o caminho da aprendizagem contínua. Invista sempre em conhecimento e enxergue o milagre da realização do impossível. E transforme o impossível em realidade!”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Surama</a:t>
            </a: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Jurdi</a:t>
            </a: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331640" y="476672"/>
            <a:ext cx="6400800" cy="13681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1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1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SECRETARIA DE ESTADO DE FAZENDA DO DISTRITO FEDERAL</a:t>
            </a:r>
            <a:b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SUBSECRETARIA DE ADMINISTRAÇÃO GERAL</a:t>
            </a:r>
            <a:b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DIRETORIA DE GESTÃO DE PESSOAS</a:t>
            </a:r>
            <a:b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GERÊNCIA DE REGISTOS FUNCIONAIS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NÚCLEO DE CAPACITAÇÃO E DESENVOLVIMENTO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Imagem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1224136" cy="1020113"/>
          </a:xfrm>
          <a:prstGeom prst="rect">
            <a:avLst/>
          </a:prstGeom>
          <a:noFill/>
        </p:spPr>
      </p:pic>
      <p:pic>
        <p:nvPicPr>
          <p:cNvPr id="6" name="Picture 2" descr="C:\Users\celoliveira\Desktop\DOCUMENTOS GEDEP\logo plano de capacitação da SEF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722500"/>
            <a:ext cx="1512168" cy="1050316"/>
          </a:xfrm>
          <a:prstGeom prst="rect">
            <a:avLst/>
          </a:prstGeom>
          <a:noFill/>
        </p:spPr>
      </p:pic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323528" y="1643050"/>
            <a:ext cx="8496944" cy="36581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3200" dirty="0" smtClean="0"/>
              <a:t>Obrigada!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5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Maria</a:t>
            </a:r>
            <a:r>
              <a:rPr kumimoji="0" lang="pt-BR" sz="2500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Aparecida Modesto Pereira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500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Auditor Fiscal da Receita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2500" i="1" dirty="0" smtClean="0"/>
              <a:t>Chefe do Núcleo de Capacitação e Desenvolvimento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2500" i="1" dirty="0" smtClean="0"/>
              <a:t>E-mail:mampereira@fazenda.df.gov.br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2500" i="1" dirty="0" smtClean="0"/>
              <a:t>Telefones (61) 3312-5167/3312-5168 ou 3312-5025</a:t>
            </a:r>
            <a:endParaRPr kumimoji="0" lang="pt-BR" sz="25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331640" y="476672"/>
            <a:ext cx="6400800" cy="1368152"/>
          </a:xfrm>
        </p:spPr>
        <p:txBody>
          <a:bodyPr>
            <a:normAutofit fontScale="92500" lnSpcReduction="20000"/>
          </a:bodyPr>
          <a:lstStyle/>
          <a:p>
            <a:endParaRPr lang="pt-BR" sz="1100" b="1" dirty="0" smtClean="0"/>
          </a:p>
          <a:p>
            <a:endParaRPr lang="pt-BR" sz="1100" b="1" dirty="0"/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SECRETARIA DE ESTADO DE FAZENDA DO DISTRITO FEDERAL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SUBSECRETARIA DE ADMINISTRAÇÃO GERAL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DIRETORIA DE GESTÃO DE PESSOAS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GERÊNCIA DE REGISTROS FUNCIONAIS </a:t>
            </a:r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NÚCLEO DE CAPACITAÇÃO E DESENVOLVIMENTO</a:t>
            </a:r>
          </a:p>
          <a:p>
            <a:endParaRPr lang="pt-BR" sz="1100" dirty="0">
              <a:solidFill>
                <a:schemeClr val="tx1"/>
              </a:solidFill>
            </a:endParaRPr>
          </a:p>
        </p:txBody>
      </p:sp>
      <p:pic>
        <p:nvPicPr>
          <p:cNvPr id="6" name="Imagem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1224136" cy="1020113"/>
          </a:xfrm>
          <a:prstGeom prst="rect">
            <a:avLst/>
          </a:prstGeom>
          <a:noFill/>
        </p:spPr>
      </p:pic>
      <p:pic>
        <p:nvPicPr>
          <p:cNvPr id="1026" name="Picture 2" descr="C:\Users\celoliveira\Desktop\DOCUMENTOS GEDEP\logo plano de capacitação da SEF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722500"/>
            <a:ext cx="1512168" cy="1050316"/>
          </a:xfrm>
          <a:prstGeom prst="rect">
            <a:avLst/>
          </a:prstGeom>
          <a:noFill/>
        </p:spPr>
      </p:pic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467544" y="1844824"/>
            <a:ext cx="8280920" cy="43204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63538" marR="0" lvl="0" indent="-363538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74625" algn="l"/>
              </a:tabLst>
              <a:defRPr/>
            </a:pPr>
            <a:r>
              <a:rPr kumimoji="0" lang="pt-BR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Concepção  do  PCEC</a:t>
            </a:r>
            <a:r>
              <a:rPr kumimoji="0" lang="pt-BR" sz="26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considerou</a:t>
            </a:r>
            <a:endParaRPr kumimoji="0" lang="pt-BR" sz="2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57175" marR="0" lvl="0" indent="47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pt-BR" sz="1500" b="1" noProof="0" dirty="0" smtClean="0"/>
          </a:p>
          <a:p>
            <a:pPr marL="638175" marR="0" lvl="0" indent="-376238" algn="just" defTabSz="9001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 levantamento de necessidades de capacitação realizado no exercício de 2011; </a:t>
            </a:r>
          </a:p>
          <a:p>
            <a:pPr marL="638175" marR="0" lvl="0" indent="-376238" algn="just" defTabSz="9001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15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38175" marR="0" lvl="0" indent="-376238" algn="just" defTabSz="9001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>
                <a:tab pos="719138" algn="l"/>
              </a:tabLst>
              <a:defRPr/>
            </a:pP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 trabalho realizado em conjunto com o GDFAZ (trilhas de capacitação); </a:t>
            </a:r>
          </a:p>
          <a:p>
            <a:pPr marL="638175" marR="0" lvl="0" indent="-376238" algn="just" defTabSz="9001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719138" algn="l"/>
              </a:tabLst>
              <a:defRPr/>
            </a:pPr>
            <a:endParaRPr kumimoji="0" lang="pt-BR" sz="15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38175" marR="0" lvl="0" indent="-376238" algn="just" defTabSz="9001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>
                <a:tab pos="0" algn="l"/>
              </a:tabLst>
              <a:defRPr/>
            </a:pP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 regimento interno da SEF/DF; </a:t>
            </a:r>
          </a:p>
          <a:p>
            <a:pPr marL="638175" marR="0" lvl="0" indent="-376238" algn="just" defTabSz="9001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>
                <a:tab pos="0" algn="l"/>
              </a:tabLst>
              <a:defRPr/>
            </a:pPr>
            <a:endParaRPr kumimoji="0" lang="pt-BR" sz="15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38175" marR="0" lvl="0" indent="-376238" algn="just" defTabSz="9001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>
                <a:tab pos="719138" algn="l"/>
              </a:tabLst>
              <a:defRPr/>
            </a:pP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 aderência ao PROFISCO I</a:t>
            </a:r>
            <a:r>
              <a:rPr lang="pt-BR" sz="2600" dirty="0" smtClean="0"/>
              <a:t>,</a:t>
            </a:r>
          </a:p>
          <a:p>
            <a:pPr marL="638175" marR="0" lvl="0" indent="-376238" algn="just" defTabSz="9001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719138" algn="l"/>
              </a:tabLst>
              <a:defRPr/>
            </a:pPr>
            <a:endParaRPr lang="pt-BR" sz="1500" dirty="0" smtClean="0"/>
          </a:p>
          <a:p>
            <a:pPr marL="638175" indent="-376238" algn="just" defTabSz="900113">
              <a:buFont typeface="Wingdings" pitchFamily="2" charset="2"/>
              <a:buChar char="ü"/>
              <a:tabLst>
                <a:tab pos="719138" algn="l"/>
              </a:tabLst>
              <a:defRPr/>
            </a:pPr>
            <a:r>
              <a:rPr lang="pt-BR" sz="2600" dirty="0" smtClean="0"/>
              <a:t>Execução em 4 anos;</a:t>
            </a:r>
          </a:p>
          <a:p>
            <a:pPr marL="257175" marR="0" lvl="0" indent="-25717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719138" algn="l"/>
              </a:tabLst>
              <a:defRPr/>
            </a:pPr>
            <a:endParaRPr kumimoji="0" lang="pt-BR" sz="2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331640" y="476672"/>
            <a:ext cx="6400800" cy="1368152"/>
          </a:xfrm>
        </p:spPr>
        <p:txBody>
          <a:bodyPr>
            <a:normAutofit fontScale="92500" lnSpcReduction="20000"/>
          </a:bodyPr>
          <a:lstStyle/>
          <a:p>
            <a:endParaRPr lang="pt-BR" sz="1100" b="1" dirty="0" smtClean="0"/>
          </a:p>
          <a:p>
            <a:endParaRPr lang="pt-BR" sz="1100" b="1" dirty="0"/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SECRETARIA DE ESTADO DE FAZENDA DO DISTRITO FEDERAL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SUBSECRETARIA DE ADMINISTRAÇÃO GERAL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DIRETORIA DE GESTÃO DE PESSOAS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GERÊNCIA DE REGISTROS FUNCIONAIS </a:t>
            </a:r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NÚCLEO DE CAPACITAÇÃO E DESENVOLVIMENTO</a:t>
            </a:r>
          </a:p>
          <a:p>
            <a:endParaRPr lang="pt-BR" sz="1100" dirty="0">
              <a:solidFill>
                <a:schemeClr val="tx1"/>
              </a:solidFill>
            </a:endParaRPr>
          </a:p>
        </p:txBody>
      </p:sp>
      <p:pic>
        <p:nvPicPr>
          <p:cNvPr id="6" name="Imagem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1224136" cy="1020113"/>
          </a:xfrm>
          <a:prstGeom prst="rect">
            <a:avLst/>
          </a:prstGeom>
          <a:noFill/>
        </p:spPr>
      </p:pic>
      <p:pic>
        <p:nvPicPr>
          <p:cNvPr id="1026" name="Picture 2" descr="C:\Users\celoliveira\Desktop\DOCUMENTOS GEDEP\logo plano de capacitação da SEF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722500"/>
            <a:ext cx="1512168" cy="1050316"/>
          </a:xfrm>
          <a:prstGeom prst="rect">
            <a:avLst/>
          </a:prstGeom>
          <a:noFill/>
        </p:spPr>
      </p:pic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285720" y="1916832"/>
            <a:ext cx="8318728" cy="38884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600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00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Durante a concepção do PCEC, buscamos  responder às seguintes questões</a:t>
            </a:r>
            <a:r>
              <a:rPr lang="pt-BR" sz="2600" b="1" dirty="0" smtClean="0"/>
              <a:t>:</a:t>
            </a:r>
            <a:endParaRPr kumimoji="0" lang="pt-BR" sz="2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00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11200" marR="0" lvl="0" indent="-347663" algn="just" defTabSz="711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>
                <a:tab pos="987425" algn="l"/>
              </a:tabLst>
              <a:defRPr/>
            </a:pP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Quem será desenvolvido e priorização?;</a:t>
            </a:r>
          </a:p>
          <a:p>
            <a:pPr marL="711200" marR="0" lvl="0" indent="-347663" algn="just" defTabSz="711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>
                <a:tab pos="987425" algn="l"/>
              </a:tabLst>
              <a:defRPr/>
            </a:pPr>
            <a:endParaRPr kumimoji="0" lang="pt-BR" sz="2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11200" marR="0" lvl="0" indent="-347663" algn="just" defTabSz="711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>
                <a:tab pos="987425" algn="l"/>
              </a:tabLst>
              <a:defRPr/>
            </a:pP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Que competência será desenvolvida e priorização?;</a:t>
            </a:r>
          </a:p>
          <a:p>
            <a:pPr marL="711200" marR="0" lvl="0" indent="-347663" algn="just" defTabSz="711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987425" algn="l"/>
              </a:tabLst>
              <a:defRPr/>
            </a:pPr>
            <a:endParaRPr kumimoji="0" lang="pt-BR" sz="2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11200" marR="0" lvl="0" indent="-347663" algn="just" defTabSz="711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>
                <a:tab pos="987425" algn="l"/>
              </a:tabLst>
              <a:defRPr/>
            </a:pP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Como promover a aderência do treinamento às competências </a:t>
            </a:r>
            <a:r>
              <a:rPr lang="pt-BR" sz="2600" dirty="0" smtClean="0"/>
              <a:t>estatutárias e regimentais </a:t>
            </a: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do servidor</a:t>
            </a:r>
            <a:r>
              <a:rPr kumimoji="0" lang="pt-BR" sz="2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e </a:t>
            </a: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do setorial?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331640" y="476672"/>
            <a:ext cx="6400800" cy="1368152"/>
          </a:xfrm>
        </p:spPr>
        <p:txBody>
          <a:bodyPr>
            <a:normAutofit fontScale="92500" lnSpcReduction="20000"/>
          </a:bodyPr>
          <a:lstStyle/>
          <a:p>
            <a:endParaRPr lang="pt-BR" sz="1100" b="1" dirty="0" smtClean="0"/>
          </a:p>
          <a:p>
            <a:endParaRPr lang="pt-BR" sz="1100" b="1" dirty="0"/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SECRETARIA DE ESTADO DE FAZENDA DO DISTRITO FEDERAL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SUBSECRETARIA DE ADMINISTRAÇÃO GERAL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DIRETORIA DE GESTÃO DE PESSOAS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GERÊNCIA DE REGISTROS FUNCIONAIS </a:t>
            </a:r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NÚCLEO DE CAPACITAÇÃO E DESENVOLVIMENTO</a:t>
            </a:r>
          </a:p>
          <a:p>
            <a:endParaRPr lang="pt-BR" sz="1100" dirty="0">
              <a:solidFill>
                <a:schemeClr val="tx1"/>
              </a:solidFill>
            </a:endParaRPr>
          </a:p>
        </p:txBody>
      </p:sp>
      <p:pic>
        <p:nvPicPr>
          <p:cNvPr id="6" name="Imagem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1224136" cy="1020113"/>
          </a:xfrm>
          <a:prstGeom prst="rect">
            <a:avLst/>
          </a:prstGeom>
          <a:noFill/>
        </p:spPr>
      </p:pic>
      <p:pic>
        <p:nvPicPr>
          <p:cNvPr id="1026" name="Picture 2" descr="C:\Users\celoliveira\Desktop\DOCUMENTOS GEDEP\logo plano de capacitação da SEF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722500"/>
            <a:ext cx="1512168" cy="1050316"/>
          </a:xfrm>
          <a:prstGeom prst="rect">
            <a:avLst/>
          </a:prstGeom>
          <a:noFill/>
        </p:spPr>
      </p:pic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395536" y="1772816"/>
            <a:ext cx="8280920" cy="4248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600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Objetivos:</a:t>
            </a:r>
          </a:p>
          <a:p>
            <a:pPr marL="812800" marR="0" lvl="0" indent="-4492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pt-BR" sz="2400" dirty="0" smtClean="0"/>
              <a:t>E</a:t>
            </a:r>
            <a:r>
              <a:rPr kumimoji="0" lang="pt-BR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xecutar</a:t>
            </a: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atividades presenciais e a distância de capacitação e aperfeiçoamento dos servidores em conformidade com o PCEC. </a:t>
            </a:r>
          </a:p>
          <a:p>
            <a:pPr marL="812800" marR="0" lvl="0" indent="-4492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1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12800" marR="0" lvl="0" indent="-4492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Realizar anualmente</a:t>
            </a:r>
            <a:r>
              <a:rPr kumimoji="0" lang="pt-BR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pt-BR" sz="2400" dirty="0" smtClean="0"/>
              <a:t>l</a:t>
            </a:r>
            <a:r>
              <a:rPr kumimoji="0" lang="pt-BR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evantamento</a:t>
            </a: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das necessidades de capacitação e promover a consequente revisão e atualização do PCEC da SEF/DF;</a:t>
            </a:r>
          </a:p>
          <a:p>
            <a:pPr marL="812800" marR="0" lvl="0" indent="-4492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1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12800" lvl="0" indent="-449263" algn="just">
              <a:buFont typeface="Wingdings" pitchFamily="2" charset="2"/>
              <a:buChar char="ü"/>
              <a:defRPr/>
            </a:pPr>
            <a:r>
              <a:rPr lang="pt-BR" sz="2400" dirty="0" smtClean="0"/>
              <a:t>Promover por meio dos eventos de capacitação a agregação de valor aos trabalhos realizados rotineiramente e desenvolver competências</a:t>
            </a:r>
            <a:r>
              <a:rPr lang="pt-BR" sz="2500" dirty="0" smtClean="0"/>
              <a:t>.</a:t>
            </a:r>
            <a:endParaRPr kumimoji="0" lang="pt-BR" sz="2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331640" y="476672"/>
            <a:ext cx="6400800" cy="1368152"/>
          </a:xfrm>
        </p:spPr>
        <p:txBody>
          <a:bodyPr>
            <a:normAutofit fontScale="92500" lnSpcReduction="20000"/>
          </a:bodyPr>
          <a:lstStyle/>
          <a:p>
            <a:endParaRPr lang="pt-BR" sz="1100" b="1" dirty="0" smtClean="0"/>
          </a:p>
          <a:p>
            <a:endParaRPr lang="pt-BR" sz="1100" b="1" dirty="0"/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SECRETARIA DE ESTADO DE FAZENDA DO DISTRITO FEDERAL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SUBSECRETARIA DE ADMINISTRAÇÃO GERAL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DIRETORIA DE GESTÃO DE PESSOAS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GERÊNCIA DE REGISTROS FUNCIONAIS </a:t>
            </a:r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NÚCLEO DE CAPACITAÇÃO E DESENVOLVIMENTO</a:t>
            </a:r>
          </a:p>
          <a:p>
            <a:endParaRPr lang="pt-BR" sz="1100" dirty="0">
              <a:solidFill>
                <a:schemeClr val="tx1"/>
              </a:solidFill>
            </a:endParaRPr>
          </a:p>
        </p:txBody>
      </p:sp>
      <p:pic>
        <p:nvPicPr>
          <p:cNvPr id="6" name="Imagem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1224136" cy="1020113"/>
          </a:xfrm>
          <a:prstGeom prst="rect">
            <a:avLst/>
          </a:prstGeom>
          <a:noFill/>
        </p:spPr>
      </p:pic>
      <p:pic>
        <p:nvPicPr>
          <p:cNvPr id="1026" name="Picture 2" descr="C:\Users\celoliveira\Desktop\DOCUMENTOS GEDEP\logo plano de capacitação da SEF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722500"/>
            <a:ext cx="1512168" cy="1050316"/>
          </a:xfrm>
          <a:prstGeom prst="rect">
            <a:avLst/>
          </a:prstGeom>
          <a:noFill/>
        </p:spPr>
      </p:pic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1446534427"/>
              </p:ext>
            </p:extLst>
          </p:nvPr>
        </p:nvGraphicFramePr>
        <p:xfrm>
          <a:off x="539552" y="2420888"/>
          <a:ext cx="8064896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331640" y="476672"/>
            <a:ext cx="6400800" cy="1368152"/>
          </a:xfrm>
        </p:spPr>
        <p:txBody>
          <a:bodyPr>
            <a:normAutofit fontScale="92500" lnSpcReduction="20000"/>
          </a:bodyPr>
          <a:lstStyle/>
          <a:p>
            <a:endParaRPr lang="pt-BR" sz="1100" b="1" dirty="0" smtClean="0"/>
          </a:p>
          <a:p>
            <a:endParaRPr lang="pt-BR" sz="1100" b="1" dirty="0"/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SECRETARIA DE ESTADO DE FAZENDA DO DISTRITO FEDERAL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SUBSECRETARIA DE ADMINISTRAÇÃO GERAL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DIRETORIA DE GESTÃO DE PESSOAS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GERÊNCIA DE REGISTROS FUNCIONAIS </a:t>
            </a:r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NÚCLEO DE CAPACITAÇÃO E DESENVOLVIMENTO</a:t>
            </a:r>
          </a:p>
          <a:p>
            <a:endParaRPr lang="pt-BR" sz="1100" dirty="0">
              <a:solidFill>
                <a:schemeClr val="tx1"/>
              </a:solidFill>
            </a:endParaRPr>
          </a:p>
        </p:txBody>
      </p:sp>
      <p:pic>
        <p:nvPicPr>
          <p:cNvPr id="6" name="Imagem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1224136" cy="1020113"/>
          </a:xfrm>
          <a:prstGeom prst="rect">
            <a:avLst/>
          </a:prstGeom>
          <a:noFill/>
        </p:spPr>
      </p:pic>
      <p:pic>
        <p:nvPicPr>
          <p:cNvPr id="1026" name="Picture 2" descr="C:\Users\celoliveira\Desktop\DOCUMENTOS GEDEP\logo plano de capacitação da SEF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722500"/>
            <a:ext cx="1512168" cy="1050316"/>
          </a:xfrm>
          <a:prstGeom prst="rect">
            <a:avLst/>
          </a:prstGeom>
          <a:noFill/>
        </p:spPr>
      </p:pic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467544" y="1700808"/>
            <a:ext cx="8208912" cy="4032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600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00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Os eixos de conhecimento permeiam quatro componentes do plano:</a:t>
            </a: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600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1446534427"/>
              </p:ext>
            </p:extLst>
          </p:nvPr>
        </p:nvGraphicFramePr>
        <p:xfrm>
          <a:off x="1187624" y="2780928"/>
          <a:ext cx="6696744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331640" y="476672"/>
            <a:ext cx="6400800" cy="1368152"/>
          </a:xfrm>
        </p:spPr>
        <p:txBody>
          <a:bodyPr>
            <a:normAutofit fontScale="92500" lnSpcReduction="20000"/>
          </a:bodyPr>
          <a:lstStyle/>
          <a:p>
            <a:endParaRPr lang="pt-BR" sz="1100" b="1" dirty="0" smtClean="0"/>
          </a:p>
          <a:p>
            <a:endParaRPr lang="pt-BR" sz="1100" b="1" dirty="0"/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SECRETARIA DE ESTADO DE FAZENDA DO DISTRITO FEDERAL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SUBSECRETARIA DE ADMINISTRAÇÃO GERAL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DIRETORIA DE GESTÃO DE PESSOAS</a:t>
            </a:r>
            <a:br>
              <a:rPr lang="pt-BR" sz="1600" b="0" dirty="0" smtClean="0">
                <a:solidFill>
                  <a:schemeClr val="tx1"/>
                </a:solidFill>
              </a:rPr>
            </a:br>
            <a:r>
              <a:rPr lang="pt-BR" sz="1600" b="0" dirty="0" smtClean="0">
                <a:solidFill>
                  <a:schemeClr val="tx1"/>
                </a:solidFill>
              </a:rPr>
              <a:t>GERÊNCIA DE REGISTROS FUNCIONAIS </a:t>
            </a:r>
          </a:p>
          <a:p>
            <a:pPr>
              <a:spcBef>
                <a:spcPts val="0"/>
              </a:spcBef>
            </a:pPr>
            <a:r>
              <a:rPr lang="pt-BR" sz="1600" b="0" dirty="0" smtClean="0">
                <a:solidFill>
                  <a:schemeClr val="tx1"/>
                </a:solidFill>
              </a:rPr>
              <a:t>NÚCLEO DE CAPACITAÇÃO E DESENVOLVIMENTO</a:t>
            </a:r>
          </a:p>
          <a:p>
            <a:endParaRPr lang="pt-BR" sz="1100" dirty="0">
              <a:solidFill>
                <a:schemeClr val="tx1"/>
              </a:solidFill>
            </a:endParaRPr>
          </a:p>
        </p:txBody>
      </p:sp>
      <p:pic>
        <p:nvPicPr>
          <p:cNvPr id="6" name="Imagem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1224136" cy="1020113"/>
          </a:xfrm>
          <a:prstGeom prst="rect">
            <a:avLst/>
          </a:prstGeom>
          <a:noFill/>
        </p:spPr>
      </p:pic>
      <p:pic>
        <p:nvPicPr>
          <p:cNvPr id="1026" name="Picture 2" descr="C:\Users\celoliveira\Desktop\DOCUMENTOS GEDEP\logo plano de capacitação da SEF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722500"/>
            <a:ext cx="1512168" cy="1050316"/>
          </a:xfrm>
          <a:prstGeom prst="rect">
            <a:avLst/>
          </a:prstGeom>
          <a:noFill/>
        </p:spPr>
      </p:pic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467544" y="2060848"/>
            <a:ext cx="8136904" cy="381642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2900" b="1" dirty="0" smtClean="0"/>
              <a:t>ARQUITETURA DO PCEC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pt-BR" sz="2900" b="1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2900" b="1" dirty="0" smtClean="0"/>
              <a:t>COMPONENTE 1</a:t>
            </a:r>
            <a:r>
              <a:rPr lang="pt-BR" sz="2900" dirty="0" smtClean="0"/>
              <a:t>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2900" b="1" dirty="0" smtClean="0"/>
              <a:t>Gestão Estratégica Integrada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pt-BR" sz="2900" dirty="0" smtClean="0"/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2900" b="1" dirty="0" smtClean="0"/>
              <a:t>Projeto 1: </a:t>
            </a:r>
            <a:r>
              <a:rPr lang="pt-BR" sz="2900" dirty="0" smtClean="0"/>
              <a:t>Aperfeiçoamento organizacional e da gestão organizacional com 23 cursos;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pt-BR" sz="2900" dirty="0" smtClean="0"/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9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Projeto 2: </a:t>
            </a:r>
            <a:r>
              <a:rPr kumimoji="0" lang="pt-BR" sz="29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Cooperação interinstitucional, nacional</a:t>
            </a:r>
            <a:r>
              <a:rPr lang="pt-BR" sz="2900" dirty="0" smtClean="0"/>
              <a:t> e </a:t>
            </a:r>
            <a:r>
              <a:rPr kumimoji="0" lang="pt-BR" sz="29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internacional com 12 cursos. </a:t>
            </a:r>
            <a:endParaRPr kumimoji="0" lang="pt-BR" sz="29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1131</TotalTime>
  <Words>2184</Words>
  <Application>Microsoft Office PowerPoint</Application>
  <PresentationFormat>Apresentação na tela (4:3)</PresentationFormat>
  <Paragraphs>542</Paragraphs>
  <Slides>35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35</vt:i4>
      </vt:variant>
    </vt:vector>
  </HeadingPairs>
  <TitlesOfParts>
    <vt:vector size="39" baseType="lpstr">
      <vt:lpstr>Arial</vt:lpstr>
      <vt:lpstr>Calibri</vt:lpstr>
      <vt:lpstr>Wingdings</vt:lpstr>
      <vt:lpstr>Tema do Office</vt:lpstr>
      <vt:lpstr>Plano de Capacitação e Educação Continuada – PCEC  Secretaria de Estado de Fazenda do Distrito Federal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TOTAL DE SERVIDORES CAPACITADOS POR CARREIRA </vt:lpstr>
      <vt:lpstr>TOTAL DE SERVIDORES CAPACITADOS POR UNIDADE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SEF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imsiqueira</dc:creator>
  <cp:lastModifiedBy>Windows User</cp:lastModifiedBy>
  <cp:revision>114</cp:revision>
  <dcterms:created xsi:type="dcterms:W3CDTF">2016-06-09T13:45:30Z</dcterms:created>
  <dcterms:modified xsi:type="dcterms:W3CDTF">2016-06-17T19:31:42Z</dcterms:modified>
</cp:coreProperties>
</file>