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19" r:id="rId3"/>
    <p:sldId id="320" r:id="rId4"/>
    <p:sldId id="293" r:id="rId5"/>
    <p:sldId id="266" r:id="rId6"/>
    <p:sldId id="292" r:id="rId7"/>
    <p:sldId id="296" r:id="rId8"/>
    <p:sldId id="268" r:id="rId9"/>
    <p:sldId id="267" r:id="rId10"/>
    <p:sldId id="306" r:id="rId11"/>
    <p:sldId id="315" r:id="rId12"/>
    <p:sldId id="305" r:id="rId13"/>
    <p:sldId id="310" r:id="rId14"/>
    <p:sldId id="317" r:id="rId15"/>
    <p:sldId id="278" r:id="rId16"/>
    <p:sldId id="260" r:id="rId17"/>
    <p:sldId id="312" r:id="rId18"/>
    <p:sldId id="289" r:id="rId19"/>
    <p:sldId id="287" r:id="rId20"/>
    <p:sldId id="314" r:id="rId21"/>
    <p:sldId id="318" r:id="rId22"/>
    <p:sldId id="309" r:id="rId23"/>
    <p:sldId id="308" r:id="rId24"/>
    <p:sldId id="307" r:id="rId25"/>
    <p:sldId id="299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69" d="100"/>
          <a:sy n="69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76899-31BF-40A9-8710-2DF2E67B1852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259CF4-24FF-4FA3-BC92-349C270BFFD6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Planejamento</a:t>
          </a:r>
          <a:endParaRPr lang="pt-BR" sz="1800" dirty="0"/>
        </a:p>
      </dgm:t>
    </dgm:pt>
    <dgm:pt modelId="{229C1692-3F53-49D8-96BF-7EAE469CB53F}" type="parTrans" cxnId="{235226F9-00C2-438F-BDF5-925BC94B2B10}">
      <dgm:prSet/>
      <dgm:spPr/>
      <dgm:t>
        <a:bodyPr/>
        <a:lstStyle/>
        <a:p>
          <a:endParaRPr lang="pt-BR"/>
        </a:p>
      </dgm:t>
    </dgm:pt>
    <dgm:pt modelId="{CFF08E00-8BCE-402E-B4E2-311A69519369}" type="sibTrans" cxnId="{235226F9-00C2-438F-BDF5-925BC94B2B10}">
      <dgm:prSet/>
      <dgm:spPr/>
      <dgm:t>
        <a:bodyPr/>
        <a:lstStyle/>
        <a:p>
          <a:endParaRPr lang="pt-BR"/>
        </a:p>
      </dgm:t>
    </dgm:pt>
    <dgm:pt modelId="{1589B8E0-C2FB-461A-A2DC-C0AD58EDE557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Geração da Intimação Fiscal</a:t>
          </a:r>
          <a:endParaRPr lang="pt-BR" sz="1800" dirty="0"/>
        </a:p>
      </dgm:t>
    </dgm:pt>
    <dgm:pt modelId="{C6587E66-397C-486A-AA20-B5A16456C8FC}" type="parTrans" cxnId="{2DEFCAA8-780F-47CC-AD4E-F8CA5FA82F10}">
      <dgm:prSet/>
      <dgm:spPr/>
      <dgm:t>
        <a:bodyPr/>
        <a:lstStyle/>
        <a:p>
          <a:endParaRPr lang="pt-BR"/>
        </a:p>
      </dgm:t>
    </dgm:pt>
    <dgm:pt modelId="{985769F5-6472-4B97-9AE0-62E78029F12E}" type="sibTrans" cxnId="{2DEFCAA8-780F-47CC-AD4E-F8CA5FA82F10}">
      <dgm:prSet/>
      <dgm:spPr/>
      <dgm:t>
        <a:bodyPr/>
        <a:lstStyle/>
        <a:p>
          <a:endParaRPr lang="pt-BR"/>
        </a:p>
      </dgm:t>
    </dgm:pt>
    <dgm:pt modelId="{9A87EC2A-2C5F-4117-A526-79D0A9DC5124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Envio da Intimação Fiscal e Anexos: DTE ou Correios</a:t>
          </a:r>
          <a:endParaRPr lang="pt-BR" sz="1800" dirty="0"/>
        </a:p>
      </dgm:t>
    </dgm:pt>
    <dgm:pt modelId="{45B64F52-4C5C-491C-8A25-2607BB8B5F2E}" type="parTrans" cxnId="{3B1C4AB8-C726-40C4-BA16-383A9EEDFBA8}">
      <dgm:prSet/>
      <dgm:spPr/>
      <dgm:t>
        <a:bodyPr/>
        <a:lstStyle/>
        <a:p>
          <a:endParaRPr lang="pt-BR"/>
        </a:p>
      </dgm:t>
    </dgm:pt>
    <dgm:pt modelId="{653E94C0-7014-4F16-93DB-C4CE13CFDBDB}" type="sibTrans" cxnId="{3B1C4AB8-C726-40C4-BA16-383A9EEDFBA8}">
      <dgm:prSet/>
      <dgm:spPr/>
      <dgm:t>
        <a:bodyPr/>
        <a:lstStyle/>
        <a:p>
          <a:endParaRPr lang="pt-BR"/>
        </a:p>
      </dgm:t>
    </dgm:pt>
    <dgm:pt modelId="{604DDC0B-CF95-4320-B7B6-B481E43093B7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“Espontaneidade”: prazo de 20 dias para pagamento ou contestação;</a:t>
          </a:r>
          <a:endParaRPr lang="pt-BR" sz="1800" dirty="0"/>
        </a:p>
      </dgm:t>
    </dgm:pt>
    <dgm:pt modelId="{128E8F07-135D-48B3-A0A2-6444DF4F0E2C}" type="parTrans" cxnId="{DC4FFE3A-25D8-4859-B9F6-BF205954977B}">
      <dgm:prSet/>
      <dgm:spPr/>
      <dgm:t>
        <a:bodyPr/>
        <a:lstStyle/>
        <a:p>
          <a:endParaRPr lang="pt-BR"/>
        </a:p>
      </dgm:t>
    </dgm:pt>
    <dgm:pt modelId="{19F110B3-1773-4463-BF8E-16503A414615}" type="sibTrans" cxnId="{DC4FFE3A-25D8-4859-B9F6-BF205954977B}">
      <dgm:prSet/>
      <dgm:spPr/>
      <dgm:t>
        <a:bodyPr/>
        <a:lstStyle/>
        <a:p>
          <a:endParaRPr lang="pt-BR"/>
        </a:p>
      </dgm:t>
    </dgm:pt>
    <dgm:pt modelId="{65444842-A472-422F-BFF0-475D3D6B53FD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Ciência: leitura da </a:t>
          </a:r>
          <a:r>
            <a:rPr lang="pt-BR" sz="1800" b="1" dirty="0" err="1" smtClean="0"/>
            <a:t>msg</a:t>
          </a:r>
          <a:r>
            <a:rPr lang="pt-BR" sz="1800" b="1" dirty="0" smtClean="0"/>
            <a:t> no DTE, Tácita, Registro dos Correios;</a:t>
          </a:r>
          <a:endParaRPr lang="pt-BR" sz="1800" dirty="0"/>
        </a:p>
      </dgm:t>
    </dgm:pt>
    <dgm:pt modelId="{69E4540F-D750-4B01-AAA9-198AD6D307A0}" type="parTrans" cxnId="{92EEB9B5-075F-4529-99B1-36615AC20883}">
      <dgm:prSet/>
      <dgm:spPr/>
      <dgm:t>
        <a:bodyPr/>
        <a:lstStyle/>
        <a:p>
          <a:endParaRPr lang="pt-BR"/>
        </a:p>
      </dgm:t>
    </dgm:pt>
    <dgm:pt modelId="{BFD4DE81-AA0D-4954-912B-914ABE258621}" type="sibTrans" cxnId="{92EEB9B5-075F-4529-99B1-36615AC20883}">
      <dgm:prSet/>
      <dgm:spPr/>
      <dgm:t>
        <a:bodyPr/>
        <a:lstStyle/>
        <a:p>
          <a:endParaRPr lang="pt-BR"/>
        </a:p>
      </dgm:t>
    </dgm:pt>
    <dgm:pt modelId="{E8D2446E-171A-4FD6-BD97-293AE7FFB092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Geração do Auto eletrônico;</a:t>
          </a:r>
          <a:endParaRPr lang="pt-BR" sz="1800" dirty="0"/>
        </a:p>
      </dgm:t>
    </dgm:pt>
    <dgm:pt modelId="{60E15F8A-0E2A-42C7-8DBB-B942934F05D8}" type="parTrans" cxnId="{AF4F4C31-DBE4-4F0C-A5DD-D4660ED6470E}">
      <dgm:prSet/>
      <dgm:spPr/>
      <dgm:t>
        <a:bodyPr/>
        <a:lstStyle/>
        <a:p>
          <a:endParaRPr lang="pt-BR"/>
        </a:p>
      </dgm:t>
    </dgm:pt>
    <dgm:pt modelId="{2C0ECF76-812E-4BC4-B175-E62208E508A7}" type="sibTrans" cxnId="{AF4F4C31-DBE4-4F0C-A5DD-D4660ED6470E}">
      <dgm:prSet/>
      <dgm:spPr/>
      <dgm:t>
        <a:bodyPr/>
        <a:lstStyle/>
        <a:p>
          <a:endParaRPr lang="pt-BR"/>
        </a:p>
      </dgm:t>
    </dgm:pt>
    <dgm:pt modelId="{7228436B-2EEC-4991-8FFF-4AC84CCE9CBE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Envio do auto eletrônico e anexos: DTE ou correios;</a:t>
          </a:r>
          <a:endParaRPr lang="pt-BR" sz="1800" dirty="0"/>
        </a:p>
      </dgm:t>
    </dgm:pt>
    <dgm:pt modelId="{3679CF33-411F-4285-848D-5BFDFFA3DB26}" type="parTrans" cxnId="{CF316A31-36AE-457C-A24D-440A0DABCF4B}">
      <dgm:prSet/>
      <dgm:spPr/>
      <dgm:t>
        <a:bodyPr/>
        <a:lstStyle/>
        <a:p>
          <a:endParaRPr lang="pt-BR"/>
        </a:p>
      </dgm:t>
    </dgm:pt>
    <dgm:pt modelId="{0B29D376-C141-4699-A3B9-8383B932DF50}" type="sibTrans" cxnId="{CF316A31-36AE-457C-A24D-440A0DABCF4B}">
      <dgm:prSet/>
      <dgm:spPr/>
      <dgm:t>
        <a:bodyPr/>
        <a:lstStyle/>
        <a:p>
          <a:endParaRPr lang="pt-BR"/>
        </a:p>
      </dgm:t>
    </dgm:pt>
    <dgm:pt modelId="{6BA17FE7-20A1-4157-B8D2-DD17460CF00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Ciência: leitura da </a:t>
          </a:r>
          <a:r>
            <a:rPr lang="pt-BR" sz="1800" b="1" dirty="0" err="1" smtClean="0"/>
            <a:t>msg</a:t>
          </a:r>
          <a:r>
            <a:rPr lang="pt-BR" sz="1800" b="1" dirty="0" smtClean="0"/>
            <a:t> no DTE, Tácita, data do AR;</a:t>
          </a:r>
          <a:endParaRPr lang="pt-BR" sz="1800" dirty="0"/>
        </a:p>
      </dgm:t>
    </dgm:pt>
    <dgm:pt modelId="{39D3397E-379A-453E-B6B2-447A009A5F79}" type="parTrans" cxnId="{A31F4473-1250-4189-A103-124A940B2FC4}">
      <dgm:prSet/>
      <dgm:spPr/>
      <dgm:t>
        <a:bodyPr/>
        <a:lstStyle/>
        <a:p>
          <a:endParaRPr lang="pt-BR"/>
        </a:p>
      </dgm:t>
    </dgm:pt>
    <dgm:pt modelId="{A3109917-244C-4DE3-B0A3-72A4E4A28D20}" type="sibTrans" cxnId="{A31F4473-1250-4189-A103-124A940B2FC4}">
      <dgm:prSet/>
      <dgm:spPr/>
      <dgm:t>
        <a:bodyPr/>
        <a:lstStyle/>
        <a:p>
          <a:endParaRPr lang="pt-BR"/>
        </a:p>
      </dgm:t>
    </dgm:pt>
    <dgm:pt modelId="{02EE894B-9E2E-46D2-B8CC-F0F098C261F7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Prazo de 30 dias para pagamento ou impugnação</a:t>
          </a:r>
          <a:endParaRPr lang="pt-BR" sz="1800" dirty="0"/>
        </a:p>
      </dgm:t>
    </dgm:pt>
    <dgm:pt modelId="{FEE8FC2B-400D-4B4F-A7F3-06834691B607}" type="parTrans" cxnId="{9D2F5363-E769-483B-BE47-0F27840A1EA0}">
      <dgm:prSet/>
      <dgm:spPr/>
      <dgm:t>
        <a:bodyPr/>
        <a:lstStyle/>
        <a:p>
          <a:endParaRPr lang="pt-BR"/>
        </a:p>
      </dgm:t>
    </dgm:pt>
    <dgm:pt modelId="{3B1F3541-0DDB-40DA-8C83-26E7E19DE332}" type="sibTrans" cxnId="{9D2F5363-E769-483B-BE47-0F27840A1EA0}">
      <dgm:prSet/>
      <dgm:spPr/>
      <dgm:t>
        <a:bodyPr/>
        <a:lstStyle/>
        <a:p>
          <a:endParaRPr lang="pt-BR"/>
        </a:p>
      </dgm:t>
    </dgm:pt>
    <dgm:pt modelId="{91BA698F-D1CF-44B8-ABE2-D8A1EAB44B52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gm:spPr>
      <dgm:t>
        <a:bodyPr/>
        <a:lstStyle/>
        <a:p>
          <a:pPr rtl="0"/>
          <a:r>
            <a:rPr lang="pt-BR" sz="1800" b="1" dirty="0" smtClean="0"/>
            <a:t>Impugnação (física – documentação - órgão preparador)</a:t>
          </a:r>
          <a:endParaRPr lang="pt-BR" sz="1800" dirty="0"/>
        </a:p>
      </dgm:t>
    </dgm:pt>
    <dgm:pt modelId="{127F4D42-7F7F-4787-92B4-B2C12400194D}" type="parTrans" cxnId="{A0AF32C4-69C1-4BFF-B912-0CA46F9FD9E7}">
      <dgm:prSet/>
      <dgm:spPr/>
      <dgm:t>
        <a:bodyPr/>
        <a:lstStyle/>
        <a:p>
          <a:endParaRPr lang="pt-BR"/>
        </a:p>
      </dgm:t>
    </dgm:pt>
    <dgm:pt modelId="{DD1CCD67-6C53-4320-9FD0-4A04D799A788}" type="sibTrans" cxnId="{A0AF32C4-69C1-4BFF-B912-0CA46F9FD9E7}">
      <dgm:prSet/>
      <dgm:spPr/>
      <dgm:t>
        <a:bodyPr/>
        <a:lstStyle/>
        <a:p>
          <a:endParaRPr lang="pt-BR"/>
        </a:p>
      </dgm:t>
    </dgm:pt>
    <dgm:pt modelId="{29841D7E-D0A3-407A-84C9-4599A42725E5}" type="pres">
      <dgm:prSet presAssocID="{77B76899-31BF-40A9-8710-2DF2E67B18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DCA538-98A1-4297-B922-6D2A80EA34D1}" type="pres">
      <dgm:prSet presAssocID="{A5259CF4-24FF-4FA3-BC92-349C270BFFD6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0816D831-7985-41F1-9EB5-0B777C8C0226}" type="pres">
      <dgm:prSet presAssocID="{A5259CF4-24FF-4FA3-BC92-349C270BFFD6}" presName="parentText" presStyleLbl="node1" presStyleIdx="0" presStyleCnt="10" custScaleX="277778" custScaleY="9803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5ACC92-0803-45C3-ADA1-40464C891600}" type="pres">
      <dgm:prSet presAssocID="{CFF08E00-8BCE-402E-B4E2-311A69519369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F465B0BD-7D68-46CD-9C99-8A9F3F1A1B47}" type="pres">
      <dgm:prSet presAssocID="{1589B8E0-C2FB-461A-A2DC-C0AD58EDE557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618BA55A-3B12-47E4-9DF5-5C9F09BC4C96}" type="pres">
      <dgm:prSet presAssocID="{1589B8E0-C2FB-461A-A2DC-C0AD58EDE557}" presName="parentText" presStyleLbl="node1" presStyleIdx="1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0607EE-BCF9-4CD9-B9CE-EE6549DC39EA}" type="pres">
      <dgm:prSet presAssocID="{985769F5-6472-4B97-9AE0-62E78029F12E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40C8E0A0-651A-44C7-B14C-899E09791A3F}" type="pres">
      <dgm:prSet presAssocID="{9A87EC2A-2C5F-4117-A526-79D0A9DC5124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134B390E-4169-46B2-B6FA-8DEC9E9A1B42}" type="pres">
      <dgm:prSet presAssocID="{9A87EC2A-2C5F-4117-A526-79D0A9DC5124}" presName="parentText" presStyleLbl="node1" presStyleIdx="2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56515-DA42-496D-8CC5-FF45014B1CCB}" type="pres">
      <dgm:prSet presAssocID="{653E94C0-7014-4F16-93DB-C4CE13CFDBDB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5D2EAC8A-F9AD-46AD-9591-381B264E3363}" type="pres">
      <dgm:prSet presAssocID="{604DDC0B-CF95-4320-B7B6-B481E43093B7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D0F588E8-5937-4E3B-8193-D09344F6B8D3}" type="pres">
      <dgm:prSet presAssocID="{604DDC0B-CF95-4320-B7B6-B481E43093B7}" presName="parentText" presStyleLbl="node1" presStyleIdx="3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C3E1EA-2302-433A-955A-9A973482076E}" type="pres">
      <dgm:prSet presAssocID="{19F110B3-1773-4463-BF8E-16503A414615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3D38D36C-57FC-44FC-926F-74516A741099}" type="pres">
      <dgm:prSet presAssocID="{65444842-A472-422F-BFF0-475D3D6B53FD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49B55250-EA99-41ED-BCBB-2B571B8EB39B}" type="pres">
      <dgm:prSet presAssocID="{65444842-A472-422F-BFF0-475D3D6B53FD}" presName="parentText" presStyleLbl="node1" presStyleIdx="4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BDEA6A-2A66-4ED8-B4D1-F9930ED0ED3A}" type="pres">
      <dgm:prSet presAssocID="{BFD4DE81-AA0D-4954-912B-914ABE258621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BD7E7129-3E71-45B7-80A0-B44FB7F79E64}" type="pres">
      <dgm:prSet presAssocID="{E8D2446E-171A-4FD6-BD97-293AE7FFB092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7FFC49E1-E9CE-4FE3-A69D-F11287FAADCE}" type="pres">
      <dgm:prSet presAssocID="{E8D2446E-171A-4FD6-BD97-293AE7FFB092}" presName="parentText" presStyleLbl="node1" presStyleIdx="5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645B0-CEB3-4189-85BB-45479CE93E58}" type="pres">
      <dgm:prSet presAssocID="{2C0ECF76-812E-4BC4-B175-E62208E508A7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F3419A3F-B5BE-48FC-8980-C44CAEE6C44C}" type="pres">
      <dgm:prSet presAssocID="{7228436B-2EEC-4991-8FFF-4AC84CCE9CBE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A4BAB129-34ED-4D41-9158-77CFD4BFDE0A}" type="pres">
      <dgm:prSet presAssocID="{7228436B-2EEC-4991-8FFF-4AC84CCE9CBE}" presName="parentText" presStyleLbl="node1" presStyleIdx="6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33E71-CC87-4EFE-A7F8-82383B65F10B}" type="pres">
      <dgm:prSet presAssocID="{0B29D376-C141-4699-A3B9-8383B932DF50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4C7BF224-4DE0-4CE4-8C31-96BD17BA57BF}" type="pres">
      <dgm:prSet presAssocID="{6BA17FE7-20A1-4157-B8D2-DD17460CF00B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E2116124-38FB-4C1A-8078-C7C0080A483C}" type="pres">
      <dgm:prSet presAssocID="{6BA17FE7-20A1-4157-B8D2-DD17460CF00B}" presName="parentText" presStyleLbl="node1" presStyleIdx="7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B60CC6-6DD4-4CEB-AA0F-F2F99F91BA7C}" type="pres">
      <dgm:prSet presAssocID="{A3109917-244C-4DE3-B0A3-72A4E4A28D20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4AE6DE4A-4B6D-46D9-BB4E-483994A600AE}" type="pres">
      <dgm:prSet presAssocID="{02EE894B-9E2E-46D2-B8CC-F0F098C261F7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1B927212-36A2-4C82-90ED-C13133D91A30}" type="pres">
      <dgm:prSet presAssocID="{02EE894B-9E2E-46D2-B8CC-F0F098C261F7}" presName="parentText" presStyleLbl="node1" presStyleIdx="8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BAF05E-F8B5-4757-8889-77190F6D6327}" type="pres">
      <dgm:prSet presAssocID="{3B1F3541-0DDB-40DA-8C83-26E7E19DE332}" presName="sp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39CA1C40-3250-4D49-8CEE-5C92B9BF74E8}" type="pres">
      <dgm:prSet presAssocID="{91BA698F-D1CF-44B8-ABE2-D8A1EAB44B52}" presName="linNode" presStyleCnt="0"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</dgm:pt>
    <dgm:pt modelId="{D86E599B-C8CA-4288-8A9D-AE17EA437F28}" type="pres">
      <dgm:prSet presAssocID="{91BA698F-D1CF-44B8-ABE2-D8A1EAB44B52}" presName="parentText" presStyleLbl="node1" presStyleIdx="9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4F4C31-DBE4-4F0C-A5DD-D4660ED6470E}" srcId="{77B76899-31BF-40A9-8710-2DF2E67B1852}" destId="{E8D2446E-171A-4FD6-BD97-293AE7FFB092}" srcOrd="5" destOrd="0" parTransId="{60E15F8A-0E2A-42C7-8DBB-B942934F05D8}" sibTransId="{2C0ECF76-812E-4BC4-B175-E62208E508A7}"/>
    <dgm:cxn modelId="{CF316A31-36AE-457C-A24D-440A0DABCF4B}" srcId="{77B76899-31BF-40A9-8710-2DF2E67B1852}" destId="{7228436B-2EEC-4991-8FFF-4AC84CCE9CBE}" srcOrd="6" destOrd="0" parTransId="{3679CF33-411F-4285-848D-5BFDFFA3DB26}" sibTransId="{0B29D376-C141-4699-A3B9-8383B932DF50}"/>
    <dgm:cxn modelId="{366182DF-E1E2-4E4F-95E1-33500C1A580E}" type="presOf" srcId="{E8D2446E-171A-4FD6-BD97-293AE7FFB092}" destId="{7FFC49E1-E9CE-4FE3-A69D-F11287FAADCE}" srcOrd="0" destOrd="0" presId="urn:microsoft.com/office/officeart/2005/8/layout/vList5"/>
    <dgm:cxn modelId="{A0AF32C4-69C1-4BFF-B912-0CA46F9FD9E7}" srcId="{77B76899-31BF-40A9-8710-2DF2E67B1852}" destId="{91BA698F-D1CF-44B8-ABE2-D8A1EAB44B52}" srcOrd="9" destOrd="0" parTransId="{127F4D42-7F7F-4787-92B4-B2C12400194D}" sibTransId="{DD1CCD67-6C53-4320-9FD0-4A04D799A788}"/>
    <dgm:cxn modelId="{496FDA3B-2247-4274-9698-118B5156AF5E}" type="presOf" srcId="{604DDC0B-CF95-4320-B7B6-B481E43093B7}" destId="{D0F588E8-5937-4E3B-8193-D09344F6B8D3}" srcOrd="0" destOrd="0" presId="urn:microsoft.com/office/officeart/2005/8/layout/vList5"/>
    <dgm:cxn modelId="{A31F4473-1250-4189-A103-124A940B2FC4}" srcId="{77B76899-31BF-40A9-8710-2DF2E67B1852}" destId="{6BA17FE7-20A1-4157-B8D2-DD17460CF00B}" srcOrd="7" destOrd="0" parTransId="{39D3397E-379A-453E-B6B2-447A009A5F79}" sibTransId="{A3109917-244C-4DE3-B0A3-72A4E4A28D20}"/>
    <dgm:cxn modelId="{791E70A8-27C5-4B6E-A76E-01FDEA0B25A8}" type="presOf" srcId="{7228436B-2EEC-4991-8FFF-4AC84CCE9CBE}" destId="{A4BAB129-34ED-4D41-9158-77CFD4BFDE0A}" srcOrd="0" destOrd="0" presId="urn:microsoft.com/office/officeart/2005/8/layout/vList5"/>
    <dgm:cxn modelId="{D9AE4EFF-075E-483C-9F44-F2A31258F070}" type="presOf" srcId="{6BA17FE7-20A1-4157-B8D2-DD17460CF00B}" destId="{E2116124-38FB-4C1A-8078-C7C0080A483C}" srcOrd="0" destOrd="0" presId="urn:microsoft.com/office/officeart/2005/8/layout/vList5"/>
    <dgm:cxn modelId="{9179A2C9-93B6-4BB1-87DB-1D5AF67C0000}" type="presOf" srcId="{02EE894B-9E2E-46D2-B8CC-F0F098C261F7}" destId="{1B927212-36A2-4C82-90ED-C13133D91A30}" srcOrd="0" destOrd="0" presId="urn:microsoft.com/office/officeart/2005/8/layout/vList5"/>
    <dgm:cxn modelId="{AE6ECD29-FD1F-41A7-AA75-E047FEB04657}" type="presOf" srcId="{1589B8E0-C2FB-461A-A2DC-C0AD58EDE557}" destId="{618BA55A-3B12-47E4-9DF5-5C9F09BC4C96}" srcOrd="0" destOrd="0" presId="urn:microsoft.com/office/officeart/2005/8/layout/vList5"/>
    <dgm:cxn modelId="{2DEFCAA8-780F-47CC-AD4E-F8CA5FA82F10}" srcId="{77B76899-31BF-40A9-8710-2DF2E67B1852}" destId="{1589B8E0-C2FB-461A-A2DC-C0AD58EDE557}" srcOrd="1" destOrd="0" parTransId="{C6587E66-397C-486A-AA20-B5A16456C8FC}" sibTransId="{985769F5-6472-4B97-9AE0-62E78029F12E}"/>
    <dgm:cxn modelId="{235226F9-00C2-438F-BDF5-925BC94B2B10}" srcId="{77B76899-31BF-40A9-8710-2DF2E67B1852}" destId="{A5259CF4-24FF-4FA3-BC92-349C270BFFD6}" srcOrd="0" destOrd="0" parTransId="{229C1692-3F53-49D8-96BF-7EAE469CB53F}" sibTransId="{CFF08E00-8BCE-402E-B4E2-311A69519369}"/>
    <dgm:cxn modelId="{9C78712E-F176-49F3-9191-58AA791E33C0}" type="presOf" srcId="{91BA698F-D1CF-44B8-ABE2-D8A1EAB44B52}" destId="{D86E599B-C8CA-4288-8A9D-AE17EA437F28}" srcOrd="0" destOrd="0" presId="urn:microsoft.com/office/officeart/2005/8/layout/vList5"/>
    <dgm:cxn modelId="{DC4FFE3A-25D8-4859-B9F6-BF205954977B}" srcId="{77B76899-31BF-40A9-8710-2DF2E67B1852}" destId="{604DDC0B-CF95-4320-B7B6-B481E43093B7}" srcOrd="3" destOrd="0" parTransId="{128E8F07-135D-48B3-A0A2-6444DF4F0E2C}" sibTransId="{19F110B3-1773-4463-BF8E-16503A414615}"/>
    <dgm:cxn modelId="{001D9485-5C3B-4472-8B1E-381FB135DF57}" type="presOf" srcId="{9A87EC2A-2C5F-4117-A526-79D0A9DC5124}" destId="{134B390E-4169-46B2-B6FA-8DEC9E9A1B42}" srcOrd="0" destOrd="0" presId="urn:microsoft.com/office/officeart/2005/8/layout/vList5"/>
    <dgm:cxn modelId="{3B1C4AB8-C726-40C4-BA16-383A9EEDFBA8}" srcId="{77B76899-31BF-40A9-8710-2DF2E67B1852}" destId="{9A87EC2A-2C5F-4117-A526-79D0A9DC5124}" srcOrd="2" destOrd="0" parTransId="{45B64F52-4C5C-491C-8A25-2607BB8B5F2E}" sibTransId="{653E94C0-7014-4F16-93DB-C4CE13CFDBDB}"/>
    <dgm:cxn modelId="{41B4167F-4283-4BC3-9F90-5452D90EF879}" type="presOf" srcId="{65444842-A472-422F-BFF0-475D3D6B53FD}" destId="{49B55250-EA99-41ED-BCBB-2B571B8EB39B}" srcOrd="0" destOrd="0" presId="urn:microsoft.com/office/officeart/2005/8/layout/vList5"/>
    <dgm:cxn modelId="{8822E601-3E01-4BAC-9E87-7886F7C651F0}" type="presOf" srcId="{A5259CF4-24FF-4FA3-BC92-349C270BFFD6}" destId="{0816D831-7985-41F1-9EB5-0B777C8C0226}" srcOrd="0" destOrd="0" presId="urn:microsoft.com/office/officeart/2005/8/layout/vList5"/>
    <dgm:cxn modelId="{9D2F5363-E769-483B-BE47-0F27840A1EA0}" srcId="{77B76899-31BF-40A9-8710-2DF2E67B1852}" destId="{02EE894B-9E2E-46D2-B8CC-F0F098C261F7}" srcOrd="8" destOrd="0" parTransId="{FEE8FC2B-400D-4B4F-A7F3-06834691B607}" sibTransId="{3B1F3541-0DDB-40DA-8C83-26E7E19DE332}"/>
    <dgm:cxn modelId="{92EEB9B5-075F-4529-99B1-36615AC20883}" srcId="{77B76899-31BF-40A9-8710-2DF2E67B1852}" destId="{65444842-A472-422F-BFF0-475D3D6B53FD}" srcOrd="4" destOrd="0" parTransId="{69E4540F-D750-4B01-AAA9-198AD6D307A0}" sibTransId="{BFD4DE81-AA0D-4954-912B-914ABE258621}"/>
    <dgm:cxn modelId="{842B4D31-F1E3-49B4-ADC5-4030D706C9B4}" type="presOf" srcId="{77B76899-31BF-40A9-8710-2DF2E67B1852}" destId="{29841D7E-D0A3-407A-84C9-4599A42725E5}" srcOrd="0" destOrd="0" presId="urn:microsoft.com/office/officeart/2005/8/layout/vList5"/>
    <dgm:cxn modelId="{CB7A13DA-2F48-45BB-984B-1CE780268B8A}" type="presParOf" srcId="{29841D7E-D0A3-407A-84C9-4599A42725E5}" destId="{28DCA538-98A1-4297-B922-6D2A80EA34D1}" srcOrd="0" destOrd="0" presId="urn:microsoft.com/office/officeart/2005/8/layout/vList5"/>
    <dgm:cxn modelId="{5CF0A156-351C-49C4-A6C3-EDD96396026C}" type="presParOf" srcId="{28DCA538-98A1-4297-B922-6D2A80EA34D1}" destId="{0816D831-7985-41F1-9EB5-0B777C8C0226}" srcOrd="0" destOrd="0" presId="urn:microsoft.com/office/officeart/2005/8/layout/vList5"/>
    <dgm:cxn modelId="{EB6F52D6-3EE9-483E-BFD5-4F918CBE6F16}" type="presParOf" srcId="{29841D7E-D0A3-407A-84C9-4599A42725E5}" destId="{A75ACC92-0803-45C3-ADA1-40464C891600}" srcOrd="1" destOrd="0" presId="urn:microsoft.com/office/officeart/2005/8/layout/vList5"/>
    <dgm:cxn modelId="{987C16F1-E189-4651-8EF6-79AA941B6D00}" type="presParOf" srcId="{29841D7E-D0A3-407A-84C9-4599A42725E5}" destId="{F465B0BD-7D68-46CD-9C99-8A9F3F1A1B47}" srcOrd="2" destOrd="0" presId="urn:microsoft.com/office/officeart/2005/8/layout/vList5"/>
    <dgm:cxn modelId="{7373378A-7F05-4BD9-B731-8D1114F6BFA1}" type="presParOf" srcId="{F465B0BD-7D68-46CD-9C99-8A9F3F1A1B47}" destId="{618BA55A-3B12-47E4-9DF5-5C9F09BC4C96}" srcOrd="0" destOrd="0" presId="urn:microsoft.com/office/officeart/2005/8/layout/vList5"/>
    <dgm:cxn modelId="{44F55F68-8A84-4B7B-B2B2-1647A3A2D710}" type="presParOf" srcId="{29841D7E-D0A3-407A-84C9-4599A42725E5}" destId="{E70607EE-BCF9-4CD9-B9CE-EE6549DC39EA}" srcOrd="3" destOrd="0" presId="urn:microsoft.com/office/officeart/2005/8/layout/vList5"/>
    <dgm:cxn modelId="{556FDAF0-F599-414C-838C-3297AC6D60F7}" type="presParOf" srcId="{29841D7E-D0A3-407A-84C9-4599A42725E5}" destId="{40C8E0A0-651A-44C7-B14C-899E09791A3F}" srcOrd="4" destOrd="0" presId="urn:microsoft.com/office/officeart/2005/8/layout/vList5"/>
    <dgm:cxn modelId="{C5FD03D1-F544-4394-81ED-DC3127F8CDF5}" type="presParOf" srcId="{40C8E0A0-651A-44C7-B14C-899E09791A3F}" destId="{134B390E-4169-46B2-B6FA-8DEC9E9A1B42}" srcOrd="0" destOrd="0" presId="urn:microsoft.com/office/officeart/2005/8/layout/vList5"/>
    <dgm:cxn modelId="{3FDBB19E-BF9C-4D7F-9EDE-7F11FE7155E4}" type="presParOf" srcId="{29841D7E-D0A3-407A-84C9-4599A42725E5}" destId="{6AD56515-DA42-496D-8CC5-FF45014B1CCB}" srcOrd="5" destOrd="0" presId="urn:microsoft.com/office/officeart/2005/8/layout/vList5"/>
    <dgm:cxn modelId="{F964BFF7-79B9-4BAA-ACD1-7ADD0ECA055E}" type="presParOf" srcId="{29841D7E-D0A3-407A-84C9-4599A42725E5}" destId="{5D2EAC8A-F9AD-46AD-9591-381B264E3363}" srcOrd="6" destOrd="0" presId="urn:microsoft.com/office/officeart/2005/8/layout/vList5"/>
    <dgm:cxn modelId="{261C009F-F70D-45BF-A36D-3DF71161C36C}" type="presParOf" srcId="{5D2EAC8A-F9AD-46AD-9591-381B264E3363}" destId="{D0F588E8-5937-4E3B-8193-D09344F6B8D3}" srcOrd="0" destOrd="0" presId="urn:microsoft.com/office/officeart/2005/8/layout/vList5"/>
    <dgm:cxn modelId="{B7CBF2CF-3818-43DA-A969-94498AEAA5C3}" type="presParOf" srcId="{29841D7E-D0A3-407A-84C9-4599A42725E5}" destId="{12C3E1EA-2302-433A-955A-9A973482076E}" srcOrd="7" destOrd="0" presId="urn:microsoft.com/office/officeart/2005/8/layout/vList5"/>
    <dgm:cxn modelId="{61241039-1892-42B9-AB8A-78433997CF42}" type="presParOf" srcId="{29841D7E-D0A3-407A-84C9-4599A42725E5}" destId="{3D38D36C-57FC-44FC-926F-74516A741099}" srcOrd="8" destOrd="0" presId="urn:microsoft.com/office/officeart/2005/8/layout/vList5"/>
    <dgm:cxn modelId="{392D22FB-E259-4312-A036-2F3B97DC9A4D}" type="presParOf" srcId="{3D38D36C-57FC-44FC-926F-74516A741099}" destId="{49B55250-EA99-41ED-BCBB-2B571B8EB39B}" srcOrd="0" destOrd="0" presId="urn:microsoft.com/office/officeart/2005/8/layout/vList5"/>
    <dgm:cxn modelId="{B143F5A4-1427-4DEA-883F-7D3584B8730A}" type="presParOf" srcId="{29841D7E-D0A3-407A-84C9-4599A42725E5}" destId="{A2BDEA6A-2A66-4ED8-B4D1-F9930ED0ED3A}" srcOrd="9" destOrd="0" presId="urn:microsoft.com/office/officeart/2005/8/layout/vList5"/>
    <dgm:cxn modelId="{89759673-F118-4670-81AC-EF8136AFBB83}" type="presParOf" srcId="{29841D7E-D0A3-407A-84C9-4599A42725E5}" destId="{BD7E7129-3E71-45B7-80A0-B44FB7F79E64}" srcOrd="10" destOrd="0" presId="urn:microsoft.com/office/officeart/2005/8/layout/vList5"/>
    <dgm:cxn modelId="{BDB5F1A1-7603-4787-B220-07E790680FAE}" type="presParOf" srcId="{BD7E7129-3E71-45B7-80A0-B44FB7F79E64}" destId="{7FFC49E1-E9CE-4FE3-A69D-F11287FAADCE}" srcOrd="0" destOrd="0" presId="urn:microsoft.com/office/officeart/2005/8/layout/vList5"/>
    <dgm:cxn modelId="{DC2AE02D-C1E2-468B-9A74-505331FEAE03}" type="presParOf" srcId="{29841D7E-D0A3-407A-84C9-4599A42725E5}" destId="{E80645B0-CEB3-4189-85BB-45479CE93E58}" srcOrd="11" destOrd="0" presId="urn:microsoft.com/office/officeart/2005/8/layout/vList5"/>
    <dgm:cxn modelId="{A4A44E19-5D18-4D6D-9448-5C9B60E68FE7}" type="presParOf" srcId="{29841D7E-D0A3-407A-84C9-4599A42725E5}" destId="{F3419A3F-B5BE-48FC-8980-C44CAEE6C44C}" srcOrd="12" destOrd="0" presId="urn:microsoft.com/office/officeart/2005/8/layout/vList5"/>
    <dgm:cxn modelId="{7471FD86-D613-4F2A-A9F6-5F0B56BD5FFC}" type="presParOf" srcId="{F3419A3F-B5BE-48FC-8980-C44CAEE6C44C}" destId="{A4BAB129-34ED-4D41-9158-77CFD4BFDE0A}" srcOrd="0" destOrd="0" presId="urn:microsoft.com/office/officeart/2005/8/layout/vList5"/>
    <dgm:cxn modelId="{4EA83709-E218-4FBE-921C-3B1E9DB5A994}" type="presParOf" srcId="{29841D7E-D0A3-407A-84C9-4599A42725E5}" destId="{B8533E71-CC87-4EFE-A7F8-82383B65F10B}" srcOrd="13" destOrd="0" presId="urn:microsoft.com/office/officeart/2005/8/layout/vList5"/>
    <dgm:cxn modelId="{E5100F4F-4260-46E4-8FCA-807412EFC9A7}" type="presParOf" srcId="{29841D7E-D0A3-407A-84C9-4599A42725E5}" destId="{4C7BF224-4DE0-4CE4-8C31-96BD17BA57BF}" srcOrd="14" destOrd="0" presId="urn:microsoft.com/office/officeart/2005/8/layout/vList5"/>
    <dgm:cxn modelId="{7A01A8F7-C29D-48AA-9EB6-D2F32495DE05}" type="presParOf" srcId="{4C7BF224-4DE0-4CE4-8C31-96BD17BA57BF}" destId="{E2116124-38FB-4C1A-8078-C7C0080A483C}" srcOrd="0" destOrd="0" presId="urn:microsoft.com/office/officeart/2005/8/layout/vList5"/>
    <dgm:cxn modelId="{B1190F60-7A26-4C21-A3F5-9D4C6A49124D}" type="presParOf" srcId="{29841D7E-D0A3-407A-84C9-4599A42725E5}" destId="{29B60CC6-6DD4-4CEB-AA0F-F2F99F91BA7C}" srcOrd="15" destOrd="0" presId="urn:microsoft.com/office/officeart/2005/8/layout/vList5"/>
    <dgm:cxn modelId="{C1CA2B70-719F-444D-B9B4-2BC39A6CAE09}" type="presParOf" srcId="{29841D7E-D0A3-407A-84C9-4599A42725E5}" destId="{4AE6DE4A-4B6D-46D9-BB4E-483994A600AE}" srcOrd="16" destOrd="0" presId="urn:microsoft.com/office/officeart/2005/8/layout/vList5"/>
    <dgm:cxn modelId="{92F5A4A8-7F46-4C8D-A15D-96CD3C650DB3}" type="presParOf" srcId="{4AE6DE4A-4B6D-46D9-BB4E-483994A600AE}" destId="{1B927212-36A2-4C82-90ED-C13133D91A30}" srcOrd="0" destOrd="0" presId="urn:microsoft.com/office/officeart/2005/8/layout/vList5"/>
    <dgm:cxn modelId="{89B55736-3A49-4E12-B7F8-E88F970A3DED}" type="presParOf" srcId="{29841D7E-D0A3-407A-84C9-4599A42725E5}" destId="{06BAF05E-F8B5-4757-8889-77190F6D6327}" srcOrd="17" destOrd="0" presId="urn:microsoft.com/office/officeart/2005/8/layout/vList5"/>
    <dgm:cxn modelId="{5271ABF0-DE35-449A-8628-54F52AFC488B}" type="presParOf" srcId="{29841D7E-D0A3-407A-84C9-4599A42725E5}" destId="{39CA1C40-3250-4D49-8CEE-5C92B9BF74E8}" srcOrd="18" destOrd="0" presId="urn:microsoft.com/office/officeart/2005/8/layout/vList5"/>
    <dgm:cxn modelId="{00898D06-9222-4644-BDA9-5C99224D0E80}" type="presParOf" srcId="{39CA1C40-3250-4D49-8CEE-5C92B9BF74E8}" destId="{D86E599B-C8CA-4288-8A9D-AE17EA437F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6D831-7985-41F1-9EB5-0B777C8C0226}">
      <dsp:nvSpPr>
        <dsp:cNvPr id="0" name=""/>
        <dsp:cNvSpPr/>
      </dsp:nvSpPr>
      <dsp:spPr>
        <a:xfrm>
          <a:off x="3635" y="1463"/>
          <a:ext cx="7444728" cy="534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Planejamento</a:t>
          </a:r>
          <a:endParaRPr lang="pt-BR" sz="1800" kern="1200" dirty="0"/>
        </a:p>
      </dsp:txBody>
      <dsp:txXfrm>
        <a:off x="29721" y="27549"/>
        <a:ext cx="7392556" cy="482203"/>
      </dsp:txXfrm>
    </dsp:sp>
    <dsp:sp modelId="{618BA55A-3B12-47E4-9DF5-5C9F09BC4C96}">
      <dsp:nvSpPr>
        <dsp:cNvPr id="0" name=""/>
        <dsp:cNvSpPr/>
      </dsp:nvSpPr>
      <dsp:spPr>
        <a:xfrm>
          <a:off x="3635" y="56309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Geração da Intimação Fiscal</a:t>
          </a:r>
          <a:endParaRPr lang="pt-BR" sz="1800" kern="1200" dirty="0"/>
        </a:p>
      </dsp:txBody>
      <dsp:txXfrm>
        <a:off x="30245" y="589704"/>
        <a:ext cx="7391508" cy="491894"/>
      </dsp:txXfrm>
    </dsp:sp>
    <dsp:sp modelId="{134B390E-4169-46B2-B6FA-8DEC9E9A1B42}">
      <dsp:nvSpPr>
        <dsp:cNvPr id="0" name=""/>
        <dsp:cNvSpPr/>
      </dsp:nvSpPr>
      <dsp:spPr>
        <a:xfrm>
          <a:off x="3635" y="113546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Envio da Intimação Fiscal e Anexos: DTE ou Correios</a:t>
          </a:r>
          <a:endParaRPr lang="pt-BR" sz="1800" kern="1200" dirty="0"/>
        </a:p>
      </dsp:txBody>
      <dsp:txXfrm>
        <a:off x="30245" y="1162074"/>
        <a:ext cx="7391508" cy="491894"/>
      </dsp:txXfrm>
    </dsp:sp>
    <dsp:sp modelId="{D0F588E8-5937-4E3B-8193-D09344F6B8D3}">
      <dsp:nvSpPr>
        <dsp:cNvPr id="0" name=""/>
        <dsp:cNvSpPr/>
      </dsp:nvSpPr>
      <dsp:spPr>
        <a:xfrm>
          <a:off x="3635" y="170783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“Espontaneidade”: prazo de 20 dias para pagamento ou contestação;</a:t>
          </a:r>
          <a:endParaRPr lang="pt-BR" sz="1800" kern="1200" dirty="0"/>
        </a:p>
      </dsp:txBody>
      <dsp:txXfrm>
        <a:off x="30245" y="1734444"/>
        <a:ext cx="7391508" cy="491894"/>
      </dsp:txXfrm>
    </dsp:sp>
    <dsp:sp modelId="{49B55250-EA99-41ED-BCBB-2B571B8EB39B}">
      <dsp:nvSpPr>
        <dsp:cNvPr id="0" name=""/>
        <dsp:cNvSpPr/>
      </dsp:nvSpPr>
      <dsp:spPr>
        <a:xfrm>
          <a:off x="3635" y="228020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Ciência: leitura da </a:t>
          </a:r>
          <a:r>
            <a:rPr lang="pt-BR" sz="1800" b="1" kern="1200" dirty="0" err="1" smtClean="0"/>
            <a:t>msg</a:t>
          </a:r>
          <a:r>
            <a:rPr lang="pt-BR" sz="1800" b="1" kern="1200" dirty="0" smtClean="0"/>
            <a:t> no DTE, Tácita, Registro dos Correios;</a:t>
          </a:r>
          <a:endParaRPr lang="pt-BR" sz="1800" kern="1200" dirty="0"/>
        </a:p>
      </dsp:txBody>
      <dsp:txXfrm>
        <a:off x="30245" y="2306814"/>
        <a:ext cx="7391508" cy="491894"/>
      </dsp:txXfrm>
    </dsp:sp>
    <dsp:sp modelId="{7FFC49E1-E9CE-4FE3-A69D-F11287FAADCE}">
      <dsp:nvSpPr>
        <dsp:cNvPr id="0" name=""/>
        <dsp:cNvSpPr/>
      </dsp:nvSpPr>
      <dsp:spPr>
        <a:xfrm>
          <a:off x="3635" y="285257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Geração do Auto eletrônico;</a:t>
          </a:r>
          <a:endParaRPr lang="pt-BR" sz="1800" kern="1200" dirty="0"/>
        </a:p>
      </dsp:txBody>
      <dsp:txXfrm>
        <a:off x="30245" y="2879184"/>
        <a:ext cx="7391508" cy="491894"/>
      </dsp:txXfrm>
    </dsp:sp>
    <dsp:sp modelId="{A4BAB129-34ED-4D41-9158-77CFD4BFDE0A}">
      <dsp:nvSpPr>
        <dsp:cNvPr id="0" name=""/>
        <dsp:cNvSpPr/>
      </dsp:nvSpPr>
      <dsp:spPr>
        <a:xfrm>
          <a:off x="3635" y="342494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Envio do auto eletrônico e anexos: DTE ou correios;</a:t>
          </a:r>
          <a:endParaRPr lang="pt-BR" sz="1800" kern="1200" dirty="0"/>
        </a:p>
      </dsp:txBody>
      <dsp:txXfrm>
        <a:off x="30245" y="3451554"/>
        <a:ext cx="7391508" cy="491894"/>
      </dsp:txXfrm>
    </dsp:sp>
    <dsp:sp modelId="{E2116124-38FB-4C1A-8078-C7C0080A483C}">
      <dsp:nvSpPr>
        <dsp:cNvPr id="0" name=""/>
        <dsp:cNvSpPr/>
      </dsp:nvSpPr>
      <dsp:spPr>
        <a:xfrm>
          <a:off x="3635" y="399731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Ciência: leitura da </a:t>
          </a:r>
          <a:r>
            <a:rPr lang="pt-BR" sz="1800" b="1" kern="1200" dirty="0" err="1" smtClean="0"/>
            <a:t>msg</a:t>
          </a:r>
          <a:r>
            <a:rPr lang="pt-BR" sz="1800" b="1" kern="1200" dirty="0" smtClean="0"/>
            <a:t> no DTE, Tácita, data do AR;</a:t>
          </a:r>
          <a:endParaRPr lang="pt-BR" sz="1800" kern="1200" dirty="0"/>
        </a:p>
      </dsp:txBody>
      <dsp:txXfrm>
        <a:off x="30245" y="4023924"/>
        <a:ext cx="7391508" cy="491894"/>
      </dsp:txXfrm>
    </dsp:sp>
    <dsp:sp modelId="{1B927212-36A2-4C82-90ED-C13133D91A30}">
      <dsp:nvSpPr>
        <dsp:cNvPr id="0" name=""/>
        <dsp:cNvSpPr/>
      </dsp:nvSpPr>
      <dsp:spPr>
        <a:xfrm>
          <a:off x="3635" y="456968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Prazo de 30 dias para pagamento ou impugnação</a:t>
          </a:r>
          <a:endParaRPr lang="pt-BR" sz="1800" kern="1200" dirty="0"/>
        </a:p>
      </dsp:txBody>
      <dsp:txXfrm>
        <a:off x="30245" y="4596294"/>
        <a:ext cx="7391508" cy="491894"/>
      </dsp:txXfrm>
    </dsp:sp>
    <dsp:sp modelId="{D86E599B-C8CA-4288-8A9D-AE17EA437F28}">
      <dsp:nvSpPr>
        <dsp:cNvPr id="0" name=""/>
        <dsp:cNvSpPr/>
      </dsp:nvSpPr>
      <dsp:spPr>
        <a:xfrm>
          <a:off x="3635" y="5142054"/>
          <a:ext cx="7444728" cy="545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>
          <a:bevelT w="63500" h="25400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Impugnação (física – documentação - órgão preparador)</a:t>
          </a:r>
          <a:endParaRPr lang="pt-BR" sz="1800" kern="1200" dirty="0"/>
        </a:p>
      </dsp:txBody>
      <dsp:txXfrm>
        <a:off x="30245" y="5168664"/>
        <a:ext cx="7391508" cy="49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2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1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73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9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1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5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0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08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9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23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59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5377-999D-4082-B060-BAA07FB6BEC9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2B3B-F217-48B8-A02F-8E78792D4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4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.br/url?url=http://www.clodoaldocorrea.com.br/2015/01/nova-marca-coloca-o-maranhao-na-republica/&amp;rct=j&amp;frm=1&amp;q=&amp;esrc=s&amp;sa=U&amp;ved=0ahUKEwie6IOerdjMAhWE4CYKHYB-BlYQwW4IFjAA&amp;usg=AFQjCNG0xVZISQUv8bD3-qOD14ynMo8jf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Malhas%20da%20DIEF/C&#243;pia%20de%20estatistica_malha.xl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5575" y="4445847"/>
            <a:ext cx="8808913" cy="116086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600" b="1" i="1" dirty="0" smtClean="0"/>
              <a:t>FISCALIZAÇÃO MASSIVA</a:t>
            </a:r>
            <a:br>
              <a:rPr lang="pt-BR" sz="3600" b="1" i="1" dirty="0" smtClean="0"/>
            </a:br>
            <a:r>
              <a:rPr lang="pt-BR" sz="3600" b="1" i="1" dirty="0" smtClean="0"/>
              <a:t>SEFAZ/MA</a:t>
            </a:r>
            <a:endParaRPr lang="pt-BR" sz="3600" b="1" i="1" dirty="0"/>
          </a:p>
        </p:txBody>
      </p:sp>
      <p:sp>
        <p:nvSpPr>
          <p:cNvPr id="5" name="AutoShape 4" descr="Resultado de imagem para logomarca do governo do maranhã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73063"/>
            <a:ext cx="12573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5576" y="6082818"/>
            <a:ext cx="88089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Jorge Castro – Auditor Fiscal </a:t>
            </a:r>
            <a:endParaRPr lang="pt-B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60648"/>
            <a:ext cx="8808912" cy="418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CONTROLE </a:t>
            </a:r>
            <a:br>
              <a:rPr lang="pt-BR" b="1" dirty="0" smtClean="0"/>
            </a:br>
            <a:r>
              <a:rPr lang="pt-BR" b="1" dirty="0" smtClean="0"/>
              <a:t>DECLARAÇÃO DE INFORMAÇÕES ECONÔMICO-FISCAIS</a:t>
            </a:r>
            <a:br>
              <a:rPr lang="pt-BR" b="1" dirty="0" smtClean="0"/>
            </a:br>
            <a:r>
              <a:rPr lang="pt-BR" b="1" dirty="0" smtClean="0"/>
              <a:t>- DIEF -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hlinkClick r:id="rId2" action="ppaction://hlinkfile"/>
            </a:endParaRPr>
          </a:p>
          <a:p>
            <a:pPr marL="0" indent="0">
              <a:buNone/>
            </a:pPr>
            <a:endParaRPr lang="pt-BR" dirty="0">
              <a:hlinkClick r:id="rId2" action="ppaction://hlinkfile"/>
            </a:endParaRPr>
          </a:p>
          <a:p>
            <a:pPr marL="0" indent="0" algn="ctr">
              <a:buNone/>
            </a:pPr>
            <a:endParaRPr lang="pt-BR" dirty="0" smtClean="0">
              <a:hlinkClick r:id="rId2" action="ppaction://hlinkfile"/>
            </a:endParaRPr>
          </a:p>
          <a:p>
            <a:pPr marL="0" indent="0" algn="ctr">
              <a:buNone/>
            </a:pPr>
            <a:endParaRPr lang="pt-BR" dirty="0" smtClean="0">
              <a:hlinkClick r:id="rId2" action="ppaction://hlinkfile"/>
            </a:endParaRPr>
          </a:p>
          <a:p>
            <a:pPr marL="0" indent="0" algn="ctr">
              <a:buNone/>
            </a:pPr>
            <a:endParaRPr lang="pt-BR" dirty="0" smtClean="0">
              <a:hlinkClick r:id="rId2" action="ppaction://hlinkfile"/>
            </a:endParaRPr>
          </a:p>
          <a:p>
            <a:pPr marL="0" indent="0" algn="ctr">
              <a:buNone/>
            </a:pPr>
            <a:r>
              <a:rPr lang="pt-BR" dirty="0" smtClean="0">
                <a:hlinkClick r:id="rId2" action="ppaction://hlinkfile"/>
              </a:rPr>
              <a:t>MALHAS/VALIDAÇÕES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07704" y="404664"/>
            <a:ext cx="5184576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FISCALIZAÇÃO MASSIVA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3383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192688" cy="57606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FISCALIZAÇÃO MASSIVA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CONTROLE DO CADASTRO</a:t>
            </a:r>
          </a:p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SUSPENSÃO DE OFÍCIO: AUTOMÁTICO</a:t>
            </a:r>
          </a:p>
          <a:p>
            <a:pPr marL="0" indent="0" algn="ctr">
              <a:buNone/>
            </a:pPr>
            <a:r>
              <a:rPr lang="pt-BR" sz="2000" b="1" dirty="0" smtClean="0"/>
              <a:t>CANCELAMENTO: EM LOTE (180 DIAS)</a:t>
            </a:r>
          </a:p>
          <a:p>
            <a:pPr marL="0" indent="0" algn="ctr">
              <a:buNone/>
            </a:pPr>
            <a:r>
              <a:rPr lang="pt-BR" sz="2000" b="1" dirty="0" smtClean="0"/>
              <a:t>BAIXA DE OFÍCIO: EM LOTE (180 DIAS)</a:t>
            </a:r>
          </a:p>
          <a:p>
            <a:pPr marL="0" indent="0" algn="ctr">
              <a:buNone/>
            </a:pPr>
            <a:r>
              <a:rPr lang="pt-BR" sz="2000" b="1" dirty="0" smtClean="0"/>
              <a:t>IMPEDIMENTO DO SIMPLES NACIONAL</a:t>
            </a:r>
          </a:p>
          <a:p>
            <a:pPr marL="0" indent="0" algn="ctr">
              <a:buNone/>
            </a:pPr>
            <a:r>
              <a:rPr lang="pt-BR" sz="2000" b="1" dirty="0" smtClean="0"/>
              <a:t>EXCLUSÃO DE OFÍCIO DO SIMPLES NACIONAL</a:t>
            </a:r>
          </a:p>
          <a:p>
            <a:pPr marL="0" indent="0" algn="ctr">
              <a:buNone/>
            </a:pPr>
            <a:r>
              <a:rPr lang="pt-BR" sz="2000" b="1" dirty="0" smtClean="0"/>
              <a:t> </a:t>
            </a:r>
          </a:p>
          <a:p>
            <a:pPr marL="0" indent="0" algn="ctr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428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691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NOTIFICAÇÕES</a:t>
            </a:r>
            <a:endParaRPr lang="pt-BR" sz="2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9208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75656" y="332656"/>
            <a:ext cx="6192688" cy="576064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FISCALIZAÇÃO MASSIVA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9078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387" y="1988840"/>
            <a:ext cx="8229600" cy="4320479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b="1" dirty="0" smtClean="0"/>
              <a:t>SISTEMA INTEGRADO DE INTIMAÇÃO E AUTO DE INFRAÇÃO FISCAL</a:t>
            </a:r>
          </a:p>
          <a:p>
            <a:pPr marL="0" indent="0" algn="ctr">
              <a:buNone/>
            </a:pPr>
            <a:r>
              <a:rPr lang="pt-BR" sz="6000" b="1" dirty="0" smtClean="0"/>
              <a:t>- SIAIF - </a:t>
            </a:r>
            <a:endParaRPr lang="pt-BR" sz="6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19692" y="620688"/>
            <a:ext cx="813690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FISCALIZAÇÃO MASSIVA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237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08" y="216790"/>
            <a:ext cx="1600200" cy="17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790"/>
            <a:ext cx="2403350" cy="17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12" y="216790"/>
            <a:ext cx="2228850" cy="17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51936" y="3356992"/>
            <a:ext cx="1872208" cy="126188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pt-BR" sz="6000" b="1" dirty="0" smtClean="0"/>
              <a:t>SIAIF</a:t>
            </a:r>
          </a:p>
          <a:p>
            <a:pPr algn="ctr"/>
            <a:r>
              <a:rPr lang="pt-BR" sz="1600" b="1" dirty="0" smtClean="0"/>
              <a:t>PRINCÍPIOS</a:t>
            </a:r>
            <a:endParaRPr lang="pt-BR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12" y="2502778"/>
            <a:ext cx="2450239" cy="10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65010" y="5094107"/>
            <a:ext cx="3312368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COMUNICAÇÃO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5094107"/>
            <a:ext cx="2592289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SIAT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1067" y="2709992"/>
            <a:ext cx="2736304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UPCAF</a:t>
            </a:r>
          </a:p>
          <a:p>
            <a:pPr algn="ctr"/>
            <a:r>
              <a:rPr lang="pt-BR" sz="2800" b="1" dirty="0" smtClean="0"/>
              <a:t>Planejamento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474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ilindro 19"/>
          <p:cNvSpPr/>
          <p:nvPr/>
        </p:nvSpPr>
        <p:spPr>
          <a:xfrm>
            <a:off x="236967" y="959033"/>
            <a:ext cx="2708963" cy="4968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ilindro 17"/>
          <p:cNvSpPr/>
          <p:nvPr/>
        </p:nvSpPr>
        <p:spPr>
          <a:xfrm>
            <a:off x="3275856" y="971597"/>
            <a:ext cx="2708569" cy="49685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36967" y="2235614"/>
            <a:ext cx="2074807" cy="71237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DIEF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23376" y="3355168"/>
            <a:ext cx="1988398" cy="7200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GIA-ST</a:t>
            </a:r>
            <a:endParaRPr lang="pt-BR" b="1" dirty="0"/>
          </a:p>
        </p:txBody>
      </p:sp>
      <p:sp>
        <p:nvSpPr>
          <p:cNvPr id="7" name="Elipse 6"/>
          <p:cNvSpPr/>
          <p:nvPr/>
        </p:nvSpPr>
        <p:spPr>
          <a:xfrm>
            <a:off x="323376" y="4517087"/>
            <a:ext cx="1988398" cy="72008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PGDAS-D</a:t>
            </a:r>
            <a:endParaRPr lang="pt-BR" b="1" dirty="0"/>
          </a:p>
        </p:txBody>
      </p:sp>
      <p:sp>
        <p:nvSpPr>
          <p:cNvPr id="9" name="Elipse 8"/>
          <p:cNvSpPr/>
          <p:nvPr/>
        </p:nvSpPr>
        <p:spPr>
          <a:xfrm>
            <a:off x="3535638" y="1835974"/>
            <a:ext cx="2257721" cy="3008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NF-e</a:t>
            </a:r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3797047" y="5285344"/>
            <a:ext cx="1874024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DIRPJ</a:t>
            </a:r>
            <a:endParaRPr lang="pt-BR" b="1" dirty="0"/>
          </a:p>
        </p:txBody>
      </p:sp>
      <p:sp>
        <p:nvSpPr>
          <p:cNvPr id="12" name="Elipse 11"/>
          <p:cNvSpPr/>
          <p:nvPr/>
        </p:nvSpPr>
        <p:spPr>
          <a:xfrm>
            <a:off x="3582167" y="2286236"/>
            <a:ext cx="2242578" cy="3055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CT-e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3646142" y="3466756"/>
            <a:ext cx="2115451" cy="62142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CARTÃO DE CRÉDITO</a:t>
            </a:r>
            <a:endParaRPr lang="pt-BR" b="1" dirty="0"/>
          </a:p>
        </p:txBody>
      </p:sp>
      <p:sp>
        <p:nvSpPr>
          <p:cNvPr id="15" name="Elipse 14"/>
          <p:cNvSpPr/>
          <p:nvPr/>
        </p:nvSpPr>
        <p:spPr>
          <a:xfrm>
            <a:off x="3959973" y="4365104"/>
            <a:ext cx="1548172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NFa</a:t>
            </a:r>
            <a:endParaRPr lang="pt-BR" b="1" dirty="0"/>
          </a:p>
        </p:txBody>
      </p:sp>
      <p:sp>
        <p:nvSpPr>
          <p:cNvPr id="16" name="Elipse 15"/>
          <p:cNvSpPr/>
          <p:nvPr/>
        </p:nvSpPr>
        <p:spPr>
          <a:xfrm>
            <a:off x="3929370" y="4832706"/>
            <a:ext cx="1687292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SUFRAMA</a:t>
            </a:r>
            <a:endParaRPr lang="pt-BR" b="1" dirty="0"/>
          </a:p>
        </p:txBody>
      </p:sp>
      <p:sp>
        <p:nvSpPr>
          <p:cNvPr id="17" name="Elipse 16"/>
          <p:cNvSpPr/>
          <p:nvPr/>
        </p:nvSpPr>
        <p:spPr>
          <a:xfrm>
            <a:off x="3646142" y="2736291"/>
            <a:ext cx="2031165" cy="36004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SISCOMEX</a:t>
            </a:r>
            <a:endParaRPr lang="pt-BR" b="1" dirty="0"/>
          </a:p>
        </p:txBody>
      </p:sp>
      <p:sp>
        <p:nvSpPr>
          <p:cNvPr id="21" name="Cilindro 20"/>
          <p:cNvSpPr/>
          <p:nvPr/>
        </p:nvSpPr>
        <p:spPr>
          <a:xfrm>
            <a:off x="6610592" y="959033"/>
            <a:ext cx="2304256" cy="5083079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 rot="18546580">
            <a:off x="6422110" y="2202421"/>
            <a:ext cx="2636406" cy="110990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DAS</a:t>
            </a:r>
          </a:p>
          <a:p>
            <a:pPr algn="ctr"/>
            <a:r>
              <a:rPr lang="pt-BR" b="1" dirty="0" smtClean="0"/>
              <a:t>DARE</a:t>
            </a:r>
          </a:p>
          <a:p>
            <a:pPr algn="ctr"/>
            <a:r>
              <a:rPr lang="pt-BR" b="1" dirty="0" smtClean="0"/>
              <a:t>GNRE</a:t>
            </a:r>
            <a:endParaRPr lang="pt-BR" b="1" dirty="0"/>
          </a:p>
        </p:txBody>
      </p:sp>
      <p:sp>
        <p:nvSpPr>
          <p:cNvPr id="23" name="Elipse 22"/>
          <p:cNvSpPr/>
          <p:nvPr/>
        </p:nvSpPr>
        <p:spPr>
          <a:xfrm>
            <a:off x="323376" y="5939249"/>
            <a:ext cx="8713120" cy="71412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CADASTRO: Regime Normal, Substituto Tributário, Simples Nacional, MEI, Produtor Rural, Atividade Econômica.</a:t>
            </a:r>
            <a:endParaRPr lang="pt-BR" b="1" dirty="0"/>
          </a:p>
        </p:txBody>
      </p:sp>
      <p:cxnSp>
        <p:nvCxnSpPr>
          <p:cNvPr id="3" name="Conector reto 2"/>
          <p:cNvCxnSpPr>
            <a:stCxn id="5" idx="6"/>
            <a:endCxn id="9" idx="3"/>
          </p:cNvCxnSpPr>
          <p:nvPr/>
        </p:nvCxnSpPr>
        <p:spPr>
          <a:xfrm flipV="1">
            <a:off x="2311774" y="2092807"/>
            <a:ext cx="1554500" cy="4989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endCxn id="12" idx="2"/>
          </p:cNvCxnSpPr>
          <p:nvPr/>
        </p:nvCxnSpPr>
        <p:spPr>
          <a:xfrm flipV="1">
            <a:off x="2311774" y="2439020"/>
            <a:ext cx="1270393" cy="1527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17" idx="2"/>
          </p:cNvCxnSpPr>
          <p:nvPr/>
        </p:nvCxnSpPr>
        <p:spPr>
          <a:xfrm>
            <a:off x="2195736" y="2736291"/>
            <a:ext cx="1450406" cy="1800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1763688" y="2110790"/>
            <a:ext cx="2033359" cy="12443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1763688" y="3715208"/>
            <a:ext cx="2033359" cy="8299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2195736" y="2736291"/>
            <a:ext cx="2016224" cy="7988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2195736" y="2736291"/>
            <a:ext cx="1872208" cy="17807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2195736" y="2736291"/>
            <a:ext cx="1872208" cy="22764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5" idx="5"/>
          </p:cNvCxnSpPr>
          <p:nvPr/>
        </p:nvCxnSpPr>
        <p:spPr>
          <a:xfrm>
            <a:off x="2007926" y="2843667"/>
            <a:ext cx="1921444" cy="26216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007926" y="1986423"/>
            <a:ext cx="1638216" cy="25587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195736" y="2515411"/>
            <a:ext cx="1601311" cy="22097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Seta para a direita 43"/>
          <p:cNvSpPr/>
          <p:nvPr/>
        </p:nvSpPr>
        <p:spPr>
          <a:xfrm>
            <a:off x="6156176" y="1986423"/>
            <a:ext cx="360040" cy="1504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6156176" y="3531315"/>
            <a:ext cx="360040" cy="1504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a direita 49"/>
          <p:cNvSpPr/>
          <p:nvPr/>
        </p:nvSpPr>
        <p:spPr>
          <a:xfrm>
            <a:off x="6156176" y="5161942"/>
            <a:ext cx="360040" cy="1504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1763688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Cruzamento de Dados</a:t>
            </a:r>
            <a:endParaRPr lang="pt-BR" sz="3600" b="1" dirty="0"/>
          </a:p>
        </p:txBody>
      </p:sp>
      <p:sp>
        <p:nvSpPr>
          <p:cNvPr id="57" name="Arco 56"/>
          <p:cNvSpPr/>
          <p:nvPr/>
        </p:nvSpPr>
        <p:spPr>
          <a:xfrm>
            <a:off x="5477542" y="4130166"/>
            <a:ext cx="45719" cy="4149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2007926" y="1767541"/>
            <a:ext cx="6312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GTA</a:t>
            </a:r>
            <a:endParaRPr lang="pt-BR" dirty="0"/>
          </a:p>
        </p:txBody>
      </p:sp>
      <p:cxnSp>
        <p:nvCxnSpPr>
          <p:cNvPr id="66" name="Conector reto 65"/>
          <p:cNvCxnSpPr/>
          <p:nvPr/>
        </p:nvCxnSpPr>
        <p:spPr>
          <a:xfrm>
            <a:off x="2639224" y="1952207"/>
            <a:ext cx="1006918" cy="342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2639224" y="2110790"/>
            <a:ext cx="1428720" cy="23719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195736" y="4877127"/>
            <a:ext cx="1872208" cy="1230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6732240" y="4717620"/>
            <a:ext cx="2016224" cy="747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ARRECADAÇÃO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7643524" y="3724501"/>
            <a:ext cx="238392" cy="72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7" grpId="0" animBg="1"/>
      <p:bldP spid="5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2494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Fases do processo - SIAIF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82882"/>
              </p:ext>
            </p:extLst>
          </p:nvPr>
        </p:nvGraphicFramePr>
        <p:xfrm>
          <a:off x="914400" y="908720"/>
          <a:ext cx="7452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SIAIF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4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184576" cy="936104"/>
          </a:xfrm>
          <a:solidFill>
            <a:schemeClr val="accent6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PROJETOS </a:t>
            </a:r>
            <a:r>
              <a:rPr lang="pt-BR" sz="3600" b="1" dirty="0" smtClean="0">
                <a:latin typeface="Aharoni" pitchFamily="2" charset="-79"/>
                <a:cs typeface="Aharoni" pitchFamily="2" charset="-79"/>
              </a:rPr>
              <a:t>SIAIF</a:t>
            </a:r>
            <a:br>
              <a:rPr lang="pt-BR" sz="3600" b="1" dirty="0" smtClean="0">
                <a:latin typeface="Aharoni" pitchFamily="2" charset="-79"/>
                <a:cs typeface="Aharoni" pitchFamily="2" charset="-79"/>
              </a:rPr>
            </a:br>
            <a:r>
              <a:rPr lang="pt-BR" sz="3600" b="1" dirty="0" smtClean="0">
                <a:latin typeface="Aharoni" pitchFamily="2" charset="-79"/>
                <a:cs typeface="Aharoni" pitchFamily="2" charset="-79"/>
              </a:rPr>
              <a:t>- INTIMAÇÕES FISCAIS -</a:t>
            </a:r>
            <a:endParaRPr lang="pt-BR" sz="3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640960" cy="4895056"/>
          </a:xfrm>
          <a:solidFill>
            <a:schemeClr val="accent6"/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normAutofit fontScale="85000" lnSpcReduction="10000"/>
          </a:bodyPr>
          <a:lstStyle/>
          <a:p>
            <a:pPr marL="0" indent="0" fontAlgn="b">
              <a:buNone/>
            </a:pPr>
            <a:r>
              <a:rPr lang="pt-BR" sz="2600" dirty="0" smtClean="0"/>
              <a:t>•SERVIÇO DE TRANSPORTE 	   219 =  35.752.500,13</a:t>
            </a:r>
          </a:p>
          <a:p>
            <a:pPr marL="0" indent="0" fontAlgn="b">
              <a:buNone/>
            </a:pPr>
            <a:r>
              <a:rPr lang="pt-BR" sz="2600" dirty="0" smtClean="0"/>
              <a:t>•FATURAMENTO CARTÃO DE CRÉDITO    3.713 = 43.367.494,02</a:t>
            </a:r>
          </a:p>
          <a:p>
            <a:pPr marL="0" indent="0" fontAlgn="b">
              <a:buNone/>
            </a:pPr>
            <a:r>
              <a:rPr lang="pt-BR" sz="2600" dirty="0" smtClean="0"/>
              <a:t>•DIFERENCIAL DE ALÍQUOTA VEÍCULOS	331 =  5.808.015,80</a:t>
            </a:r>
          </a:p>
          <a:p>
            <a:pPr marL="0" indent="0" fontAlgn="b">
              <a:buNone/>
            </a:pPr>
            <a:r>
              <a:rPr lang="pt-BR" sz="2600" dirty="0" smtClean="0"/>
              <a:t>•DIFERENCI ALIQ SIMPLES NACIONAL    858 = </a:t>
            </a:r>
            <a:r>
              <a:rPr lang="pt-BR" sz="2600" dirty="0"/>
              <a:t> </a:t>
            </a:r>
            <a:r>
              <a:rPr lang="pt-BR" sz="2600" dirty="0" smtClean="0"/>
              <a:t>34.389.804,96</a:t>
            </a:r>
          </a:p>
          <a:p>
            <a:pPr marL="0" indent="0" fontAlgn="b">
              <a:buNone/>
            </a:pPr>
            <a:r>
              <a:rPr lang="pt-BR" sz="2600" dirty="0" smtClean="0"/>
              <a:t>•DIFERENCIAL DE ALÍQUOTA MEI	</a:t>
            </a:r>
            <a:r>
              <a:rPr lang="pt-BR" sz="2600" dirty="0"/>
              <a:t>969 </a:t>
            </a:r>
            <a:r>
              <a:rPr lang="pt-BR" sz="2600" dirty="0" smtClean="0"/>
              <a:t>= 11.775.314,49</a:t>
            </a:r>
          </a:p>
          <a:p>
            <a:pPr marL="0" indent="0" fontAlgn="b">
              <a:buNone/>
            </a:pPr>
            <a:r>
              <a:rPr lang="pt-BR" sz="2600" dirty="0" smtClean="0"/>
              <a:t>•COMERCIALIZAÇÃO </a:t>
            </a:r>
            <a:r>
              <a:rPr lang="pt-BR" sz="2600" dirty="0" smtClean="0"/>
              <a:t>POR </a:t>
            </a:r>
            <a:r>
              <a:rPr lang="pt-BR" sz="2600" dirty="0" smtClean="0"/>
              <a:t>PESSOA EQUIPARADA  1.621 = 13.091.881,25</a:t>
            </a:r>
          </a:p>
          <a:p>
            <a:pPr marL="0" indent="0" fontAlgn="b">
              <a:buNone/>
            </a:pPr>
            <a:r>
              <a:rPr lang="pt-BR" sz="2600" dirty="0" smtClean="0"/>
              <a:t>•IMPORTAÇÃO         99 =  92.409.834,65</a:t>
            </a:r>
          </a:p>
          <a:p>
            <a:pPr marL="0" indent="0" fontAlgn="b">
              <a:buNone/>
            </a:pPr>
            <a:r>
              <a:rPr lang="pt-BR" sz="2600" dirty="0" smtClean="0"/>
              <a:t>•SIMULAÇÃO DE </a:t>
            </a:r>
            <a:r>
              <a:rPr lang="pt-BR" sz="2600" dirty="0"/>
              <a:t>EXPORTAÇÃO        30 = 15.096.511,23</a:t>
            </a:r>
          </a:p>
          <a:p>
            <a:pPr marL="0" indent="0" fontAlgn="b">
              <a:buNone/>
            </a:pPr>
            <a:r>
              <a:rPr lang="pt-BR" sz="2600" dirty="0" smtClean="0"/>
              <a:t>•ICMS RETIDO E NÃO PAGO	</a:t>
            </a:r>
            <a:r>
              <a:rPr lang="pt-BR" sz="2600" dirty="0"/>
              <a:t>     121 = </a:t>
            </a:r>
            <a:r>
              <a:rPr lang="pt-BR" sz="2600" dirty="0" smtClean="0"/>
              <a:t>2.974.546,35</a:t>
            </a:r>
            <a:endParaRPr lang="pt-BR" sz="2600" dirty="0"/>
          </a:p>
          <a:p>
            <a:pPr marL="0" indent="0" fontAlgn="b">
              <a:buNone/>
            </a:pPr>
            <a:r>
              <a:rPr lang="pt-BR" sz="2600" dirty="0" smtClean="0"/>
              <a:t>•NFA VENDA DE GADO SEM PAGAMENTO	742 = 17.076.225,26</a:t>
            </a:r>
            <a:endParaRPr lang="pt-BR" sz="2600" dirty="0"/>
          </a:p>
          <a:p>
            <a:pPr marL="0" indent="0" fontAlgn="b">
              <a:buNone/>
            </a:pPr>
            <a:r>
              <a:rPr lang="pt-BR" sz="2600" dirty="0" smtClean="0"/>
              <a:t>•GTA VENDA DE GADO SEM NOTA FISCAL	1.241 =  52.613.608,42</a:t>
            </a:r>
            <a:endParaRPr lang="pt-BR" sz="2600" dirty="0"/>
          </a:p>
          <a:p>
            <a:pPr marL="0" indent="0" fontAlgn="b">
              <a:buNone/>
            </a:pPr>
            <a:r>
              <a:rPr lang="pt-BR" sz="2600" dirty="0" smtClean="0"/>
              <a:t>•USO INDEVIDO DE CRÉDITO	        422 </a:t>
            </a:r>
            <a:r>
              <a:rPr lang="pt-BR" sz="2600" dirty="0"/>
              <a:t>= 38.846.699,36</a:t>
            </a:r>
          </a:p>
          <a:p>
            <a:pPr marL="0" indent="0" fontAlgn="b">
              <a:buNone/>
            </a:pPr>
            <a:r>
              <a:rPr lang="pt-BR" sz="2600" dirty="0" smtClean="0"/>
              <a:t>• NOTA FISCAL DE SAÍDA SEM REGISTRO </a:t>
            </a:r>
            <a:r>
              <a:rPr lang="pt-BR" sz="2600" dirty="0"/>
              <a:t>DIEF        273 = </a:t>
            </a:r>
            <a:r>
              <a:rPr lang="pt-BR" sz="2600" dirty="0" smtClean="0"/>
              <a:t>21.762.656,48</a:t>
            </a:r>
            <a:endParaRPr lang="pt-BR" sz="2600" dirty="0"/>
          </a:p>
          <a:p>
            <a:pPr marL="0" indent="0" fontAlgn="b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1718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907704" y="2564904"/>
            <a:ext cx="5616624" cy="21602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RECUPERAÇÃO DIRETA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43 milhões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907704" y="4941168"/>
            <a:ext cx="5616624" cy="15121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/>
              <a:t>23,52%</a:t>
            </a:r>
            <a:endParaRPr lang="pt-BR" sz="6600" b="1" dirty="0"/>
          </a:p>
        </p:txBody>
      </p:sp>
      <p:sp>
        <p:nvSpPr>
          <p:cNvPr id="5" name="Retângulo 4"/>
          <p:cNvSpPr/>
          <p:nvPr/>
        </p:nvSpPr>
        <p:spPr>
          <a:xfrm>
            <a:off x="467544" y="260648"/>
            <a:ext cx="8064896" cy="21602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10.639 Intimações Fiscais = 384,965 milhões</a:t>
            </a:r>
          </a:p>
          <a:p>
            <a:pPr algn="ctr"/>
            <a:r>
              <a:rPr lang="pt-BR" sz="2800" b="1" dirty="0" smtClean="0"/>
              <a:t>3.695 Autos de Infrações = 163,715 milhões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104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840760" cy="1143000"/>
          </a:xfrm>
          <a:solidFill>
            <a:schemeClr val="accent6"/>
          </a:solidFill>
        </p:spPr>
        <p:txBody>
          <a:bodyPr/>
          <a:lstStyle/>
          <a:p>
            <a:r>
              <a:rPr lang="pt-BR" b="1" dirty="0" smtClean="0"/>
              <a:t>PIB MARANHÃO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0511"/>
            <a:ext cx="6840760" cy="3312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9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1720" y="2606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EFEITOS/RESULTADOS</a:t>
            </a:r>
            <a:endParaRPr lang="pt-BR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8068"/>
            <a:ext cx="8784977" cy="31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4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ARRECADAÇÃO MAIO A JUNHO</a:t>
            </a:r>
            <a:endParaRPr lang="pt-BR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4038"/>
            <a:ext cx="8928992" cy="390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92696"/>
            <a:ext cx="836295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842493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11260" cy="1143000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/>
              <a:t>VISÃO DA SEFAZ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467544" y="2276872"/>
            <a:ext cx="7992888" cy="378565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800" b="1" dirty="0" smtClean="0"/>
              <a:t>SER </a:t>
            </a:r>
            <a:r>
              <a:rPr lang="pt-BR" sz="4800" b="1" dirty="0"/>
              <a:t>UMA INSTITUIÇÃO </a:t>
            </a:r>
            <a:r>
              <a:rPr lang="pt-BR" sz="4800" b="1" dirty="0" smtClean="0"/>
              <a:t>DE EXCELÊNCIA RECONHECIDA </a:t>
            </a:r>
            <a:r>
              <a:rPr lang="pt-BR" sz="4800" b="1" dirty="0"/>
              <a:t>PELA QUALIDADE DOS SEUS SERVIÇOS E O ALTO NÍVEL DOS SEUS </a:t>
            </a:r>
            <a:r>
              <a:rPr lang="pt-BR" sz="4800" b="1" dirty="0">
                <a:solidFill>
                  <a:schemeClr val="bg1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2321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600" y="162880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Obrigado pela atenção !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07704" y="263691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Jorge Castro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E-mail: jorgecastro@sefaz.ma.gov.br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Fone: (98) 99226-1265</a:t>
            </a:r>
          </a:p>
          <a:p>
            <a:pPr algn="r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solidFill>
            <a:schemeClr val="accent6"/>
          </a:solidFill>
        </p:spPr>
        <p:txBody>
          <a:bodyPr/>
          <a:lstStyle/>
          <a:p>
            <a:r>
              <a:rPr lang="pt-BR" dirty="0" smtClean="0"/>
              <a:t>FPE = JAN a JUN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26208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2013 = 2.057.602,106,35 </a:t>
            </a:r>
          </a:p>
          <a:p>
            <a:r>
              <a:rPr lang="pt-BR" dirty="0" smtClean="0"/>
              <a:t>2014 = 2.254.246.121,24</a:t>
            </a:r>
          </a:p>
          <a:p>
            <a:r>
              <a:rPr lang="pt-BR" dirty="0" smtClean="0"/>
              <a:t>2015 = 2.428.513.967,95</a:t>
            </a:r>
          </a:p>
          <a:p>
            <a:r>
              <a:rPr lang="pt-BR" dirty="0" smtClean="0"/>
              <a:t>2016 = 2.164.940.321,64  = 10,85% = 15%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39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92696"/>
            <a:ext cx="8697144" cy="5760640"/>
          </a:xfrm>
          <a:solidFill>
            <a:schemeClr val="accent6"/>
          </a:solidFill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chemeClr val="bg1"/>
                </a:solidFill>
              </a:rPr>
              <a:t>CONTROLAR O CUMPRIMENTO DAS OBRIGAÇÕES TRIBUTÁRIAS COM JUSTIÇA E EFICIÊNCIA PARA CONTRIBUIR COM O DESENVOLVIMENTO DO ESTADO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51720" y="620688"/>
            <a:ext cx="5112568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MISSÃO DA SEFAZ/MA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20271611">
            <a:off x="928574" y="1097931"/>
            <a:ext cx="3058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Aharoni" pitchFamily="2" charset="-79"/>
              </a:rPr>
              <a:t>1995/97/98</a:t>
            </a:r>
            <a:endParaRPr lang="pt-B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8" name="Retângulo 7"/>
          <p:cNvSpPr/>
          <p:nvPr/>
        </p:nvSpPr>
        <p:spPr>
          <a:xfrm rot="19985761">
            <a:off x="116254" y="1010222"/>
            <a:ext cx="1462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1970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20013059">
            <a:off x="3059833" y="1280054"/>
            <a:ext cx="18722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2000</a:t>
            </a:r>
            <a:endParaRPr lang="pt-B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  <p:sp>
        <p:nvSpPr>
          <p:cNvPr id="15" name="Retângulo 14"/>
          <p:cNvSpPr/>
          <p:nvPr/>
        </p:nvSpPr>
        <p:spPr>
          <a:xfrm rot="20240421">
            <a:off x="3819148" y="1050821"/>
            <a:ext cx="40749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Algerian" pitchFamily="82" charset="0"/>
              </a:rPr>
              <a:t>2005/ 2008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2604"/>
            <a:ext cx="828792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 rot="19785809">
            <a:off x="6515450" y="759376"/>
            <a:ext cx="2691764" cy="132343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2016</a:t>
            </a:r>
            <a:endParaRPr lang="pt-BR" sz="8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43476"/>
            <a:ext cx="828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Britannic Bold" pitchFamily="34" charset="0"/>
              </a:rPr>
              <a:t>Sistema Nacional Integrado de Informações Econômico Fiscais</a:t>
            </a:r>
            <a:endParaRPr lang="pt-BR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1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260648"/>
            <a:ext cx="8208912" cy="2051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NF-e BRASIL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14,237 </a:t>
            </a:r>
            <a:r>
              <a:rPr lang="pt-BR" sz="3600" b="1" dirty="0">
                <a:solidFill>
                  <a:schemeClr val="tx1"/>
                </a:solidFill>
              </a:rPr>
              <a:t>bilhões</a:t>
            </a:r>
          </a:p>
        </p:txBody>
      </p:sp>
      <p:sp>
        <p:nvSpPr>
          <p:cNvPr id="5" name="Elipse 4"/>
          <p:cNvSpPr/>
          <p:nvPr/>
        </p:nvSpPr>
        <p:spPr>
          <a:xfrm>
            <a:off x="1403648" y="2452433"/>
            <a:ext cx="5976664" cy="2448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NF-e Maranhão (2012 a 2015)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124,522 milhões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220072" y="5013176"/>
            <a:ext cx="3456384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NF-e Maranhão (2016)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13,225 milhões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7544" y="5013176"/>
            <a:ext cx="352839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NF-e Maranhão (2015)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32,696 milhões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26650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16 de junho 2016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1073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303668"/>
            <a:ext cx="4320480" cy="26932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CONTRIBUINTES HABILITADOS</a:t>
            </a:r>
          </a:p>
          <a:p>
            <a:pPr algn="ctr"/>
            <a:r>
              <a:rPr lang="pt-BR" sz="2000" b="1" dirty="0" smtClean="0"/>
              <a:t>NORMAL = 27.213</a:t>
            </a:r>
          </a:p>
          <a:p>
            <a:pPr algn="ctr"/>
            <a:r>
              <a:rPr lang="pt-BR" sz="2000" b="1" dirty="0" smtClean="0"/>
              <a:t>SUBSTIUIÇÃO = 1.383</a:t>
            </a:r>
          </a:p>
          <a:p>
            <a:pPr algn="ctr"/>
            <a:r>
              <a:rPr lang="pt-BR" sz="2000" b="1" dirty="0" smtClean="0"/>
              <a:t>SIMPLES NACIONAL = 40.677</a:t>
            </a:r>
          </a:p>
          <a:p>
            <a:pPr algn="ctr"/>
            <a:r>
              <a:rPr lang="pt-BR" sz="2000" b="1" dirty="0" smtClean="0"/>
              <a:t>MEI = 62.918</a:t>
            </a:r>
          </a:p>
          <a:p>
            <a:pPr algn="ctr"/>
            <a:r>
              <a:rPr lang="pt-BR" sz="2000" b="1" dirty="0" smtClean="0"/>
              <a:t>TOTAL = 132.464</a:t>
            </a:r>
            <a:endParaRPr lang="pt-BR" sz="20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3645024"/>
            <a:ext cx="4320480" cy="26642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CONTRIBUINTES SUSP DE OFÍCIO</a:t>
            </a:r>
          </a:p>
          <a:p>
            <a:pPr algn="ctr"/>
            <a:r>
              <a:rPr lang="pt-BR" sz="2000" b="1" dirty="0"/>
              <a:t>NORMAL = </a:t>
            </a:r>
            <a:r>
              <a:rPr lang="pt-BR" sz="2000" b="1" dirty="0" smtClean="0"/>
              <a:t>8.974</a:t>
            </a:r>
            <a:endParaRPr lang="pt-BR" sz="2000" b="1" dirty="0"/>
          </a:p>
          <a:p>
            <a:pPr algn="ctr"/>
            <a:r>
              <a:rPr lang="pt-BR" sz="2000" b="1" dirty="0"/>
              <a:t>SUBSTIUIÇÃO = </a:t>
            </a:r>
            <a:r>
              <a:rPr lang="pt-BR" sz="2000" b="1" dirty="0" smtClean="0"/>
              <a:t>697</a:t>
            </a:r>
            <a:endParaRPr lang="pt-BR" sz="2000" b="1" dirty="0"/>
          </a:p>
          <a:p>
            <a:pPr algn="ctr"/>
            <a:r>
              <a:rPr lang="pt-BR" sz="2000" b="1" dirty="0"/>
              <a:t>SIMPLES NACIONAL = </a:t>
            </a:r>
            <a:r>
              <a:rPr lang="pt-BR" sz="2000" b="1" dirty="0" smtClean="0"/>
              <a:t>12.907</a:t>
            </a:r>
            <a:endParaRPr lang="pt-BR" sz="2000" b="1" dirty="0"/>
          </a:p>
          <a:p>
            <a:pPr algn="ctr"/>
            <a:r>
              <a:rPr lang="pt-BR" sz="2000" b="1" dirty="0"/>
              <a:t>MEI = </a:t>
            </a:r>
            <a:r>
              <a:rPr lang="pt-BR" sz="2000" b="1" dirty="0" smtClean="0"/>
              <a:t>7.535</a:t>
            </a:r>
            <a:endParaRPr lang="pt-BR" sz="2000" b="1" dirty="0"/>
          </a:p>
          <a:p>
            <a:pPr algn="ctr"/>
            <a:r>
              <a:rPr lang="pt-BR" sz="2000" b="1" dirty="0"/>
              <a:t>TOTAL = </a:t>
            </a:r>
            <a:r>
              <a:rPr lang="pt-BR" sz="2000" b="1" dirty="0" smtClean="0"/>
              <a:t>30.119</a:t>
            </a:r>
            <a:endParaRPr lang="pt-BR" sz="2000" b="1" dirty="0"/>
          </a:p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860032" y="303668"/>
            <a:ext cx="4032448" cy="26932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CONTRIBUINTES CANCELADOS</a:t>
            </a:r>
          </a:p>
          <a:p>
            <a:pPr algn="ctr"/>
            <a:r>
              <a:rPr lang="pt-BR" sz="2000" b="1" dirty="0"/>
              <a:t>NORMAL = </a:t>
            </a:r>
            <a:r>
              <a:rPr lang="pt-BR" sz="2000" b="1" dirty="0" smtClean="0"/>
              <a:t>4.073</a:t>
            </a:r>
            <a:endParaRPr lang="pt-BR" sz="2000" b="1" dirty="0"/>
          </a:p>
          <a:p>
            <a:pPr algn="ctr"/>
            <a:r>
              <a:rPr lang="pt-BR" sz="2000" b="1" dirty="0"/>
              <a:t>SUBSTIUIÇÃO = </a:t>
            </a:r>
            <a:r>
              <a:rPr lang="pt-BR" sz="2000" b="1" dirty="0" smtClean="0"/>
              <a:t>257</a:t>
            </a:r>
            <a:endParaRPr lang="pt-BR" sz="2000" b="1" dirty="0"/>
          </a:p>
          <a:p>
            <a:pPr algn="ctr"/>
            <a:r>
              <a:rPr lang="pt-BR" sz="2000" b="1" dirty="0"/>
              <a:t>SIMPLES NACIONAL = </a:t>
            </a:r>
            <a:r>
              <a:rPr lang="pt-BR" sz="2000" b="1" dirty="0" smtClean="0"/>
              <a:t>4.034</a:t>
            </a:r>
            <a:endParaRPr lang="pt-BR" sz="2000" b="1" dirty="0"/>
          </a:p>
          <a:p>
            <a:pPr algn="ctr"/>
            <a:r>
              <a:rPr lang="pt-BR" sz="2000" b="1" dirty="0"/>
              <a:t>MEI = </a:t>
            </a:r>
            <a:r>
              <a:rPr lang="pt-BR" sz="2000" b="1" dirty="0" smtClean="0"/>
              <a:t>1.059</a:t>
            </a:r>
            <a:endParaRPr lang="pt-BR" sz="2000" b="1" dirty="0"/>
          </a:p>
          <a:p>
            <a:pPr algn="ctr"/>
            <a:r>
              <a:rPr lang="pt-BR" sz="2000" b="1" dirty="0"/>
              <a:t>TOTAL = </a:t>
            </a:r>
            <a:r>
              <a:rPr lang="pt-BR" sz="2000" b="1" dirty="0" smtClean="0"/>
              <a:t>9.441</a:t>
            </a:r>
            <a:endParaRPr lang="pt-BR" sz="2000" b="1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60032" y="3645024"/>
            <a:ext cx="4032448" cy="26642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172.024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70 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9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" y="3861048"/>
            <a:ext cx="7774916" cy="26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523" y="116632"/>
            <a:ext cx="7772400" cy="39604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600" b="1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ESTRATÉGIA</a:t>
            </a: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Aperfeiçoar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 </a:t>
            </a:r>
            <a:r>
              <a:rPr lang="pt-BR" sz="2800" b="1" dirty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generalizar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 fiscalização eletrônica com foco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na </a:t>
            </a: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cobrança </a:t>
            </a:r>
            <a:r>
              <a:rPr lang="pt-BR" sz="2800" dirty="0" smtClean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do imposto devido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 na </a:t>
            </a:r>
            <a:r>
              <a:rPr lang="pt-BR" sz="2800" b="1" dirty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difusão da percepção do  risco subjetivo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contribuinte,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adotando ações fiscais que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repercutam, </a:t>
            </a: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de forma justa e impactante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em </a:t>
            </a:r>
            <a:r>
              <a:rPr lang="pt-BR" sz="2800" b="1" dirty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todos os </a:t>
            </a: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contribuintes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maranhenses, preferencialmente com </a:t>
            </a:r>
            <a:r>
              <a:rPr lang="pt-BR" sz="2800" b="1" dirty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uso do </a:t>
            </a: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domicílio </a:t>
            </a:r>
            <a:r>
              <a:rPr lang="pt-BR" sz="2800" b="1" dirty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tributário </a:t>
            </a: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eletrônico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</a:t>
            </a:r>
            <a:endParaRPr lang="pt-BR" sz="2800" dirty="0">
              <a:latin typeface="Calibri"/>
              <a:ea typeface="Calibri"/>
              <a:cs typeface="Calibri"/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1156022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470</Words>
  <Application>Microsoft Office PowerPoint</Application>
  <PresentationFormat>Apresentação na tela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FISCALIZAÇÃO MASSIVA SEFAZ/MA</vt:lpstr>
      <vt:lpstr>PIB MARANHÃO</vt:lpstr>
      <vt:lpstr>FPE = JAN a JUN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CONTROLE  DECLARAÇÃO DE INFORMAÇÕES ECONÔMICO-FISCAIS - DIEF -</vt:lpstr>
      <vt:lpstr>FISCALIZAÇÃO MASSIVA</vt:lpstr>
      <vt:lpstr>NOTIFICAÇÕES</vt:lpstr>
      <vt:lpstr>Apresentação do PowerPoint</vt:lpstr>
      <vt:lpstr>Apresentação do PowerPoint</vt:lpstr>
      <vt:lpstr>Apresentação do PowerPoint</vt:lpstr>
      <vt:lpstr>Fases do processo - SIAIF</vt:lpstr>
      <vt:lpstr>Apresentação do PowerPoint</vt:lpstr>
      <vt:lpstr>PROJETOS SIAIF - INTIMAÇÕES FISCAIS -</vt:lpstr>
      <vt:lpstr>Apresentação do PowerPoint</vt:lpstr>
      <vt:lpstr>Apresentação do PowerPoint</vt:lpstr>
      <vt:lpstr>ARRECADAÇÃO MAIO A JUNHO</vt:lpstr>
      <vt:lpstr>Apresentação do PowerPoint</vt:lpstr>
      <vt:lpstr>Apresentação do PowerPoint</vt:lpstr>
      <vt:lpstr>VISÃO DA SEFAZ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SIAIF Sistema Integrado de Intimação e Auto de Infração Fiscal</dc:title>
  <dc:creator>Jorge Luís Castro Santos</dc:creator>
  <cp:lastModifiedBy>Jorge Luís Castro Santos</cp:lastModifiedBy>
  <cp:revision>282</cp:revision>
  <dcterms:created xsi:type="dcterms:W3CDTF">2016-02-24T13:37:05Z</dcterms:created>
  <dcterms:modified xsi:type="dcterms:W3CDTF">2016-06-16T13:43:11Z</dcterms:modified>
</cp:coreProperties>
</file>