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25" r:id="rId3"/>
    <p:sldId id="338" r:id="rId4"/>
    <p:sldId id="339" r:id="rId5"/>
    <p:sldId id="326" r:id="rId6"/>
    <p:sldId id="330" r:id="rId7"/>
    <p:sldId id="331" r:id="rId8"/>
    <p:sldId id="327" r:id="rId9"/>
    <p:sldId id="328" r:id="rId10"/>
    <p:sldId id="260" r:id="rId11"/>
    <p:sldId id="283" r:id="rId12"/>
    <p:sldId id="284" r:id="rId13"/>
    <p:sldId id="261" r:id="rId14"/>
    <p:sldId id="281" r:id="rId15"/>
    <p:sldId id="286" r:id="rId16"/>
    <p:sldId id="287" r:id="rId17"/>
    <p:sldId id="288" r:id="rId18"/>
    <p:sldId id="262" r:id="rId19"/>
    <p:sldId id="290" r:id="rId20"/>
    <p:sldId id="332" r:id="rId21"/>
    <p:sldId id="263" r:id="rId22"/>
    <p:sldId id="264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37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  <a:srgbClr val="D20000"/>
    <a:srgbClr val="FF25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102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428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138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887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883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866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474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9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257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17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94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FB298-4DB3-44F1-8D49-5E85ED3268FC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E19B-B9CB-46C8-B01C-CEEED3388B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53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gif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uario\Desktop\SEFAZ%20-%20DOC%2002%2004_07_16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3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3321756"/>
            <a:ext cx="5708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Fiscalização Inteligente Seletiva – </a:t>
            </a:r>
            <a:r>
              <a:rPr lang="pt-BR" b="1" dirty="0" smtClean="0"/>
              <a:t>ICMS </a:t>
            </a:r>
            <a:r>
              <a:rPr lang="pt-BR" dirty="0"/>
              <a:t>C</a:t>
            </a:r>
            <a:r>
              <a:rPr lang="pt-BR" dirty="0" smtClean="0"/>
              <a:t>onsiste em </a:t>
            </a:r>
            <a:r>
              <a:rPr lang="pt-BR" dirty="0"/>
              <a:t>um </a:t>
            </a:r>
            <a:r>
              <a:rPr lang="pt-BR" dirty="0" smtClean="0"/>
              <a:t>conjunto de </a:t>
            </a:r>
            <a:r>
              <a:rPr lang="pt-BR" dirty="0"/>
              <a:t>ferramentas </a:t>
            </a:r>
            <a:r>
              <a:rPr lang="pt-BR" dirty="0" smtClean="0"/>
              <a:t>tecnológicas avançadas </a:t>
            </a:r>
            <a:r>
              <a:rPr lang="pt-BR" dirty="0"/>
              <a:t>que </a:t>
            </a:r>
            <a:r>
              <a:rPr lang="pt-BR" dirty="0" smtClean="0"/>
              <a:t>visam integrar e analisar um gigantesco volume </a:t>
            </a:r>
            <a:r>
              <a:rPr lang="pt-BR" dirty="0"/>
              <a:t>de </a:t>
            </a:r>
            <a:r>
              <a:rPr lang="pt-BR" dirty="0" smtClean="0"/>
              <a:t>dados </a:t>
            </a:r>
            <a:r>
              <a:rPr lang="pt-BR" dirty="0"/>
              <a:t>que </a:t>
            </a:r>
            <a:r>
              <a:rPr lang="pt-BR" dirty="0" smtClean="0"/>
              <a:t>indique, de forma célere e tempestiva, quais </a:t>
            </a:r>
            <a:r>
              <a:rPr lang="pt-BR" dirty="0"/>
              <a:t>os potenciais contribuintes </a:t>
            </a:r>
            <a:r>
              <a:rPr lang="pt-BR" dirty="0" smtClean="0"/>
              <a:t>infratores e os </a:t>
            </a:r>
            <a:r>
              <a:rPr lang="pt-BR" dirty="0"/>
              <a:t>prováveis pontos de abordagem </a:t>
            </a:r>
            <a:r>
              <a:rPr lang="pt-BR" dirty="0" smtClean="0"/>
              <a:t>dos mesmos.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683569" y="1772816"/>
            <a:ext cx="6285025" cy="1569660"/>
            <a:chOff x="1640727" y="702366"/>
            <a:chExt cx="4902389" cy="1437452"/>
          </a:xfrm>
        </p:grpSpPr>
        <p:sp>
          <p:nvSpPr>
            <p:cNvPr id="8" name="CaixaDeTexto 7"/>
            <p:cNvSpPr txBox="1"/>
            <p:nvPr/>
          </p:nvSpPr>
          <p:spPr>
            <a:xfrm>
              <a:off x="4070904" y="702366"/>
              <a:ext cx="2472212" cy="1437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9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80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80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40727" y="892884"/>
              <a:ext cx="2787257" cy="1227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676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 txBox="1">
            <a:spLocks/>
          </p:cNvSpPr>
          <p:nvPr/>
        </p:nvSpPr>
        <p:spPr>
          <a:xfrm>
            <a:off x="1300328" y="3212976"/>
            <a:ext cx="5765965" cy="3528392"/>
          </a:xfrm>
          <a:prstGeom prst="rect">
            <a:avLst/>
          </a:prstGeom>
        </p:spPr>
        <p:txBody>
          <a:bodyPr numCol="1"/>
          <a:lstStyle>
            <a:defPPr>
              <a:defRPr lang="pt-BR"/>
            </a:defPPr>
            <a:lvl1pPr marL="10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Inexistência de uma ferramenta que </a:t>
            </a:r>
            <a:r>
              <a:rPr lang="pt-BR" b="1" dirty="0" smtClean="0"/>
              <a:t>direcione e indique quais os potenciais contribuintes infratores</a:t>
            </a:r>
            <a:r>
              <a:rPr lang="pt-BR" dirty="0"/>
              <a:t>, </a:t>
            </a:r>
            <a:r>
              <a:rPr lang="pt-BR" dirty="0" smtClean="0"/>
              <a:t>nem tampouco os </a:t>
            </a:r>
            <a:r>
              <a:rPr lang="pt-BR" b="1" dirty="0" smtClean="0"/>
              <a:t>prováveis pontos de abordagem a estes</a:t>
            </a:r>
            <a:r>
              <a:rPr lang="pt-BR" dirty="0" smtClean="0"/>
              <a:t>, restando </a:t>
            </a:r>
            <a:r>
              <a:rPr lang="pt-BR" dirty="0"/>
              <a:t>ao fiscal agir </a:t>
            </a:r>
            <a:r>
              <a:rPr lang="pt-BR" dirty="0" smtClean="0"/>
              <a:t>mais pela intuição</a:t>
            </a:r>
            <a:r>
              <a:rPr lang="pt-BR" dirty="0"/>
              <a:t> </a:t>
            </a:r>
            <a:r>
              <a:rPr lang="pt-BR" dirty="0" smtClean="0"/>
              <a:t>do que pela razão.</a:t>
            </a:r>
          </a:p>
          <a:p>
            <a:endParaRPr lang="pt-BR" dirty="0"/>
          </a:p>
          <a:p>
            <a:r>
              <a:rPr lang="pt-BR" dirty="0" smtClean="0"/>
              <a:t>Nessa condição, não há que se falar em </a:t>
            </a:r>
            <a:r>
              <a:rPr lang="pt-BR" b="1" dirty="0" smtClean="0"/>
              <a:t>JUSTIÇA FISCAL</a:t>
            </a:r>
            <a:r>
              <a:rPr lang="pt-BR" dirty="0" smtClean="0"/>
              <a:t>, pois as abordagens não são seletivas, para-se o bom e o mal contribuinte. Ambos entram na no processo comum de fiscalização.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588856"/>
            <a:ext cx="1800200" cy="160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7504" y="1052736"/>
            <a:ext cx="703844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 smtClean="0"/>
              <a:t>Cenário Atual da Fiscalização</a:t>
            </a:r>
          </a:p>
          <a:p>
            <a:pPr algn="r"/>
            <a:r>
              <a:rPr lang="pt-BR" sz="3600" b="1" dirty="0" smtClean="0"/>
              <a:t>  de Trânsito</a:t>
            </a:r>
            <a:endParaRPr lang="pt-BR" sz="36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6" name="CaixaDeTexto 5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0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771800" y="1340768"/>
            <a:ext cx="4706177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Cenário Atual da</a:t>
            </a:r>
          </a:p>
          <a:p>
            <a:pPr algn="l"/>
            <a:r>
              <a:rPr lang="pt-BR" sz="3600" b="1" dirty="0" smtClean="0"/>
              <a:t>Fiscalização de Trânsito</a:t>
            </a:r>
            <a:endParaRPr lang="pt-BR" sz="36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6" name="CaixaDeTexto 5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07504" y="2564904"/>
            <a:ext cx="7128792" cy="4015437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750" indent="-285750" algn="just"/>
            <a:r>
              <a:rPr lang="pt-BR" sz="1800" dirty="0" smtClean="0"/>
              <a:t>Fiscalização empírica;</a:t>
            </a:r>
          </a:p>
          <a:p>
            <a:pPr marL="105750" indent="-285750" algn="just"/>
            <a:r>
              <a:rPr lang="pt-BR" sz="1800" dirty="0" smtClean="0"/>
              <a:t>Informações de apoio a fiscalização intempestivas e insuficientes para tomada de decisão;</a:t>
            </a:r>
          </a:p>
          <a:p>
            <a:pPr marL="105750" indent="-285750" algn="just"/>
            <a:r>
              <a:rPr lang="pt-BR" sz="1800" dirty="0" smtClean="0"/>
              <a:t>Abordagem sem critério racional de seleção;</a:t>
            </a:r>
          </a:p>
          <a:p>
            <a:pPr marL="105750" indent="-285750" algn="just"/>
            <a:r>
              <a:rPr lang="pt-BR" sz="1800" dirty="0" smtClean="0"/>
              <a:t>Baixo sincronismo entre as informações de suporte às abordagens de fiscalização com o ambiente tecnológico transacional da SEFAZ;</a:t>
            </a:r>
          </a:p>
          <a:p>
            <a:pPr marL="105750" indent="-285750" algn="just"/>
            <a:r>
              <a:rPr lang="pt-BR" sz="1800" dirty="0" smtClean="0"/>
              <a:t>Abordagens em campo são dificultadas devido à morosidade dos processos e à falta de infraestrutura adequada;</a:t>
            </a:r>
          </a:p>
          <a:p>
            <a:pPr marL="105750" indent="-285750" algn="just"/>
            <a:r>
              <a:rPr lang="pt-BR" sz="1800" dirty="0" smtClean="0"/>
              <a:t>Informações substanciais para suporte a fiscalização estão espalhadas em diversas plataformas, e muitas vezes se tornam inacessíveis aos auditores fiscais.</a:t>
            </a:r>
          </a:p>
          <a:p>
            <a:pPr marL="105750" indent="-285750" algn="just"/>
            <a:r>
              <a:rPr lang="pt-BR" sz="1800" dirty="0" smtClean="0"/>
              <a:t>Alto custo de manutenção dos postos fiscais de fiscalização nas divisas interestaduais.</a:t>
            </a:r>
          </a:p>
          <a:p>
            <a:endParaRPr lang="pt-BR" sz="1800" dirty="0"/>
          </a:p>
        </p:txBody>
      </p:sp>
      <p:pic>
        <p:nvPicPr>
          <p:cNvPr id="9" name="Picture 2" descr="http://download.rj.gov.br/imagens/12/75/04/1275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13" y="751152"/>
            <a:ext cx="2566631" cy="181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2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23528" y="2636912"/>
            <a:ext cx="6696744" cy="384380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/>
            <a:r>
              <a:rPr lang="pt-BR" sz="1800" dirty="0"/>
              <a:t>Utilização de solução Big Data para lidar com um grande volume de dados não-estruturados</a:t>
            </a:r>
            <a:r>
              <a:rPr lang="pt-BR" sz="1800" dirty="0" smtClean="0"/>
              <a:t>;</a:t>
            </a:r>
          </a:p>
          <a:p>
            <a:pPr marL="266700" indent="-266700" algn="just"/>
            <a:r>
              <a:rPr lang="pt-BR" sz="1800" dirty="0" smtClean="0"/>
              <a:t>Parceria (ANTT, AGETOP, SSP-GO);</a:t>
            </a:r>
            <a:endParaRPr lang="pt-BR" sz="1800" dirty="0"/>
          </a:p>
          <a:p>
            <a:pPr marL="266700" indent="-266700" algn="just"/>
            <a:r>
              <a:rPr lang="pt-BR" sz="1800" dirty="0" smtClean="0"/>
              <a:t>Seletividade;</a:t>
            </a:r>
            <a:endParaRPr lang="pt-BR" sz="1800" dirty="0"/>
          </a:p>
          <a:p>
            <a:pPr marL="266700" indent="-266700" algn="just"/>
            <a:r>
              <a:rPr lang="pt-BR" sz="1800" dirty="0"/>
              <a:t>Flexibilidade na definição de regras para </a:t>
            </a:r>
            <a:r>
              <a:rPr lang="pt-BR" sz="1800" dirty="0" smtClean="0"/>
              <a:t>ações </a:t>
            </a:r>
            <a:r>
              <a:rPr lang="pt-BR" sz="1800" dirty="0"/>
              <a:t>de fiscalização;</a:t>
            </a:r>
          </a:p>
          <a:p>
            <a:pPr marL="266700" indent="-266700" algn="just"/>
            <a:r>
              <a:rPr lang="pt-BR" sz="1800" dirty="0" smtClean="0"/>
              <a:t>Abordagens </a:t>
            </a:r>
            <a:r>
              <a:rPr lang="pt-BR" sz="1800" dirty="0"/>
              <a:t>precisas e dentro de um padrão e critério racional de seleção;</a:t>
            </a:r>
          </a:p>
          <a:p>
            <a:pPr marL="266700" indent="-266700" algn="just"/>
            <a:r>
              <a:rPr lang="pt-BR" sz="1800" dirty="0" smtClean="0"/>
              <a:t>Informações </a:t>
            </a:r>
            <a:r>
              <a:rPr lang="pt-BR" sz="1800" dirty="0"/>
              <a:t>de suporte as ações e abordagens de fiscalização no trânsito plenamente integradas e acessíveis aos auditores fiscais;</a:t>
            </a:r>
          </a:p>
          <a:p>
            <a:pPr marL="266700" indent="-266700" algn="just"/>
            <a:r>
              <a:rPr lang="pt-BR" sz="1800" dirty="0"/>
              <a:t>Redução significativa, ou até mesmo eliminação, dos </a:t>
            </a:r>
            <a:r>
              <a:rPr lang="pt-BR" sz="1800" dirty="0" smtClean="0"/>
              <a:t>custos </a:t>
            </a:r>
            <a:r>
              <a:rPr lang="pt-BR" sz="1800" dirty="0"/>
              <a:t>com pessoal, administração e manutenção de postos fiscais;</a:t>
            </a:r>
          </a:p>
          <a:p>
            <a:pPr marL="266700" indent="-266700" algn="just"/>
            <a:r>
              <a:rPr lang="pt-BR" sz="1800" dirty="0"/>
              <a:t>Justiça </a:t>
            </a:r>
            <a:r>
              <a:rPr lang="pt-BR" sz="1800" dirty="0" smtClean="0"/>
              <a:t>fiscal e aumento de arrecadação.</a:t>
            </a:r>
            <a:endParaRPr lang="pt-BR" sz="1800" dirty="0"/>
          </a:p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endParaRPr lang="pt-BR" sz="1800" dirty="0" smtClean="0"/>
          </a:p>
          <a:p>
            <a:pPr marL="105750" indent="-285750" algn="just"/>
            <a:endParaRPr lang="pt-BR" sz="1800" dirty="0" smtClean="0"/>
          </a:p>
          <a:p>
            <a:pPr algn="just"/>
            <a:endParaRPr lang="pt-BR" sz="1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46103" y="1983658"/>
            <a:ext cx="33843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/>
              <a:t>Benefícios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9" name="CaixaDeTexto 8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36712"/>
            <a:ext cx="28173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4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115617" y="2780928"/>
            <a:ext cx="6030332" cy="151216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/>
            <a:r>
              <a:rPr lang="pt-BR" sz="2000" dirty="0" smtClean="0"/>
              <a:t>Má qualidade no sinal de dados da telefonia móvel;</a:t>
            </a:r>
          </a:p>
          <a:p>
            <a:pPr marL="266700" indent="-266700" algn="just"/>
            <a:r>
              <a:rPr lang="pt-BR" sz="2000" dirty="0" smtClean="0"/>
              <a:t>Gestores de regras não qualificados para geração da Black </a:t>
            </a:r>
            <a:r>
              <a:rPr lang="pt-BR" sz="2000" dirty="0" err="1" smtClean="0"/>
              <a:t>List</a:t>
            </a:r>
            <a:r>
              <a:rPr lang="pt-BR" sz="2000" dirty="0" smtClean="0"/>
              <a:t>; e</a:t>
            </a:r>
          </a:p>
          <a:p>
            <a:pPr marL="266700" indent="-266700" algn="just"/>
            <a:r>
              <a:rPr lang="pt-BR" sz="2000" dirty="0" smtClean="0"/>
              <a:t>Parque tecnológico inadequado para a solução FIS.</a:t>
            </a:r>
          </a:p>
          <a:p>
            <a:pPr marL="266700" indent="-266700" algn="just"/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105750" indent="-285750" algn="just"/>
            <a:endParaRPr lang="pt-BR" sz="2000" dirty="0" smtClean="0"/>
          </a:p>
          <a:p>
            <a:pPr algn="just"/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9" name="CaixaDeTexto 8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sp>
        <p:nvSpPr>
          <p:cNvPr id="5" name="AutoShape 2" descr="Resultado de imagem para ris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2286000" cy="17145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949355" y="1837235"/>
            <a:ext cx="3600401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/>
              <a:t>Riscos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9142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3" name="CaixaDeTexto 2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sp>
        <p:nvSpPr>
          <p:cNvPr id="5" name="Título 2"/>
          <p:cNvSpPr txBox="1">
            <a:spLocks/>
          </p:cNvSpPr>
          <p:nvPr/>
        </p:nvSpPr>
        <p:spPr>
          <a:xfrm>
            <a:off x="2987824" y="2060848"/>
            <a:ext cx="3682272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/>
              <a:t>Mundo </a:t>
            </a:r>
            <a:r>
              <a:rPr lang="pt-BR" b="1" dirty="0"/>
              <a:t>SPED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467544" y="2852936"/>
            <a:ext cx="6590845" cy="3888432"/>
          </a:xfrm>
          <a:prstGeom prst="rect">
            <a:avLst/>
          </a:prstGeom>
        </p:spPr>
        <p:txBody>
          <a:bodyPr numCol="1"/>
          <a:lstStyle>
            <a:defPPr>
              <a:defRPr lang="pt-BR"/>
            </a:defPPr>
            <a:lvl1pPr marL="10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Com a era do Sistema Público de Escrituração Digital – SPED os governos passaram a ter uma gigantesca massa de informações digitais, algumas em tempo real, substanciais  para a fiscalização e auditorias.</a:t>
            </a:r>
          </a:p>
          <a:p>
            <a:endParaRPr lang="pt-BR" dirty="0"/>
          </a:p>
          <a:p>
            <a:r>
              <a:rPr lang="pt-BR" dirty="0" smtClean="0"/>
              <a:t>Mudou-se os documentos e livros fiscais, mas pouco mudou os procedimentos de auditoria e fiscalização.</a:t>
            </a:r>
          </a:p>
          <a:p>
            <a:endParaRPr lang="pt-BR" dirty="0"/>
          </a:p>
          <a:p>
            <a:r>
              <a:rPr lang="pt-BR" dirty="0" smtClean="0"/>
              <a:t> O FIS propõe exatamente revolucionar os procedimentos de fiscalização no trânsito.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49394"/>
            <a:ext cx="2457188" cy="1810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1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82" y="1478001"/>
            <a:ext cx="3837709" cy="287828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3" name="CaixaDeTexto 2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sp>
        <p:nvSpPr>
          <p:cNvPr id="5" name="Título 2"/>
          <p:cNvSpPr txBox="1">
            <a:spLocks/>
          </p:cNvSpPr>
          <p:nvPr/>
        </p:nvSpPr>
        <p:spPr>
          <a:xfrm>
            <a:off x="1644548" y="1066613"/>
            <a:ext cx="2406223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5400" b="1" dirty="0" smtClean="0"/>
              <a:t>Como?</a:t>
            </a:r>
            <a:endParaRPr lang="pt-BR" sz="5400" b="1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381912" y="4437112"/>
            <a:ext cx="6697303" cy="2016224"/>
          </a:xfrm>
          <a:prstGeom prst="rect">
            <a:avLst/>
          </a:prstGeom>
        </p:spPr>
        <p:txBody>
          <a:bodyPr numCol="1"/>
          <a:lstStyle>
            <a:defPPr>
              <a:defRPr lang="pt-BR"/>
            </a:defPPr>
            <a:lvl1pPr marL="10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Com a utilização </a:t>
            </a:r>
            <a:r>
              <a:rPr lang="pt-BR" dirty="0"/>
              <a:t>de </a:t>
            </a:r>
            <a:r>
              <a:rPr lang="pt-BR" dirty="0" smtClean="0"/>
              <a:t>uma plataforma </a:t>
            </a:r>
            <a:r>
              <a:rPr lang="pt-BR" dirty="0"/>
              <a:t>BIG </a:t>
            </a:r>
            <a:r>
              <a:rPr lang="pt-BR" dirty="0" smtClean="0"/>
              <a:t>DATA para tratamento, monitoramento e cruzamento de </a:t>
            </a:r>
            <a:r>
              <a:rPr lang="pt-BR" dirty="0"/>
              <a:t>um </a:t>
            </a:r>
            <a:r>
              <a:rPr lang="pt-BR" dirty="0" smtClean="0"/>
              <a:t>gigantesco volume de dados, visando maior performance na geração de  </a:t>
            </a:r>
            <a:r>
              <a:rPr lang="pt-BR" dirty="0"/>
              <a:t>informações </a:t>
            </a:r>
            <a:r>
              <a:rPr lang="pt-BR" dirty="0" smtClean="0"/>
              <a:t>estratégicas e de </a:t>
            </a:r>
            <a:r>
              <a:rPr lang="pt-BR" dirty="0"/>
              <a:t>indicadores </a:t>
            </a:r>
            <a:r>
              <a:rPr lang="pt-BR" dirty="0" smtClean="0"/>
              <a:t>mais céleres e precisos na identificação e possível localização dos potenciais sonegadores e fraudadores  dos tributos estaduais.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736" y="1591524"/>
            <a:ext cx="4168451" cy="27658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8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3" name="CaixaDeTexto 2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17859" y="2894834"/>
            <a:ext cx="6828089" cy="3539988"/>
          </a:xfrm>
          <a:prstGeom prst="rect">
            <a:avLst/>
          </a:prstGeom>
        </p:spPr>
        <p:txBody>
          <a:bodyPr numCol="1"/>
          <a:lstStyle>
            <a:defPPr>
              <a:defRPr lang="pt-BR"/>
            </a:defPPr>
            <a:lvl1pPr marL="10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Com a </a:t>
            </a:r>
            <a:r>
              <a:rPr lang="pt-BR" dirty="0"/>
              <a:t>tecnologia </a:t>
            </a:r>
            <a:r>
              <a:rPr lang="pt-BR" dirty="0" smtClean="0"/>
              <a:t>Big-Data e a utilização </a:t>
            </a:r>
            <a:r>
              <a:rPr lang="pt-BR" dirty="0"/>
              <a:t>de recursos tecnológicos </a:t>
            </a:r>
            <a:r>
              <a:rPr lang="pt-BR" dirty="0" smtClean="0"/>
              <a:t>avançados e de </a:t>
            </a:r>
            <a:r>
              <a:rPr lang="pt-BR" dirty="0" err="1" smtClean="0"/>
              <a:t>geolocalização</a:t>
            </a:r>
            <a:r>
              <a:rPr lang="pt-BR" dirty="0" smtClean="0"/>
              <a:t>, leitura </a:t>
            </a:r>
            <a:r>
              <a:rPr lang="pt-BR" dirty="0"/>
              <a:t>OCR, Mobile e RFID </a:t>
            </a:r>
            <a:r>
              <a:rPr lang="pt-BR" dirty="0" smtClean="0"/>
              <a:t>será </a:t>
            </a:r>
            <a:r>
              <a:rPr lang="pt-BR" dirty="0"/>
              <a:t>possível </a:t>
            </a:r>
            <a:r>
              <a:rPr lang="pt-BR" dirty="0" smtClean="0"/>
              <a:t>monitorar e localizar </a:t>
            </a:r>
            <a:r>
              <a:rPr lang="pt-BR" dirty="0"/>
              <a:t>de forma </a:t>
            </a:r>
            <a:r>
              <a:rPr lang="pt-BR" dirty="0" smtClean="0"/>
              <a:t>antecipada e tempestiva </a:t>
            </a:r>
            <a:r>
              <a:rPr lang="pt-BR" dirty="0"/>
              <a:t>os possíveis </a:t>
            </a:r>
            <a:r>
              <a:rPr lang="pt-BR" dirty="0" smtClean="0"/>
              <a:t>infratores e sonegadores contumazes.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 fiscalização e o monitoramento da circulação das mercadorias será </a:t>
            </a:r>
            <a:r>
              <a:rPr lang="pt-BR" dirty="0"/>
              <a:t>facilitado, visto que a solução será capaz de </a:t>
            </a:r>
            <a:r>
              <a:rPr lang="pt-BR" dirty="0" smtClean="0"/>
              <a:t>identificar a movimentação de cargas, pela emissão da NF-e, por leitura </a:t>
            </a:r>
            <a:r>
              <a:rPr lang="pt-BR" dirty="0"/>
              <a:t>do código de </a:t>
            </a:r>
            <a:r>
              <a:rPr lang="pt-BR" dirty="0" smtClean="0"/>
              <a:t>barras, </a:t>
            </a:r>
            <a:r>
              <a:rPr lang="pt-BR" dirty="0" err="1" smtClean="0"/>
              <a:t>tags</a:t>
            </a:r>
            <a:r>
              <a:rPr lang="pt-BR" dirty="0" smtClean="0"/>
              <a:t> RFID e identificação dos veículos por OCR das placas.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28560"/>
            <a:ext cx="2434470" cy="16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2550841" y="1196752"/>
            <a:ext cx="4829471" cy="15237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/>
              <a:t>Futuro da Fiscalização</a:t>
            </a:r>
          </a:p>
          <a:p>
            <a:pPr algn="l"/>
            <a:r>
              <a:rPr lang="pt-BR" sz="4000" b="1" dirty="0" smtClean="0"/>
              <a:t> de Trânsito</a:t>
            </a:r>
            <a:endParaRPr lang="pt-BR" sz="40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9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sp>
        <p:nvSpPr>
          <p:cNvPr id="9" name="Espaço Reservado para Conteúdo 1"/>
          <p:cNvSpPr txBox="1">
            <a:spLocks/>
          </p:cNvSpPr>
          <p:nvPr/>
        </p:nvSpPr>
        <p:spPr>
          <a:xfrm>
            <a:off x="623400" y="4077072"/>
            <a:ext cx="6482286" cy="1872208"/>
          </a:xfrm>
          <a:prstGeom prst="rect">
            <a:avLst/>
          </a:prstGeom>
        </p:spPr>
        <p:txBody>
          <a:bodyPr numCol="1"/>
          <a:lstStyle>
            <a:defPPr>
              <a:defRPr lang="pt-BR"/>
            </a:defPPr>
            <a:lvl1pPr marL="10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pt-BR" sz="1900" dirty="0" smtClean="0"/>
              <a:t>O ambiente BIG DATA gera uma </a:t>
            </a:r>
            <a:r>
              <a:rPr lang="pt-BR" sz="1900" dirty="0"/>
              <a:t>rede de </a:t>
            </a:r>
            <a:r>
              <a:rPr lang="pt-BR" sz="1900" dirty="0" smtClean="0"/>
              <a:t>relacionamento entre contribuintes, sócios, contadores, pessoas físicas e jurídicas, representantes e/ou procuradores das empresas, placas de veículos, carteiras de motoristas, telefones, dentre outros atributos para identificar potenciais “laranjas”, “empresas fantasmas” e sonegadores contumazes.</a:t>
            </a:r>
            <a:endParaRPr lang="pt-BR" sz="19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1" y="867073"/>
            <a:ext cx="4612487" cy="2993975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240300" y="2348880"/>
            <a:ext cx="3302508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/>
              <a:t>Network de</a:t>
            </a:r>
          </a:p>
          <a:p>
            <a:pPr algn="l"/>
            <a:r>
              <a:rPr lang="pt-BR" b="1" dirty="0" smtClean="0"/>
              <a:t>fiscalização</a:t>
            </a:r>
            <a:endParaRPr lang="pt-BR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15" name="CaixaDeTexto 14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93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3" name="CaixaDeTexto 2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521804" cy="303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37864" y="1802160"/>
            <a:ext cx="5480493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/>
              <a:t>SOLUÇÃO PROPOSTA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61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6234"/>
            <a:ext cx="3906256" cy="574263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67943" y="4473117"/>
            <a:ext cx="31502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800" b="1" dirty="0" smtClean="0">
                <a:solidFill>
                  <a:srgbClr val="BF1E2E"/>
                </a:solidFill>
              </a:rPr>
              <a:t>ICMS</a:t>
            </a:r>
            <a:endParaRPr lang="pt-BR" sz="10800" b="1" dirty="0">
              <a:solidFill>
                <a:srgbClr val="BF1E2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7944" y="2718791"/>
            <a:ext cx="2869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800" b="1" dirty="0" smtClean="0">
                <a:solidFill>
                  <a:srgbClr val="BF1E2E"/>
                </a:solidFill>
              </a:rPr>
              <a:t>IPVA</a:t>
            </a:r>
            <a:endParaRPr lang="pt-BR" sz="10800" b="1" dirty="0">
              <a:solidFill>
                <a:srgbClr val="BF1E2E"/>
              </a:solidFill>
            </a:endParaRPr>
          </a:p>
        </p:txBody>
      </p:sp>
      <p:sp>
        <p:nvSpPr>
          <p:cNvPr id="8" name="Seta para a esquerda e para cima 7"/>
          <p:cNvSpPr/>
          <p:nvPr/>
        </p:nvSpPr>
        <p:spPr>
          <a:xfrm rot="8126196">
            <a:off x="3517894" y="4099430"/>
            <a:ext cx="809951" cy="819379"/>
          </a:xfrm>
          <a:prstGeom prst="leftUpArrow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12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3" name="CaixaDeTexto 2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1844824"/>
            <a:ext cx="6584607" cy="4614883"/>
          </a:xfrm>
          <a:prstGeom prst="rect">
            <a:avLst/>
          </a:prstGeom>
        </p:spPr>
      </p:pic>
      <p:pic>
        <p:nvPicPr>
          <p:cNvPr id="6" name="Picture 2" descr="http://d75822.medialib.glogster.com/hikari430/media/70/70d025d28a2a061ebcb12f3580525bb92c039c14/target-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5301208"/>
            <a:ext cx="1293271" cy="12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1520" y="908720"/>
            <a:ext cx="5480493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/>
              <a:t>SOLUÇÃO PROPOSTA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8859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03" y="4985808"/>
            <a:ext cx="1995515" cy="163349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919" y="4760560"/>
            <a:ext cx="275725" cy="68466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153160" y="3304280"/>
            <a:ext cx="4235821" cy="1477328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500" b="1" dirty="0"/>
              <a:t>Cadastro de contribuintes;</a:t>
            </a:r>
          </a:p>
          <a:p>
            <a:pPr marL="285750" indent="-285750">
              <a:buFontTx/>
              <a:buChar char="-"/>
            </a:pPr>
            <a:r>
              <a:rPr lang="pt-BR" sz="1500" b="1" dirty="0"/>
              <a:t>Arrecadação;</a:t>
            </a:r>
          </a:p>
          <a:p>
            <a:pPr marL="285750" indent="-285750">
              <a:buFontTx/>
              <a:buChar char="-"/>
            </a:pPr>
            <a:r>
              <a:rPr lang="pt-BR" sz="1500" b="1" dirty="0"/>
              <a:t>Termo de apreensão e liberação;</a:t>
            </a:r>
          </a:p>
          <a:p>
            <a:pPr marL="285750" indent="-285750">
              <a:buFontTx/>
              <a:buChar char="-"/>
            </a:pPr>
            <a:r>
              <a:rPr lang="pt-BR" sz="1500" b="1" dirty="0"/>
              <a:t>Auto de infração;</a:t>
            </a:r>
          </a:p>
          <a:p>
            <a:pPr marL="285750" indent="-285750">
              <a:buFontTx/>
              <a:buChar char="-"/>
            </a:pPr>
            <a:r>
              <a:rPr lang="pt-BR" sz="1500" b="1" dirty="0"/>
              <a:t>TARES</a:t>
            </a:r>
            <a:r>
              <a:rPr lang="pt-BR" sz="1500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t-BR" sz="1500" b="1" i="1" dirty="0"/>
              <a:t>Feeling</a:t>
            </a:r>
            <a:r>
              <a:rPr lang="pt-BR" sz="1500" b="1" i="1" dirty="0" smtClean="0"/>
              <a:t> </a:t>
            </a:r>
            <a:r>
              <a:rPr lang="pt-BR" sz="1500" b="1" dirty="0" smtClean="0"/>
              <a:t>do auditor;</a:t>
            </a:r>
            <a:endParaRPr lang="pt-BR" sz="15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199" y="4801142"/>
            <a:ext cx="175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Processar Regras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150978" y="4760560"/>
            <a:ext cx="4235821" cy="1938992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500" b="1" dirty="0" smtClean="0"/>
              <a:t>SPED </a:t>
            </a:r>
            <a:r>
              <a:rPr lang="pt-BR" sz="1500" b="1" dirty="0"/>
              <a:t>(documentos e livros fiscais eletrônicos);</a:t>
            </a:r>
          </a:p>
          <a:p>
            <a:pPr marL="285750" indent="-285750">
              <a:buFontTx/>
              <a:buChar char="-"/>
            </a:pPr>
            <a:r>
              <a:rPr lang="pt-BR" sz="1500" b="1" dirty="0" smtClean="0"/>
              <a:t>Informações </a:t>
            </a:r>
            <a:r>
              <a:rPr lang="pt-BR" sz="1500" b="1" dirty="0"/>
              <a:t>de </a:t>
            </a:r>
            <a:r>
              <a:rPr lang="pt-BR" sz="1500" b="1" dirty="0" smtClean="0"/>
              <a:t>nosso BI; </a:t>
            </a:r>
            <a:endParaRPr lang="pt-BR" sz="1500" b="1" dirty="0"/>
          </a:p>
          <a:p>
            <a:pPr marL="285750" indent="-285750">
              <a:buFontTx/>
              <a:buChar char="-"/>
            </a:pPr>
            <a:r>
              <a:rPr lang="pt-BR" sz="1500" b="1" dirty="0"/>
              <a:t>SGF – Sistema Gerencial de Fiscalização;</a:t>
            </a:r>
          </a:p>
          <a:p>
            <a:pPr marL="285750" indent="-285750">
              <a:buFontTx/>
              <a:buChar char="-"/>
            </a:pPr>
            <a:r>
              <a:rPr lang="pt-BR" sz="1500" b="1" dirty="0" smtClean="0"/>
              <a:t>ONE – Operador Nacional dos Estados;</a:t>
            </a:r>
          </a:p>
          <a:p>
            <a:pPr marL="285750" indent="-285750">
              <a:buFontTx/>
              <a:buChar char="-"/>
            </a:pPr>
            <a:r>
              <a:rPr lang="pt-BR" sz="1500" b="1" dirty="0" smtClean="0"/>
              <a:t>ANTT </a:t>
            </a:r>
            <a:r>
              <a:rPr lang="pt-BR" sz="1500" b="1" dirty="0"/>
              <a:t>(OCR, RFID);</a:t>
            </a:r>
          </a:p>
          <a:p>
            <a:pPr marL="285750" indent="-285750">
              <a:buFontTx/>
              <a:buChar char="-"/>
            </a:pPr>
            <a:r>
              <a:rPr lang="pt-BR" sz="1500" b="1" dirty="0"/>
              <a:t>AGETOP (OCR, RFID);</a:t>
            </a:r>
          </a:p>
          <a:p>
            <a:pPr marL="285750" indent="-285750">
              <a:buFontTx/>
              <a:buChar char="-"/>
            </a:pPr>
            <a:r>
              <a:rPr lang="pt-BR" sz="1500" b="1" dirty="0" smtClean="0"/>
              <a:t>SSP-GO/DETRAN;</a:t>
            </a:r>
            <a:endParaRPr lang="pt-BR" sz="1500" b="1" dirty="0"/>
          </a:p>
          <a:p>
            <a:pPr marL="285750" indent="-285750">
              <a:buFontTx/>
              <a:buChar char="-"/>
            </a:pPr>
            <a:r>
              <a:rPr lang="pt-BR" sz="1500" b="1" dirty="0"/>
              <a:t>Outras entidades ou informações </a:t>
            </a:r>
            <a:r>
              <a:rPr lang="pt-BR" sz="1500" b="1" dirty="0" smtClean="0"/>
              <a:t>de interesse.</a:t>
            </a:r>
            <a:endParaRPr lang="pt-BR" sz="15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04980"/>
            <a:ext cx="2543332" cy="179622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2922" y="972100"/>
            <a:ext cx="3441359" cy="5769268"/>
            <a:chOff x="72922" y="612060"/>
            <a:chExt cx="3441359" cy="5769268"/>
          </a:xfrm>
        </p:grpSpPr>
        <p:sp>
          <p:nvSpPr>
            <p:cNvPr id="4" name="Título 1"/>
            <p:cNvSpPr txBox="1">
              <a:spLocks/>
            </p:cNvSpPr>
            <p:nvPr/>
          </p:nvSpPr>
          <p:spPr>
            <a:xfrm>
              <a:off x="72922" y="612060"/>
              <a:ext cx="3329994" cy="863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3600" b="1" dirty="0" smtClean="0"/>
                <a:t>Motor de regras</a:t>
              </a:r>
              <a:endParaRPr lang="pt-BR" sz="3600" b="1" dirty="0"/>
            </a:p>
          </p:txBody>
        </p:sp>
        <p:sp>
          <p:nvSpPr>
            <p:cNvPr id="5" name="Chave esquerda 4"/>
            <p:cNvSpPr/>
            <p:nvPr/>
          </p:nvSpPr>
          <p:spPr>
            <a:xfrm>
              <a:off x="2731553" y="1412279"/>
              <a:ext cx="782728" cy="4969049"/>
            </a:xfrm>
            <a:prstGeom prst="leftBrace">
              <a:avLst>
                <a:gd name="adj1" fmla="val 8333"/>
                <a:gd name="adj2" fmla="val 2208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3" name="Picture 2" descr="http://static1.squarespace.com/static/5408c01be4b0c09ea249fbd2/t/540c9258e4b0b42412d5fbe3/1410110040836/Design-material-brain-thinking-3-vector-material-290x300.jpg?format=1500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75" y="1196752"/>
              <a:ext cx="2202626" cy="22785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aixaDeTexto 13"/>
          <p:cNvSpPr txBox="1"/>
          <p:nvPr/>
        </p:nvSpPr>
        <p:spPr>
          <a:xfrm>
            <a:off x="154827" y="3396613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Gestores de Regras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972100"/>
            <a:ext cx="3588033" cy="2816606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22" name="CaixaDeTexto 21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8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21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699792" y="724262"/>
            <a:ext cx="432048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Mundo Mobile</a:t>
            </a:r>
            <a:endParaRPr lang="pt-BR" sz="4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398" y="1219349"/>
            <a:ext cx="1878634" cy="18786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192" y="3367324"/>
            <a:ext cx="1995515" cy="1633497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788024" y="1997974"/>
            <a:ext cx="1548584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/>
              <a:t>IOS</a:t>
            </a:r>
          </a:p>
          <a:p>
            <a:pPr algn="l"/>
            <a:r>
              <a:rPr lang="pt-BR" sz="2400" b="1" dirty="0" smtClean="0"/>
              <a:t>ANDROID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61" y="1650751"/>
            <a:ext cx="1016200" cy="7177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13" y="2132360"/>
            <a:ext cx="1138616" cy="8042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161" y="1654038"/>
            <a:ext cx="1140499" cy="82876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35" y="2991506"/>
            <a:ext cx="1562794" cy="8204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79" y="3813700"/>
            <a:ext cx="1319884" cy="11836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966" y="4797013"/>
            <a:ext cx="1092710" cy="1632207"/>
          </a:xfrm>
          <a:prstGeom prst="rect">
            <a:avLst/>
          </a:prstGeom>
        </p:spPr>
      </p:pic>
      <p:sp>
        <p:nvSpPr>
          <p:cNvPr id="14" name="Chave direita 13"/>
          <p:cNvSpPr/>
          <p:nvPr/>
        </p:nvSpPr>
        <p:spPr>
          <a:xfrm>
            <a:off x="2526075" y="1285775"/>
            <a:ext cx="560842" cy="5369999"/>
          </a:xfrm>
          <a:prstGeom prst="rightBrace">
            <a:avLst>
              <a:gd name="adj1" fmla="val 8333"/>
              <a:gd name="adj2" fmla="val 50165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460" y="2802555"/>
            <a:ext cx="2364424" cy="3940707"/>
          </a:xfrm>
          <a:prstGeom prst="rect">
            <a:avLst/>
          </a:prstGeom>
        </p:spPr>
      </p:pic>
      <p:sp>
        <p:nvSpPr>
          <p:cNvPr id="17" name="Seta para a direita 16"/>
          <p:cNvSpPr/>
          <p:nvPr/>
        </p:nvSpPr>
        <p:spPr>
          <a:xfrm>
            <a:off x="4997833" y="4253710"/>
            <a:ext cx="405157" cy="303647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9800" y="1268760"/>
            <a:ext cx="25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GATILHOS FISCALIZAÇÃO</a:t>
            </a:r>
            <a:endParaRPr lang="pt-BR" b="1" dirty="0"/>
          </a:p>
        </p:txBody>
      </p:sp>
      <p:grpSp>
        <p:nvGrpSpPr>
          <p:cNvPr id="22" name="Grupo 21"/>
          <p:cNvGrpSpPr/>
          <p:nvPr/>
        </p:nvGrpSpPr>
        <p:grpSpPr>
          <a:xfrm>
            <a:off x="2561175" y="-51129"/>
            <a:ext cx="4584773" cy="1140661"/>
            <a:chOff x="2057169" y="781411"/>
            <a:chExt cx="3883915" cy="1339432"/>
          </a:xfrm>
        </p:grpSpPr>
        <p:sp>
          <p:nvSpPr>
            <p:cNvPr id="23" name="CaixaDeTexto 22"/>
            <p:cNvSpPr txBox="1"/>
            <p:nvPr/>
          </p:nvSpPr>
          <p:spPr>
            <a:xfrm>
              <a:off x="4070904" y="781411"/>
              <a:ext cx="1870180" cy="130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66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54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54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169" y="892883"/>
              <a:ext cx="2370815" cy="1227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685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39552" y="980728"/>
            <a:ext cx="5821163" cy="5722374"/>
            <a:chOff x="405224" y="1113503"/>
            <a:chExt cx="5821163" cy="572237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5224" y="1113503"/>
              <a:ext cx="3218835" cy="5722374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3172" y="1423219"/>
              <a:ext cx="3783215" cy="5102942"/>
            </a:xfrm>
            <a:prstGeom prst="rect">
              <a:avLst/>
            </a:prstGeom>
          </p:spPr>
        </p:pic>
      </p:grpSp>
      <p:sp>
        <p:nvSpPr>
          <p:cNvPr id="3" name="Título 1"/>
          <p:cNvSpPr txBox="1">
            <a:spLocks/>
          </p:cNvSpPr>
          <p:nvPr/>
        </p:nvSpPr>
        <p:spPr>
          <a:xfrm>
            <a:off x="179512" y="4658766"/>
            <a:ext cx="4968552" cy="136815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/>
              <a:t>INTERFACE COM</a:t>
            </a:r>
          </a:p>
          <a:p>
            <a:r>
              <a:rPr lang="pt-BR" sz="4800" b="1" dirty="0" smtClean="0"/>
              <a:t>O USUÁRIO</a:t>
            </a:r>
            <a:endParaRPr lang="pt-BR" sz="4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8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83320"/>
            <a:ext cx="3011437" cy="53536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165" y="1066707"/>
            <a:ext cx="3110988" cy="5530645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3419872" y="179589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8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75107"/>
            <a:ext cx="3135876" cy="55748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984920"/>
            <a:ext cx="3110988" cy="5530645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4860032" y="1714107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8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2886997" cy="5132439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1907704" y="141277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835" y="1274857"/>
            <a:ext cx="2912109" cy="51770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0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2886997" cy="5132439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1439652" y="4509120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268760"/>
            <a:ext cx="2886997" cy="51324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90220"/>
            <a:ext cx="3178771" cy="56511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090220"/>
            <a:ext cx="3178771" cy="56511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9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3016222" cy="5362173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1266309" y="461936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263768"/>
            <a:ext cx="3016222" cy="53621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5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2132856"/>
            <a:ext cx="55725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/>
            </a:lvl1pPr>
          </a:lstStyle>
          <a:p>
            <a:pPr algn="ctr"/>
            <a:r>
              <a:rPr lang="pt-BR" dirty="0" smtClean="0"/>
              <a:t>VEJAMOS O VÍDEO</a:t>
            </a:r>
          </a:p>
          <a:p>
            <a:pPr algn="ctr"/>
            <a:r>
              <a:rPr lang="pt-BR" dirty="0" smtClean="0"/>
              <a:t>INSTITUCIONAL </a:t>
            </a:r>
          </a:p>
          <a:p>
            <a:pPr algn="ctr"/>
            <a:r>
              <a:rPr lang="pt-BR" dirty="0" smtClean="0"/>
              <a:t>DO FIS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524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3011437" cy="53536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599" y="1187645"/>
            <a:ext cx="3110988" cy="5530645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3419872" y="3529139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8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46" y="1124744"/>
            <a:ext cx="3143948" cy="5589240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35496" y="1988840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139911"/>
            <a:ext cx="3135416" cy="55740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0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96752"/>
            <a:ext cx="3011437" cy="53536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187646"/>
            <a:ext cx="3110988" cy="5362772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4644008" y="3513544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9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89465"/>
            <a:ext cx="3224579" cy="57325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925612"/>
            <a:ext cx="3254253" cy="56964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1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259632" y="-231310"/>
            <a:ext cx="4927107" cy="1200329"/>
            <a:chOff x="1475656" y="702366"/>
            <a:chExt cx="5111874" cy="1462094"/>
          </a:xfrm>
        </p:grpSpPr>
        <p:sp>
          <p:nvSpPr>
            <p:cNvPr id="4" name="CaixaDeTexto 3"/>
            <p:cNvSpPr txBox="1"/>
            <p:nvPr/>
          </p:nvSpPr>
          <p:spPr>
            <a:xfrm>
              <a:off x="4070904" y="702366"/>
              <a:ext cx="2516626" cy="14620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72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</a:t>
              </a:r>
              <a:r>
                <a:rPr lang="pt-BR" sz="60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ICMS</a:t>
              </a:r>
              <a:endParaRPr lang="pt-BR" sz="60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5656" y="892884"/>
              <a:ext cx="2952328" cy="1227959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39752" y="2204864"/>
            <a:ext cx="3379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/>
            </a:lvl1pPr>
          </a:lstStyle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6893" y="3783106"/>
            <a:ext cx="6716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/>
            </a:lvl1pPr>
          </a:lstStyle>
          <a:p>
            <a:r>
              <a:rPr lang="pt-BR" dirty="0" smtClean="0"/>
              <a:t>ABERTO A PERGUNTAS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607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FAZ - DOC 02 04_07_1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7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29420" y="2564904"/>
            <a:ext cx="6034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Fiscalização Inteligente Seletiva – IPVA </a:t>
            </a:r>
            <a:r>
              <a:rPr lang="pt-BR" dirty="0" smtClean="0"/>
              <a:t>Consiste </a:t>
            </a:r>
            <a:r>
              <a:rPr lang="pt-BR" dirty="0"/>
              <a:t>de um sistema </a:t>
            </a:r>
            <a:r>
              <a:rPr lang="pt-BR" dirty="0" smtClean="0"/>
              <a:t>inteligente de apoio a fiscalização do IPVA.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Equipamento óptico realiza a </a:t>
            </a:r>
            <a:r>
              <a:rPr lang="pt-BR" dirty="0"/>
              <a:t>leitura automática </a:t>
            </a:r>
            <a:r>
              <a:rPr lang="pt-BR" dirty="0" smtClean="0"/>
              <a:t>da placa do veículo, o número da mesma é confrontado com um </a:t>
            </a:r>
            <a:r>
              <a:rPr lang="pt-BR" dirty="0"/>
              <a:t>banco de dados de veículos </a:t>
            </a:r>
            <a:r>
              <a:rPr lang="pt-BR" dirty="0" smtClean="0"/>
              <a:t>em </a:t>
            </a:r>
            <a:r>
              <a:rPr lang="pt-BR" dirty="0"/>
              <a:t>situação irregular ou delituosa, </a:t>
            </a:r>
            <a:r>
              <a:rPr lang="pt-BR" dirty="0" smtClean="0"/>
              <a:t>havendo alguma irregularidade o </a:t>
            </a:r>
            <a:r>
              <a:rPr lang="pt-BR" dirty="0"/>
              <a:t>sistema indica aos agentes </a:t>
            </a:r>
            <a:r>
              <a:rPr lang="pt-BR" dirty="0" smtClean="0"/>
              <a:t>qual veículo deverá ser abordado.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093744" y="759031"/>
            <a:ext cx="5234240" cy="1227959"/>
            <a:chOff x="1475656" y="892884"/>
            <a:chExt cx="5234240" cy="1227959"/>
          </a:xfrm>
        </p:grpSpPr>
        <p:sp>
          <p:nvSpPr>
            <p:cNvPr id="7" name="CaixaDeTexto 6"/>
            <p:cNvSpPr txBox="1"/>
            <p:nvPr/>
          </p:nvSpPr>
          <p:spPr>
            <a:xfrm>
              <a:off x="4070904" y="906698"/>
              <a:ext cx="263899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72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IPVA</a:t>
              </a:r>
              <a:endParaRPr lang="pt-BR" sz="72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5656" y="892884"/>
              <a:ext cx="2952328" cy="1227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689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403648" y="836712"/>
            <a:ext cx="5234240" cy="1227959"/>
            <a:chOff x="1475656" y="892884"/>
            <a:chExt cx="5234240" cy="1227959"/>
          </a:xfrm>
        </p:grpSpPr>
        <p:sp>
          <p:nvSpPr>
            <p:cNvPr id="7" name="CaixaDeTexto 6"/>
            <p:cNvSpPr txBox="1"/>
            <p:nvPr/>
          </p:nvSpPr>
          <p:spPr>
            <a:xfrm>
              <a:off x="4070904" y="906698"/>
              <a:ext cx="263899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72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IPVA</a:t>
              </a:r>
              <a:endParaRPr lang="pt-BR" sz="72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5656" y="892884"/>
              <a:ext cx="2952328" cy="1227959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7177" y="3356992"/>
            <a:ext cx="3077597" cy="1777312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461079" y="2492896"/>
            <a:ext cx="3789793" cy="11037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Base legal para as apreensões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939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18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02192" y="2060848"/>
            <a:ext cx="7178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/>
              <a:t>As Blitz deram </a:t>
            </a:r>
            <a:r>
              <a:rPr lang="pt-BR" dirty="0"/>
              <a:t>inicio em maio de 2015</a:t>
            </a:r>
            <a:r>
              <a:rPr lang="pt-BR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As </a:t>
            </a:r>
            <a:r>
              <a:rPr lang="pt-BR" dirty="0"/>
              <a:t>ações são realizadas com </a:t>
            </a:r>
            <a:r>
              <a:rPr lang="pt-BR" dirty="0" smtClean="0"/>
              <a:t>um </a:t>
            </a:r>
            <a:r>
              <a:rPr lang="pt-BR" dirty="0"/>
              <a:t>auditor fiscal, três servidores de apoio e </a:t>
            </a:r>
            <a:r>
              <a:rPr lang="pt-BR" dirty="0" smtClean="0"/>
              <a:t>entre </a:t>
            </a:r>
            <a:r>
              <a:rPr lang="pt-BR" dirty="0"/>
              <a:t>16 a 20 PMs para as abordagens </a:t>
            </a:r>
            <a:r>
              <a:rPr lang="pt-BR" dirty="0" smtClean="0"/>
              <a:t>dos</a:t>
            </a:r>
            <a:r>
              <a:rPr lang="pt-BR" dirty="0"/>
              <a:t> </a:t>
            </a:r>
            <a:r>
              <a:rPr lang="pt-BR" dirty="0" smtClean="0"/>
              <a:t>veículos;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A </a:t>
            </a:r>
            <a:r>
              <a:rPr lang="pt-BR" dirty="0"/>
              <a:t>média histórica de inadimplência anual IPVA </a:t>
            </a:r>
            <a:r>
              <a:rPr lang="pt-BR" dirty="0" smtClean="0"/>
              <a:t>era acima de 15%. 2015 fechamos com</a:t>
            </a:r>
            <a:r>
              <a:rPr lang="pt-BR" dirty="0"/>
              <a:t> 12% e há expectativa de </a:t>
            </a:r>
            <a:r>
              <a:rPr lang="pt-BR" dirty="0" smtClean="0"/>
              <a:t>fecharmos</a:t>
            </a:r>
            <a:r>
              <a:rPr lang="pt-BR" dirty="0"/>
              <a:t> 2016, abaixo dos 10</a:t>
            </a:r>
            <a:r>
              <a:rPr lang="pt-BR" dirty="0" smtClean="0"/>
              <a:t>%;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Diariamente, exceto aos domingos, são </a:t>
            </a:r>
            <a:r>
              <a:rPr lang="pt-BR" dirty="0"/>
              <a:t>realizadas 02 (duas </a:t>
            </a:r>
            <a:r>
              <a:rPr lang="pt-BR" dirty="0" smtClean="0"/>
              <a:t>blitz) </a:t>
            </a:r>
            <a:r>
              <a:rPr lang="pt-BR" dirty="0"/>
              <a:t>na capital e 01 (uma) no </a:t>
            </a:r>
            <a:r>
              <a:rPr lang="pt-BR" dirty="0" smtClean="0"/>
              <a:t>interior;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95</a:t>
            </a:r>
            <a:r>
              <a:rPr lang="pt-BR" dirty="0"/>
              <a:t> % ( noventa e cinco por cento) dos veículos abordados </a:t>
            </a:r>
            <a:r>
              <a:rPr lang="pt-BR" dirty="0" smtClean="0"/>
              <a:t>com</a:t>
            </a:r>
            <a:r>
              <a:rPr lang="pt-BR" dirty="0"/>
              <a:t> </a:t>
            </a:r>
            <a:r>
              <a:rPr lang="pt-BR" dirty="0" smtClean="0"/>
              <a:t>inadimplência quitam</a:t>
            </a:r>
            <a:r>
              <a:rPr lang="pt-BR" dirty="0"/>
              <a:t> seus débitos sem necessidade </a:t>
            </a:r>
            <a:r>
              <a:rPr lang="pt-BR" dirty="0" smtClean="0"/>
              <a:t>de apreensão</a:t>
            </a:r>
            <a:r>
              <a:rPr lang="pt-BR" dirty="0"/>
              <a:t> </a:t>
            </a:r>
            <a:r>
              <a:rPr lang="pt-BR" dirty="0" smtClean="0"/>
              <a:t>dos</a:t>
            </a:r>
            <a:r>
              <a:rPr lang="pt-BR" dirty="0"/>
              <a:t> </a:t>
            </a:r>
            <a:r>
              <a:rPr lang="pt-BR" dirty="0" smtClean="0"/>
              <a:t>veículos</a:t>
            </a:r>
            <a:r>
              <a:rPr lang="pt-BR" dirty="0"/>
              <a:t>.</a:t>
            </a:r>
          </a:p>
          <a:p>
            <a:pPr algn="just"/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177045" y="724262"/>
            <a:ext cx="5234240" cy="1227959"/>
            <a:chOff x="1475656" y="892884"/>
            <a:chExt cx="5234240" cy="1227959"/>
          </a:xfrm>
        </p:grpSpPr>
        <p:sp>
          <p:nvSpPr>
            <p:cNvPr id="5" name="CaixaDeTexto 4"/>
            <p:cNvSpPr txBox="1"/>
            <p:nvPr/>
          </p:nvSpPr>
          <p:spPr>
            <a:xfrm>
              <a:off x="4070904" y="906698"/>
              <a:ext cx="263899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72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IPVA</a:t>
              </a:r>
              <a:endParaRPr lang="pt-BR" sz="72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5656" y="892884"/>
              <a:ext cx="2952328" cy="1227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4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2778850"/>
              </p:ext>
            </p:extLst>
          </p:nvPr>
        </p:nvGraphicFramePr>
        <p:xfrm>
          <a:off x="683568" y="2348880"/>
          <a:ext cx="6264696" cy="429762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48072"/>
                <a:gridCol w="1296144"/>
                <a:gridCol w="936104"/>
                <a:gridCol w="504056"/>
                <a:gridCol w="1368152"/>
                <a:gridCol w="1033752"/>
                <a:gridCol w="478416"/>
              </a:tblGrid>
              <a:tr h="2749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MÊS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VLR. ARRECADADO 2015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VLR ARRECADADO 2016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9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VALOR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BLITZ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VALOR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BLITZ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JAN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29.295.755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56.255.863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3.205.312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5,70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FEV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71.852.402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87.921.499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3.054.954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5,43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MAR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154.728.609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149.659.852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3.954.236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4,50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ABR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84.524.273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168.349.805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4.312.416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2,88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MAI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73.690.269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213.136.148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5.261.026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3,13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JUN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80.451.488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1.247.162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1,55 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186.794.575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6.824.102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3,20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JUL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88.036.962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1.753.239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1,99 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214.465.226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5.048.633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2,70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AGO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92.289.092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2.778.588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3,01 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SET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103.487.598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2.303.581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2,23 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OUT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113.470.749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2.380.044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2,10 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NOV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128.201.052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2.023.033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1,58 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DEZ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43.023.782</a:t>
                      </a:r>
                      <a:endParaRPr lang="pt-BR" sz="1400" b="0" i="0" u="none" strike="noStrike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1.675.854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3,90 </a:t>
                      </a:r>
                      <a:endParaRPr lang="pt-BR" sz="1400" b="0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1.063.052.031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14.161.500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 1,33 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 Unicode MS"/>
                      </a:endParaRPr>
                    </a:p>
                  </a:txBody>
                  <a:tcPr marL="7639" marR="7639" marT="7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1.076.582.968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31.660.679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555776" y="1820692"/>
            <a:ext cx="251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Arrecadação IPVA </a:t>
            </a:r>
            <a:endParaRPr lang="pt-BR" sz="24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043608" y="592733"/>
            <a:ext cx="5234240" cy="1227959"/>
            <a:chOff x="1475656" y="892884"/>
            <a:chExt cx="5234240" cy="1227959"/>
          </a:xfrm>
        </p:grpSpPr>
        <p:sp>
          <p:nvSpPr>
            <p:cNvPr id="6" name="CaixaDeTexto 5"/>
            <p:cNvSpPr txBox="1"/>
            <p:nvPr/>
          </p:nvSpPr>
          <p:spPr>
            <a:xfrm>
              <a:off x="4070904" y="906698"/>
              <a:ext cx="263899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7200" b="1" dirty="0" smtClean="0">
                  <a:solidFill>
                    <a:srgbClr val="BF1E2E"/>
                  </a:solidFill>
                  <a:latin typeface="Corbel" panose="020B0503020204020204" pitchFamily="34" charset="0"/>
                  <a:cs typeface="Adobe Arabic" pitchFamily="18" charset="-78"/>
                </a:rPr>
                <a:t>- IPVA</a:t>
              </a:r>
              <a:endParaRPr lang="pt-BR" sz="7200" b="1" dirty="0">
                <a:solidFill>
                  <a:srgbClr val="BF1E2E"/>
                </a:solidFill>
                <a:latin typeface="Corbel" panose="020B0503020204020204" pitchFamily="34" charset="0"/>
                <a:cs typeface="Adobe Arabic" pitchFamily="18" charset="-78"/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5656" y="892884"/>
              <a:ext cx="2952328" cy="1227959"/>
            </a:xfrm>
            <a:prstGeom prst="rect">
              <a:avLst/>
            </a:prstGeom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404664"/>
            <a:ext cx="657858" cy="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9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36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919</Words>
  <Application>Microsoft Office PowerPoint</Application>
  <PresentationFormat>Apresentação na tela (4:3)</PresentationFormat>
  <Paragraphs>202</Paragraphs>
  <Slides>34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 C S</dc:creator>
  <cp:lastModifiedBy>Usuario</cp:lastModifiedBy>
  <cp:revision>158</cp:revision>
  <dcterms:created xsi:type="dcterms:W3CDTF">2016-06-17T02:09:47Z</dcterms:created>
  <dcterms:modified xsi:type="dcterms:W3CDTF">2016-10-07T11:22:15Z</dcterms:modified>
</cp:coreProperties>
</file>