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73" r:id="rId1"/>
  </p:sldMasterIdLst>
  <p:notesMasterIdLst>
    <p:notesMasterId r:id="rId15"/>
  </p:notesMasterIdLst>
  <p:sldIdLst>
    <p:sldId id="256" r:id="rId2"/>
    <p:sldId id="257" r:id="rId3"/>
    <p:sldId id="260" r:id="rId4"/>
    <p:sldId id="263" r:id="rId5"/>
    <p:sldId id="258" r:id="rId6"/>
    <p:sldId id="264" r:id="rId7"/>
    <p:sldId id="261" r:id="rId8"/>
    <p:sldId id="266" r:id="rId9"/>
    <p:sldId id="269" r:id="rId10"/>
    <p:sldId id="270" r:id="rId11"/>
    <p:sldId id="271" r:id="rId12"/>
    <p:sldId id="272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04E9EE-0C4F-4E9B-A681-D917B3B6D1D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3623D70-1CA0-4CCB-B2C6-895D19289115}">
      <dgm:prSet phldrT="[Texto]"/>
      <dgm:spPr/>
      <dgm:t>
        <a:bodyPr/>
        <a:lstStyle/>
        <a:p>
          <a:r>
            <a:rPr lang="pt-BR" dirty="0"/>
            <a:t>Planejamento estratégico de TI</a:t>
          </a:r>
          <a:endParaRPr lang="pt-BR" i="1" dirty="0"/>
        </a:p>
      </dgm:t>
    </dgm:pt>
    <dgm:pt modelId="{0F5B94B6-6EF5-4BD0-AAEF-BCB309C485C0}" type="parTrans" cxnId="{9D5C38A7-D2B9-4A10-8BF8-C4674DC1FDBF}">
      <dgm:prSet/>
      <dgm:spPr/>
      <dgm:t>
        <a:bodyPr/>
        <a:lstStyle/>
        <a:p>
          <a:endParaRPr lang="pt-BR"/>
        </a:p>
      </dgm:t>
    </dgm:pt>
    <dgm:pt modelId="{136B73B5-1DE4-47AA-881B-5EEE966AC2C8}" type="sibTrans" cxnId="{9D5C38A7-D2B9-4A10-8BF8-C4674DC1FDBF}">
      <dgm:prSet/>
      <dgm:spPr/>
      <dgm:t>
        <a:bodyPr/>
        <a:lstStyle/>
        <a:p>
          <a:endParaRPr lang="pt-BR"/>
        </a:p>
      </dgm:t>
    </dgm:pt>
    <dgm:pt modelId="{9FBB0AC3-70D0-48BA-97D5-1DFE825764EB}">
      <dgm:prSet phldrT="[Texto]"/>
      <dgm:spPr/>
      <dgm:t>
        <a:bodyPr/>
        <a:lstStyle/>
        <a:p>
          <a:r>
            <a:rPr lang="pt-BR" dirty="0"/>
            <a:t>Controle e operação dos serviços de TI</a:t>
          </a:r>
        </a:p>
      </dgm:t>
    </dgm:pt>
    <dgm:pt modelId="{60A04CF3-DD9A-4392-827E-8A1D1A244F70}" type="parTrans" cxnId="{CCB1FD24-42D0-4FD6-8431-F95652054DCD}">
      <dgm:prSet/>
      <dgm:spPr/>
      <dgm:t>
        <a:bodyPr/>
        <a:lstStyle/>
        <a:p>
          <a:endParaRPr lang="pt-BR"/>
        </a:p>
      </dgm:t>
    </dgm:pt>
    <dgm:pt modelId="{D0F80B59-6D52-49A8-837E-D2894F5A4F1B}" type="sibTrans" cxnId="{CCB1FD24-42D0-4FD6-8431-F95652054DCD}">
      <dgm:prSet/>
      <dgm:spPr/>
      <dgm:t>
        <a:bodyPr/>
        <a:lstStyle/>
        <a:p>
          <a:endParaRPr lang="pt-BR"/>
        </a:p>
      </dgm:t>
    </dgm:pt>
    <dgm:pt modelId="{0541E82E-BCE0-4416-8CDD-FC948A1D5C54}">
      <dgm:prSet phldrT="[Texto]"/>
      <dgm:spPr/>
      <dgm:t>
        <a:bodyPr/>
        <a:lstStyle/>
        <a:p>
          <a:r>
            <a:rPr lang="pt-BR" dirty="0"/>
            <a:t>Monitoramento e avaliação</a:t>
          </a:r>
        </a:p>
      </dgm:t>
    </dgm:pt>
    <dgm:pt modelId="{57B1D93C-6CBB-4D53-962D-830F963F0CE8}" type="parTrans" cxnId="{6A327CF1-7EAE-4AB8-B893-8A822318C37F}">
      <dgm:prSet/>
      <dgm:spPr/>
      <dgm:t>
        <a:bodyPr/>
        <a:lstStyle/>
        <a:p>
          <a:endParaRPr lang="pt-BR"/>
        </a:p>
      </dgm:t>
    </dgm:pt>
    <dgm:pt modelId="{B3936E68-3F8E-4CB8-9FBD-AE014658306C}" type="sibTrans" cxnId="{6A327CF1-7EAE-4AB8-B893-8A822318C37F}">
      <dgm:prSet/>
      <dgm:spPr/>
      <dgm:t>
        <a:bodyPr/>
        <a:lstStyle/>
        <a:p>
          <a:endParaRPr lang="pt-BR"/>
        </a:p>
      </dgm:t>
    </dgm:pt>
    <dgm:pt modelId="{9346DEF3-FDBB-47B1-8404-5AFC71AD61CB}">
      <dgm:prSet phldrT="[Texto]"/>
      <dgm:spPr/>
      <dgm:t>
        <a:bodyPr/>
        <a:lstStyle/>
        <a:p>
          <a:r>
            <a:rPr lang="pt-BR" i="1" dirty="0"/>
            <a:t>Direcionamento estratégico para a TI</a:t>
          </a:r>
        </a:p>
      </dgm:t>
    </dgm:pt>
    <dgm:pt modelId="{0B702ACC-5EE0-4AEE-91D3-7EFF5D113FF5}" type="parTrans" cxnId="{10503D1D-89E4-411E-BBF8-99D30B18A908}">
      <dgm:prSet/>
      <dgm:spPr/>
      <dgm:t>
        <a:bodyPr/>
        <a:lstStyle/>
        <a:p>
          <a:endParaRPr lang="pt-BR"/>
        </a:p>
      </dgm:t>
    </dgm:pt>
    <dgm:pt modelId="{181DD1FF-E84D-4391-B1CE-DB24D92FB1D5}" type="sibTrans" cxnId="{10503D1D-89E4-411E-BBF8-99D30B18A908}">
      <dgm:prSet/>
      <dgm:spPr/>
      <dgm:t>
        <a:bodyPr/>
        <a:lstStyle/>
        <a:p>
          <a:endParaRPr lang="pt-BR"/>
        </a:p>
      </dgm:t>
    </dgm:pt>
    <dgm:pt modelId="{9DC3FDAE-FB3A-4D9B-9AE3-7F2A7C3919D3}" type="pres">
      <dgm:prSet presAssocID="{4E04E9EE-0C4F-4E9B-A681-D917B3B6D1D7}" presName="CompostProcess" presStyleCnt="0">
        <dgm:presLayoutVars>
          <dgm:dir/>
          <dgm:resizeHandles val="exact"/>
        </dgm:presLayoutVars>
      </dgm:prSet>
      <dgm:spPr/>
    </dgm:pt>
    <dgm:pt modelId="{A6ABBA24-4180-406D-A365-6983A2C3AACA}" type="pres">
      <dgm:prSet presAssocID="{4E04E9EE-0C4F-4E9B-A681-D917B3B6D1D7}" presName="arrow" presStyleLbl="bgShp" presStyleIdx="0" presStyleCnt="1" custLinFactNeighborY="262"/>
      <dgm:spPr>
        <a:solidFill>
          <a:srgbClr val="FFC000"/>
        </a:solidFill>
      </dgm:spPr>
    </dgm:pt>
    <dgm:pt modelId="{1D3DF246-4EB0-48D3-B641-477D4B5DA09B}" type="pres">
      <dgm:prSet presAssocID="{4E04E9EE-0C4F-4E9B-A681-D917B3B6D1D7}" presName="linearProcess" presStyleCnt="0"/>
      <dgm:spPr/>
    </dgm:pt>
    <dgm:pt modelId="{BA698F81-841B-4486-9A67-C8031A87E389}" type="pres">
      <dgm:prSet presAssocID="{9346DEF3-FDBB-47B1-8404-5AFC71AD61CB}" presName="textNode" presStyleLbl="node1" presStyleIdx="0" presStyleCnt="4">
        <dgm:presLayoutVars>
          <dgm:bulletEnabled val="1"/>
        </dgm:presLayoutVars>
      </dgm:prSet>
      <dgm:spPr/>
    </dgm:pt>
    <dgm:pt modelId="{9EEF4199-1969-4BF9-83A9-D91EB3578050}" type="pres">
      <dgm:prSet presAssocID="{181DD1FF-E84D-4391-B1CE-DB24D92FB1D5}" presName="sibTrans" presStyleCnt="0"/>
      <dgm:spPr/>
    </dgm:pt>
    <dgm:pt modelId="{CD528946-7C7B-4E31-835D-186E050F2E0F}" type="pres">
      <dgm:prSet presAssocID="{E3623D70-1CA0-4CCB-B2C6-895D19289115}" presName="textNode" presStyleLbl="node1" presStyleIdx="1" presStyleCnt="4">
        <dgm:presLayoutVars>
          <dgm:bulletEnabled val="1"/>
        </dgm:presLayoutVars>
      </dgm:prSet>
      <dgm:spPr/>
    </dgm:pt>
    <dgm:pt modelId="{8FFE049D-393F-4A0F-BDF9-5D260A2E6FEC}" type="pres">
      <dgm:prSet presAssocID="{136B73B5-1DE4-47AA-881B-5EEE966AC2C8}" presName="sibTrans" presStyleCnt="0"/>
      <dgm:spPr/>
    </dgm:pt>
    <dgm:pt modelId="{279396ED-05F8-4B6E-B16D-59E86F39A271}" type="pres">
      <dgm:prSet presAssocID="{9FBB0AC3-70D0-48BA-97D5-1DFE825764EB}" presName="textNode" presStyleLbl="node1" presStyleIdx="2" presStyleCnt="4">
        <dgm:presLayoutVars>
          <dgm:bulletEnabled val="1"/>
        </dgm:presLayoutVars>
      </dgm:prSet>
      <dgm:spPr/>
    </dgm:pt>
    <dgm:pt modelId="{011FC7A5-812F-4BFB-B28A-DC7ECE50A68C}" type="pres">
      <dgm:prSet presAssocID="{D0F80B59-6D52-49A8-837E-D2894F5A4F1B}" presName="sibTrans" presStyleCnt="0"/>
      <dgm:spPr/>
    </dgm:pt>
    <dgm:pt modelId="{FD516E9B-C3F6-4005-9752-B0E80D754D95}" type="pres">
      <dgm:prSet presAssocID="{0541E82E-BCE0-4416-8CDD-FC948A1D5C54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6158078D-DA2F-486B-8679-68624BE58946}" type="presOf" srcId="{9FBB0AC3-70D0-48BA-97D5-1DFE825764EB}" destId="{279396ED-05F8-4B6E-B16D-59E86F39A271}" srcOrd="0" destOrd="0" presId="urn:microsoft.com/office/officeart/2005/8/layout/hProcess9"/>
    <dgm:cxn modelId="{10503D1D-89E4-411E-BBF8-99D30B18A908}" srcId="{4E04E9EE-0C4F-4E9B-A681-D917B3B6D1D7}" destId="{9346DEF3-FDBB-47B1-8404-5AFC71AD61CB}" srcOrd="0" destOrd="0" parTransId="{0B702ACC-5EE0-4AEE-91D3-7EFF5D113FF5}" sibTransId="{181DD1FF-E84D-4391-B1CE-DB24D92FB1D5}"/>
    <dgm:cxn modelId="{A3889F96-965B-4CEC-BF6D-5D0ACD4AD371}" type="presOf" srcId="{0541E82E-BCE0-4416-8CDD-FC948A1D5C54}" destId="{FD516E9B-C3F6-4005-9752-B0E80D754D95}" srcOrd="0" destOrd="0" presId="urn:microsoft.com/office/officeart/2005/8/layout/hProcess9"/>
    <dgm:cxn modelId="{CCB1FD24-42D0-4FD6-8431-F95652054DCD}" srcId="{4E04E9EE-0C4F-4E9B-A681-D917B3B6D1D7}" destId="{9FBB0AC3-70D0-48BA-97D5-1DFE825764EB}" srcOrd="2" destOrd="0" parTransId="{60A04CF3-DD9A-4392-827E-8A1D1A244F70}" sibTransId="{D0F80B59-6D52-49A8-837E-D2894F5A4F1B}"/>
    <dgm:cxn modelId="{9D5C38A7-D2B9-4A10-8BF8-C4674DC1FDBF}" srcId="{4E04E9EE-0C4F-4E9B-A681-D917B3B6D1D7}" destId="{E3623D70-1CA0-4CCB-B2C6-895D19289115}" srcOrd="1" destOrd="0" parTransId="{0F5B94B6-6EF5-4BD0-AAEF-BCB309C485C0}" sibTransId="{136B73B5-1DE4-47AA-881B-5EEE966AC2C8}"/>
    <dgm:cxn modelId="{1409B020-8AD5-42D7-88E0-E3FEFC74B1DC}" type="presOf" srcId="{4E04E9EE-0C4F-4E9B-A681-D917B3B6D1D7}" destId="{9DC3FDAE-FB3A-4D9B-9AE3-7F2A7C3919D3}" srcOrd="0" destOrd="0" presId="urn:microsoft.com/office/officeart/2005/8/layout/hProcess9"/>
    <dgm:cxn modelId="{6A327CF1-7EAE-4AB8-B893-8A822318C37F}" srcId="{4E04E9EE-0C4F-4E9B-A681-D917B3B6D1D7}" destId="{0541E82E-BCE0-4416-8CDD-FC948A1D5C54}" srcOrd="3" destOrd="0" parTransId="{57B1D93C-6CBB-4D53-962D-830F963F0CE8}" sibTransId="{B3936E68-3F8E-4CB8-9FBD-AE014658306C}"/>
    <dgm:cxn modelId="{F6FF7D9E-8118-4B6D-87B5-701B55DD246C}" type="presOf" srcId="{E3623D70-1CA0-4CCB-B2C6-895D19289115}" destId="{CD528946-7C7B-4E31-835D-186E050F2E0F}" srcOrd="0" destOrd="0" presId="urn:microsoft.com/office/officeart/2005/8/layout/hProcess9"/>
    <dgm:cxn modelId="{D82F3738-9C46-4673-B966-B9EA4DB2EC01}" type="presOf" srcId="{9346DEF3-FDBB-47B1-8404-5AFC71AD61CB}" destId="{BA698F81-841B-4486-9A67-C8031A87E389}" srcOrd="0" destOrd="0" presId="urn:microsoft.com/office/officeart/2005/8/layout/hProcess9"/>
    <dgm:cxn modelId="{02701092-02D0-4D4B-9BE8-481D61561796}" type="presParOf" srcId="{9DC3FDAE-FB3A-4D9B-9AE3-7F2A7C3919D3}" destId="{A6ABBA24-4180-406D-A365-6983A2C3AACA}" srcOrd="0" destOrd="0" presId="urn:microsoft.com/office/officeart/2005/8/layout/hProcess9"/>
    <dgm:cxn modelId="{D4646450-32D4-4DA3-84BB-830BEA16CF07}" type="presParOf" srcId="{9DC3FDAE-FB3A-4D9B-9AE3-7F2A7C3919D3}" destId="{1D3DF246-4EB0-48D3-B641-477D4B5DA09B}" srcOrd="1" destOrd="0" presId="urn:microsoft.com/office/officeart/2005/8/layout/hProcess9"/>
    <dgm:cxn modelId="{0F612325-A76F-432D-8685-1F53366C1275}" type="presParOf" srcId="{1D3DF246-4EB0-48D3-B641-477D4B5DA09B}" destId="{BA698F81-841B-4486-9A67-C8031A87E389}" srcOrd="0" destOrd="0" presId="urn:microsoft.com/office/officeart/2005/8/layout/hProcess9"/>
    <dgm:cxn modelId="{787FC1DE-5780-4F5C-9882-DCFC4F54684C}" type="presParOf" srcId="{1D3DF246-4EB0-48D3-B641-477D4B5DA09B}" destId="{9EEF4199-1969-4BF9-83A9-D91EB3578050}" srcOrd="1" destOrd="0" presId="urn:microsoft.com/office/officeart/2005/8/layout/hProcess9"/>
    <dgm:cxn modelId="{9C811A60-5B2E-4B16-9F7A-29E8BE2DFC96}" type="presParOf" srcId="{1D3DF246-4EB0-48D3-B641-477D4B5DA09B}" destId="{CD528946-7C7B-4E31-835D-186E050F2E0F}" srcOrd="2" destOrd="0" presId="urn:microsoft.com/office/officeart/2005/8/layout/hProcess9"/>
    <dgm:cxn modelId="{F4AA04C6-EC5E-4A77-BFF9-65EF750387C9}" type="presParOf" srcId="{1D3DF246-4EB0-48D3-B641-477D4B5DA09B}" destId="{8FFE049D-393F-4A0F-BDF9-5D260A2E6FEC}" srcOrd="3" destOrd="0" presId="urn:microsoft.com/office/officeart/2005/8/layout/hProcess9"/>
    <dgm:cxn modelId="{8DF05529-6A52-4A15-A29A-DC1447E9BD4E}" type="presParOf" srcId="{1D3DF246-4EB0-48D3-B641-477D4B5DA09B}" destId="{279396ED-05F8-4B6E-B16D-59E86F39A271}" srcOrd="4" destOrd="0" presId="urn:microsoft.com/office/officeart/2005/8/layout/hProcess9"/>
    <dgm:cxn modelId="{FFCC632A-AE89-497B-8E9B-A94A836EB82A}" type="presParOf" srcId="{1D3DF246-4EB0-48D3-B641-477D4B5DA09B}" destId="{011FC7A5-812F-4BFB-B28A-DC7ECE50A68C}" srcOrd="5" destOrd="0" presId="urn:microsoft.com/office/officeart/2005/8/layout/hProcess9"/>
    <dgm:cxn modelId="{5B042526-BDE6-47AB-9C56-C02F3114F8BB}" type="presParOf" srcId="{1D3DF246-4EB0-48D3-B641-477D4B5DA09B}" destId="{FD516E9B-C3F6-4005-9752-B0E80D754D95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ABBA24-4180-406D-A365-6983A2C3AACA}">
      <dsp:nvSpPr>
        <dsp:cNvPr id="0" name=""/>
        <dsp:cNvSpPr/>
      </dsp:nvSpPr>
      <dsp:spPr>
        <a:xfrm>
          <a:off x="814760" y="0"/>
          <a:ext cx="9233949" cy="5054324"/>
        </a:xfrm>
        <a:prstGeom prst="rightArrow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698F81-841B-4486-9A67-C8031A87E389}">
      <dsp:nvSpPr>
        <dsp:cNvPr id="0" name=""/>
        <dsp:cNvSpPr/>
      </dsp:nvSpPr>
      <dsp:spPr>
        <a:xfrm>
          <a:off x="5437" y="1516297"/>
          <a:ext cx="2615083" cy="20217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i="1" kern="1200" dirty="0"/>
            <a:t>Direcionamento estratégico para a TI</a:t>
          </a:r>
        </a:p>
      </dsp:txBody>
      <dsp:txXfrm>
        <a:off x="104130" y="1614990"/>
        <a:ext cx="2417697" cy="1824343"/>
      </dsp:txXfrm>
    </dsp:sp>
    <dsp:sp modelId="{CD528946-7C7B-4E31-835D-186E050F2E0F}">
      <dsp:nvSpPr>
        <dsp:cNvPr id="0" name=""/>
        <dsp:cNvSpPr/>
      </dsp:nvSpPr>
      <dsp:spPr>
        <a:xfrm>
          <a:off x="2751274" y="1516297"/>
          <a:ext cx="2615083" cy="20217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Planejamento estratégico de TI</a:t>
          </a:r>
          <a:endParaRPr lang="pt-BR" sz="2200" i="1" kern="1200" dirty="0"/>
        </a:p>
      </dsp:txBody>
      <dsp:txXfrm>
        <a:off x="2849967" y="1614990"/>
        <a:ext cx="2417697" cy="1824343"/>
      </dsp:txXfrm>
    </dsp:sp>
    <dsp:sp modelId="{279396ED-05F8-4B6E-B16D-59E86F39A271}">
      <dsp:nvSpPr>
        <dsp:cNvPr id="0" name=""/>
        <dsp:cNvSpPr/>
      </dsp:nvSpPr>
      <dsp:spPr>
        <a:xfrm>
          <a:off x="5497112" y="1516297"/>
          <a:ext cx="2615083" cy="20217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Controle e operação dos serviços de TI</a:t>
          </a:r>
        </a:p>
      </dsp:txBody>
      <dsp:txXfrm>
        <a:off x="5595805" y="1614990"/>
        <a:ext cx="2417697" cy="1824343"/>
      </dsp:txXfrm>
    </dsp:sp>
    <dsp:sp modelId="{FD516E9B-C3F6-4005-9752-B0E80D754D95}">
      <dsp:nvSpPr>
        <dsp:cNvPr id="0" name=""/>
        <dsp:cNvSpPr/>
      </dsp:nvSpPr>
      <dsp:spPr>
        <a:xfrm>
          <a:off x="8242949" y="1516297"/>
          <a:ext cx="2615083" cy="20217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Monitoramento e avaliação</a:t>
          </a:r>
        </a:p>
      </dsp:txBody>
      <dsp:txXfrm>
        <a:off x="8341642" y="1614990"/>
        <a:ext cx="2417697" cy="18243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41A5D-6EA4-491D-8E07-0AD0A1492FD9}" type="datetimeFigureOut">
              <a:rPr lang="pt-BR" smtClean="0"/>
              <a:t>06/10/2016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6DA10F-F867-45B7-A324-A837AAEC98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531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059D8-3090-4389-B46C-334636E3AE03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2012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08212-9CDA-4CF6-9BE5-E04E2A877A9B}" type="datetime1">
              <a:rPr lang="en-US" smtClean="0"/>
              <a:t>10/6/2016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969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01EA-2789-4BDA-B449-FD77A2254022}" type="datetime1">
              <a:rPr lang="en-US" smtClean="0"/>
              <a:t>10/6/2016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81323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01EA-2789-4BDA-B449-FD77A2254022}" type="datetime1">
              <a:rPr lang="en-US" smtClean="0"/>
              <a:t>10/6/2016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276447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01EA-2789-4BDA-B449-FD77A2254022}" type="datetime1">
              <a:rPr lang="en-US" smtClean="0"/>
              <a:t>10/6/2016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28565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01EA-2789-4BDA-B449-FD77A2254022}" type="datetime1">
              <a:rPr lang="en-US" smtClean="0"/>
              <a:t>10/6/2016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9336051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01EA-2789-4BDA-B449-FD77A2254022}" type="datetime1">
              <a:rPr lang="en-US" smtClean="0"/>
              <a:t>10/6/2016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038186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2745-899D-4837-BCA0-0C085F13EB08}" type="datetime1">
              <a:rPr lang="en-US" smtClean="0"/>
              <a:t>10/6/2016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668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5D71-1851-4A1A-AE3B-C7001190C45B}" type="datetime1">
              <a:rPr lang="en-US" smtClean="0"/>
              <a:t>10/6/2016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771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3588B-B6B5-4AE2-8FD2-B655E8CCC28D}" type="datetime1">
              <a:rPr lang="en-US" smtClean="0"/>
              <a:t>10/6/2016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732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ADB4F-9DA8-4FDF-A272-24D9B9A216C6}" type="datetime1">
              <a:rPr lang="en-US" smtClean="0"/>
              <a:t>10/6/2016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281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27B94-0A02-403D-9E6A-66B3624F1750}" type="datetime1">
              <a:rPr lang="en-US" smtClean="0"/>
              <a:t>10/6/2016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337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33B69-A2DB-4CAB-82FC-B4D04E1F3A31}" type="datetime1">
              <a:rPr lang="en-US" smtClean="0"/>
              <a:t>10/6/2016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049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68542-0EF4-486F-9BFF-F76750ECF403}" type="datetime1">
              <a:rPr lang="en-US" smtClean="0"/>
              <a:t>10/6/2016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963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03D28-7EF5-4F22-AF57-70EF096EE27E}" type="datetime1">
              <a:rPr lang="en-US" smtClean="0"/>
              <a:t>10/6/2016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970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C060D-08D2-4FCC-A485-CDEE95440C89}" type="datetime1">
              <a:rPr lang="en-US" smtClean="0"/>
              <a:t>10/6/2016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740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6AE2-528A-420A-B103-8F973ECA7DCE}" type="datetime1">
              <a:rPr lang="en-US" smtClean="0"/>
              <a:t>10/6/2016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934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A01EA-2789-4BDA-B449-FD77A2254022}" type="datetime1">
              <a:rPr lang="en-US" smtClean="0"/>
              <a:t>10/6/2016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32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48308" y="447260"/>
            <a:ext cx="8915399" cy="2262781"/>
          </a:xfrm>
        </p:spPr>
        <p:txBody>
          <a:bodyPr/>
          <a:lstStyle/>
          <a:p>
            <a:pPr algn="ctr"/>
            <a:r>
              <a:rPr lang="pt-BR" dirty="0"/>
              <a:t>Gestão de Tecnologia da Informação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62500" y="4359965"/>
            <a:ext cx="5892178" cy="2332383"/>
          </a:xfrm>
        </p:spPr>
        <p:txBody>
          <a:bodyPr>
            <a:normAutofit fontScale="70000" lnSpcReduction="20000"/>
          </a:bodyPr>
          <a:lstStyle/>
          <a:p>
            <a:r>
              <a:rPr lang="pt-BR"/>
              <a:t>Alessandro </a:t>
            </a:r>
            <a:r>
              <a:rPr lang="pt-BR" dirty="0"/>
              <a:t>Cruvinel Machado de Araújo</a:t>
            </a:r>
          </a:p>
          <a:p>
            <a:r>
              <a:rPr lang="pt-BR" dirty="0"/>
              <a:t>Mestre em Ciência da Computação pela UFPE</a:t>
            </a:r>
          </a:p>
          <a:p>
            <a:r>
              <a:rPr lang="pt-BR" dirty="0"/>
              <a:t>Graduado em Ciência da Computação pela UFG</a:t>
            </a:r>
          </a:p>
          <a:p>
            <a:r>
              <a:rPr lang="pt-BR" dirty="0"/>
              <a:t>Professor da UFG</a:t>
            </a:r>
          </a:p>
          <a:p>
            <a:r>
              <a:rPr lang="pt-BR" dirty="0"/>
              <a:t>Gestor de TI do Governo do Estado de Goiás</a:t>
            </a:r>
          </a:p>
          <a:p>
            <a:r>
              <a:rPr lang="pt-BR" dirty="0"/>
              <a:t>Gerente de TI da SEFAZ/GO</a:t>
            </a:r>
          </a:p>
          <a:p>
            <a:r>
              <a:rPr lang="pt-BR" dirty="0"/>
              <a:t>Gerência projetos de e equipes de TI a mais de 15 anos</a:t>
            </a:r>
          </a:p>
          <a:p>
            <a:r>
              <a:rPr lang="pt-BR" dirty="0"/>
              <a:t>Certificado em PMP, ITIL e COBIT</a:t>
            </a:r>
          </a:p>
        </p:txBody>
      </p:sp>
    </p:spTree>
    <p:extLst>
      <p:ext uri="{BB962C8B-B14F-4D97-AF65-F5344CB8AC3E}">
        <p14:creationId xmlns:p14="http://schemas.microsoft.com/office/powerpoint/2010/main" val="1839536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Planejamento estratégico de TI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Contempla objetivos, indicadores, metas, ações e projetos de TI alinhados aos objetivos do planejamento estratégico organizacional.</a:t>
            </a:r>
          </a:p>
          <a:p>
            <a:r>
              <a:rPr lang="pt-BR" dirty="0"/>
              <a:t>Define a alocação dos recursos orçamentários</a:t>
            </a:r>
          </a:p>
          <a:p>
            <a:r>
              <a:rPr lang="pt-BR" dirty="0"/>
              <a:t>Defini os mecanismos de acompanhamento das metas estabelecidas</a:t>
            </a:r>
          </a:p>
          <a:p>
            <a:r>
              <a:rPr lang="pt-BR" dirty="0"/>
              <a:t>Deve ser formalmente estabelecido e divulgado para a organização</a:t>
            </a:r>
          </a:p>
          <a:p>
            <a:r>
              <a:rPr lang="pt-BR" dirty="0"/>
              <a:t>Estabelece o portfólio dos projetos de TI</a:t>
            </a:r>
          </a:p>
          <a:p>
            <a:endParaRPr lang="pt-BR" dirty="0"/>
          </a:p>
          <a:p>
            <a:r>
              <a:rPr lang="pt-BR" dirty="0"/>
              <a:t>Normalmente formalizado através de um Plano Diretor de TI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304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Controle e operação dos serviços de TI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Deve ser baseada nas práticas de ITIL</a:t>
            </a:r>
          </a:p>
          <a:p>
            <a:r>
              <a:rPr lang="pt-BR" dirty="0"/>
              <a:t>Estabelece um catalogo dos serviços disponíveis</a:t>
            </a:r>
          </a:p>
          <a:p>
            <a:r>
              <a:rPr lang="pt-BR" dirty="0"/>
              <a:t>Gerencia os riscos de TI</a:t>
            </a:r>
          </a:p>
          <a:p>
            <a:r>
              <a:rPr lang="pt-BR" dirty="0"/>
              <a:t>Gerencia a política de segurança da informação</a:t>
            </a:r>
          </a:p>
          <a:p>
            <a:r>
              <a:rPr lang="pt-BR" dirty="0"/>
              <a:t>Opera a infraestrutura de TI</a:t>
            </a:r>
          </a:p>
          <a:p>
            <a:r>
              <a:rPr lang="pt-BR" dirty="0"/>
              <a:t>Realiza o desenvolvimento e manutenção de sistemas</a:t>
            </a:r>
          </a:p>
          <a:p>
            <a:r>
              <a:rPr lang="pt-BR" dirty="0"/>
              <a:t>Realiza as contratações necessárias para a TI</a:t>
            </a:r>
          </a:p>
          <a:p>
            <a:r>
              <a:rPr lang="pt-BR" dirty="0"/>
              <a:t>Os principais processos de TI devem ser automatizados</a:t>
            </a:r>
          </a:p>
          <a:p>
            <a:pPr lvl="1"/>
            <a:r>
              <a:rPr lang="pt-BR" dirty="0"/>
              <a:t>Os principais serviços devem ser disponibilizados ao contribuinte de forma eletrônica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076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Monitoramento e avaliação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Acompanha a realização das ações e projetos</a:t>
            </a:r>
          </a:p>
          <a:p>
            <a:r>
              <a:rPr lang="pt-BR" dirty="0"/>
              <a:t>Acompanha a execução dos serviços de TI</a:t>
            </a:r>
          </a:p>
          <a:p>
            <a:r>
              <a:rPr lang="pt-BR" dirty="0"/>
              <a:t>Monitora o alinhamento da TI com o negócio</a:t>
            </a:r>
          </a:p>
          <a:p>
            <a:r>
              <a:rPr lang="pt-BR" dirty="0"/>
              <a:t>Avalia o funcionamento dos sistemas de TI</a:t>
            </a:r>
          </a:p>
          <a:p>
            <a:r>
              <a:rPr lang="pt-BR" dirty="0"/>
              <a:t>Avalia a segurança da informação</a:t>
            </a:r>
          </a:p>
          <a:p>
            <a:r>
              <a:rPr lang="pt-BR" dirty="0"/>
              <a:t>Avalia a satisfação dos usuários de TI</a:t>
            </a:r>
          </a:p>
          <a:p>
            <a:r>
              <a:rPr lang="pt-BR" dirty="0"/>
              <a:t>Monitora e acompanha os contratos de TI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754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Principais frameworks utilizados para a Governança de TI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818016"/>
              </p:ext>
            </p:extLst>
          </p:nvPr>
        </p:nvGraphicFramePr>
        <p:xfrm>
          <a:off x="2202293" y="1905336"/>
          <a:ext cx="7975375" cy="4339041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2517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7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6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Ferramenta/Framework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Utilização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6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BSC (</a:t>
                      </a:r>
                      <a:r>
                        <a:rPr lang="pt-BR" sz="14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Balanced</a:t>
                      </a:r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Scorecard)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Planejamento e desempenho.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6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COBIT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Governança e controle.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6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ITIL e ISO 20000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Gestão de Serviços.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6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PMBOK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Gestão de Projetos.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6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CMMI e MPS BR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Engenharia de software.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6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Val IT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Investimentos em TI.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36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TOGAF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Framework de arquitetura de negócio, aplicações e tecnologia.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36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NBR ISO/IEC 38500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Governança Corporativa de Tecnologia da Informação.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6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SIX SIGMA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Gestão da Qualidade.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8150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Tecnologia da Informação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Tecnologia da informação se refere ao conjunto dos recursos tecnológicos e computacionais para a geração e uso da informação.</a:t>
            </a:r>
          </a:p>
          <a:p>
            <a:pPr algn="just"/>
            <a:r>
              <a:rPr lang="pt-BR" dirty="0"/>
              <a:t>Esta fundamentada nos seguintes componentes:</a:t>
            </a:r>
          </a:p>
          <a:p>
            <a:pPr lvl="1" algn="just"/>
            <a:r>
              <a:rPr lang="pt-BR" dirty="0"/>
              <a:t>Hardware e seus componentes</a:t>
            </a:r>
          </a:p>
          <a:p>
            <a:pPr lvl="1" algn="just"/>
            <a:r>
              <a:rPr lang="pt-BR" dirty="0"/>
              <a:t>Software e seus recursos</a:t>
            </a:r>
          </a:p>
          <a:p>
            <a:pPr lvl="1" algn="just"/>
            <a:r>
              <a:rPr lang="pt-BR" dirty="0"/>
              <a:t>Sistemas de telecomunicações</a:t>
            </a:r>
          </a:p>
          <a:p>
            <a:pPr lvl="1" algn="just"/>
            <a:r>
              <a:rPr lang="pt-BR" dirty="0"/>
              <a:t>Gestão de dados e informações</a:t>
            </a:r>
          </a:p>
          <a:p>
            <a:pPr lvl="1" algn="just"/>
            <a:r>
              <a:rPr lang="pt-BR" dirty="0"/>
              <a:t>Inúmeras pessoas com perfis muito específicos</a:t>
            </a:r>
          </a:p>
          <a:p>
            <a:pPr lvl="1" algn="just"/>
            <a:r>
              <a:rPr lang="pt-BR" dirty="0"/>
              <a:t>Diversos serviços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147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Realidade de TI na Última Década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altLang="pt-BR" dirty="0"/>
              <a:t>Pressão crescente no uso de tecnologias nas estratégias de negócios </a:t>
            </a:r>
          </a:p>
          <a:p>
            <a:r>
              <a:rPr lang="pt-BR" altLang="pt-BR" dirty="0"/>
              <a:t>Crescentes demandas e complexidade dos ambientes de TI</a:t>
            </a:r>
          </a:p>
          <a:p>
            <a:r>
              <a:rPr lang="pt-BR" altLang="pt-BR" dirty="0"/>
              <a:t>Comunicação deficiente com as áreas de negócios  </a:t>
            </a:r>
          </a:p>
          <a:p>
            <a:r>
              <a:rPr lang="pt-BR" altLang="pt-BR" dirty="0"/>
              <a:t>Vista como centro de altos custos</a:t>
            </a:r>
          </a:p>
          <a:p>
            <a:r>
              <a:rPr lang="pt-BR" altLang="pt-BR" dirty="0"/>
              <a:t>Níveis de serviço sempre insatisfatórios</a:t>
            </a:r>
          </a:p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768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O que os usuários esperam da TI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Projetos dentro do prazo e orçamento;</a:t>
            </a:r>
          </a:p>
          <a:p>
            <a:r>
              <a:rPr lang="pt-BR" dirty="0"/>
              <a:t>Alinhamento com o negócio;</a:t>
            </a:r>
          </a:p>
          <a:p>
            <a:r>
              <a:rPr lang="pt-BR" dirty="0"/>
              <a:t>Disponibilidade das aplicações;</a:t>
            </a:r>
          </a:p>
          <a:p>
            <a:r>
              <a:rPr lang="pt-BR" dirty="0"/>
              <a:t>Disponibilidade da </a:t>
            </a:r>
            <a:r>
              <a:rPr lang="pt-BR" dirty="0" err="1"/>
              <a:t>infra-estrutura</a:t>
            </a:r>
            <a:r>
              <a:rPr lang="pt-BR" dirty="0"/>
              <a:t>;</a:t>
            </a:r>
          </a:p>
          <a:p>
            <a:r>
              <a:rPr lang="pt-BR" dirty="0"/>
              <a:t>Capacidade de expansão do negócio;</a:t>
            </a:r>
          </a:p>
          <a:p>
            <a:r>
              <a:rPr lang="pt-BR" dirty="0"/>
              <a:t>Rapidez na resolução de incidentes e serviços.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20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Gestão Estratégica de TI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/>
              <a:t>A complexidade do contexto atual obriga que as organizações deixem de tratar a TI como um problema tecnológico que precisa de soluções tecnológicas. </a:t>
            </a:r>
          </a:p>
          <a:p>
            <a:pPr algn="just"/>
            <a:r>
              <a:rPr lang="pt-BR" dirty="0"/>
              <a:t>TI deve ser vista como uma oportunidade para responder aos constantes desafios de negócio das organizações. </a:t>
            </a:r>
          </a:p>
          <a:p>
            <a:pPr algn="just"/>
            <a:r>
              <a:rPr lang="pt-BR" altLang="pt-BR" dirty="0"/>
              <a:t>Atualmente, a TI tem papel fundamental no apoio às organizações, pois além das questões meramente operacionais, ela auxilia na  elaboração e execução das estratégias organizacionais.</a:t>
            </a:r>
          </a:p>
          <a:p>
            <a:pPr algn="just"/>
            <a:r>
              <a:rPr lang="pt-BR" altLang="pt-BR" dirty="0"/>
              <a:t>Há menos de uma década, o principal objetivo da TI era agilizar o tempo e o esforço na execução de tarefas antes realizadas manualmente;</a:t>
            </a:r>
          </a:p>
          <a:p>
            <a:pPr algn="just"/>
            <a:r>
              <a:rPr lang="pt-BR" altLang="pt-BR" dirty="0"/>
              <a:t>As novas ferramentas de TI possibilitaram as organizações a usufruir de um novo potencial, visando a melhoria da eficácia, como apoio no desenvolvimento e aplicação de Estratégias Empresariais.</a:t>
            </a:r>
          </a:p>
          <a:p>
            <a:pPr algn="just"/>
            <a:endParaRPr lang="pt-BR" altLang="pt-BR" dirty="0"/>
          </a:p>
          <a:p>
            <a:pPr algn="just"/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730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Governança de TI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/>
              <a:t>“Governança de TI é um conjunto de práticas, padrões e relacionamentos estruturados, assumidos por executivos, gestores, técnicos e usuários de TI de uma organização, com a finalidade de garantir controles efetivos, ampliar os processos de segurança, minimizar os riscos, ampliar o desempenho, otimizar a aplicação de recursos, reduzir os custos, suportar as melhores decisões e consequentemente alinhar TI aos negócios.” (PERES, João R.)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538" y="4583299"/>
            <a:ext cx="3214757" cy="2231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690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Posicionamento da Governança de TI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7</a:t>
            </a:fld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5618" y="2249557"/>
            <a:ext cx="4876800" cy="409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95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ciclo da Governança de TI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0534214"/>
              </p:ext>
            </p:extLst>
          </p:nvPr>
        </p:nvGraphicFramePr>
        <p:xfrm>
          <a:off x="490330" y="1381538"/>
          <a:ext cx="10863470" cy="5054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393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Direcionamento estratégico para a TI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Planejamento estratégico da organização direcionara as ações de TI</a:t>
            </a:r>
          </a:p>
          <a:p>
            <a:r>
              <a:rPr lang="pt-BR" dirty="0"/>
              <a:t>Diretrizes para:</a:t>
            </a:r>
          </a:p>
          <a:p>
            <a:pPr lvl="1"/>
            <a:r>
              <a:rPr lang="pt-BR" dirty="0"/>
              <a:t>Planejamento  priorizações de ações e projetos de TI</a:t>
            </a:r>
          </a:p>
          <a:p>
            <a:pPr lvl="1"/>
            <a:r>
              <a:rPr lang="pt-BR" dirty="0"/>
              <a:t>Terceirização de serviços</a:t>
            </a:r>
          </a:p>
          <a:p>
            <a:pPr lvl="1"/>
            <a:r>
              <a:rPr lang="pt-BR" dirty="0"/>
              <a:t>Gestão do portfólio de projetos</a:t>
            </a:r>
          </a:p>
          <a:p>
            <a:pPr lvl="1"/>
            <a:r>
              <a:rPr lang="pt-BR" dirty="0"/>
              <a:t>Gestão dos serviços de TI</a:t>
            </a:r>
          </a:p>
          <a:p>
            <a:pPr lvl="1"/>
            <a:r>
              <a:rPr lang="pt-BR" dirty="0"/>
              <a:t>Priorização da alocação orçamentária</a:t>
            </a:r>
          </a:p>
          <a:p>
            <a:pPr lvl="1"/>
            <a:r>
              <a:rPr lang="pt-BR" dirty="0"/>
              <a:t>Contratação de bens e serviços de TI</a:t>
            </a:r>
          </a:p>
          <a:p>
            <a:pPr lvl="1"/>
            <a:r>
              <a:rPr lang="pt-BR" dirty="0"/>
              <a:t>Avaliação do desempenho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072451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391</TotalTime>
  <Words>766</Words>
  <Application>Microsoft Office PowerPoint</Application>
  <PresentationFormat>Widescreen</PresentationFormat>
  <Paragraphs>115</Paragraphs>
  <Slides>13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Cacho</vt:lpstr>
      <vt:lpstr>Gestão de Tecnologia da Informação</vt:lpstr>
      <vt:lpstr>Tecnologia da Informação</vt:lpstr>
      <vt:lpstr>Realidade de TI na Última Década</vt:lpstr>
      <vt:lpstr>O que os usuários esperam da TI</vt:lpstr>
      <vt:lpstr>Gestão Estratégica de TI</vt:lpstr>
      <vt:lpstr>Governança de TI</vt:lpstr>
      <vt:lpstr>Posicionamento da Governança de TI</vt:lpstr>
      <vt:lpstr>O ciclo da Governança de TI</vt:lpstr>
      <vt:lpstr>Direcionamento estratégico para a TI</vt:lpstr>
      <vt:lpstr>Planejamento estratégico de TI</vt:lpstr>
      <vt:lpstr>Controle e operação dos serviços de TI</vt:lpstr>
      <vt:lpstr>Monitoramento e avaliação</vt:lpstr>
      <vt:lpstr>Principais frameworks utilizados para a Governança de 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Gestão de Tecnologia da Informação</dc:title>
  <dc:creator>Alessandro Cruvinel</dc:creator>
  <cp:lastModifiedBy>Alessandro Cruvinel</cp:lastModifiedBy>
  <cp:revision>24</cp:revision>
  <dcterms:created xsi:type="dcterms:W3CDTF">2016-10-06T09:17:15Z</dcterms:created>
  <dcterms:modified xsi:type="dcterms:W3CDTF">2016-10-06T18:31:33Z</dcterms:modified>
</cp:coreProperties>
</file>