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94" r:id="rId2"/>
    <p:sldId id="583" r:id="rId3"/>
    <p:sldId id="540" r:id="rId4"/>
    <p:sldId id="541" r:id="rId5"/>
    <p:sldId id="543" r:id="rId6"/>
    <p:sldId id="542" r:id="rId7"/>
    <p:sldId id="568" r:id="rId8"/>
    <p:sldId id="569" r:id="rId9"/>
    <p:sldId id="523" r:id="rId10"/>
    <p:sldId id="497" r:id="rId11"/>
    <p:sldId id="498" r:id="rId12"/>
    <p:sldId id="499" r:id="rId13"/>
    <p:sldId id="500" r:id="rId14"/>
    <p:sldId id="501" r:id="rId15"/>
    <p:sldId id="502" r:id="rId16"/>
    <p:sldId id="503" r:id="rId17"/>
    <p:sldId id="561" r:id="rId18"/>
    <p:sldId id="562" r:id="rId19"/>
    <p:sldId id="567" r:id="rId20"/>
    <p:sldId id="571" r:id="rId21"/>
    <p:sldId id="572" r:id="rId22"/>
    <p:sldId id="573" r:id="rId23"/>
    <p:sldId id="580" r:id="rId24"/>
    <p:sldId id="579" r:id="rId25"/>
    <p:sldId id="581" r:id="rId26"/>
    <p:sldId id="582" r:id="rId27"/>
    <p:sldId id="524" r:id="rId28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9DF"/>
    <a:srgbClr val="00589A"/>
    <a:srgbClr val="800000"/>
    <a:srgbClr val="FFABAB"/>
    <a:srgbClr val="2F2E38"/>
    <a:srgbClr val="990000"/>
    <a:srgbClr val="FFCCFF"/>
    <a:srgbClr val="FF3300"/>
    <a:srgbClr val="99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434" autoAdjust="0"/>
  </p:normalViewPr>
  <p:slideViewPr>
    <p:cSldViewPr>
      <p:cViewPr varScale="1">
        <p:scale>
          <a:sx n="74" d="100"/>
          <a:sy n="74" d="100"/>
        </p:scale>
        <p:origin x="130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95A146-ACFD-4A11-B43D-C57066EED422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</dgm:pt>
    <dgm:pt modelId="{A8FD301C-D00F-49BB-91A6-01893918272A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2000" b="1" dirty="0">
              <a:solidFill>
                <a:schemeClr val="bg1"/>
              </a:solidFill>
            </a:rPr>
            <a:t>Chegada da geração Y</a:t>
          </a:r>
        </a:p>
        <a:p>
          <a:r>
            <a:rPr lang="pt-BR" sz="2000" b="1" dirty="0">
              <a:solidFill>
                <a:schemeClr val="bg1"/>
              </a:solidFill>
            </a:rPr>
            <a:t>(geração net, carreira dinâmica e rápida, ascensão horizontal, </a:t>
          </a:r>
          <a:r>
            <a:rPr lang="pt-BR" sz="2000" b="1" dirty="0" err="1">
              <a:solidFill>
                <a:schemeClr val="bg1"/>
              </a:solidFill>
            </a:rPr>
            <a:t>multiprofissão</a:t>
          </a:r>
          <a:r>
            <a:rPr lang="pt-BR" sz="2000" b="1" dirty="0">
              <a:solidFill>
                <a:schemeClr val="bg1"/>
              </a:solidFill>
            </a:rPr>
            <a:t>, horário flexível) </a:t>
          </a:r>
        </a:p>
      </dgm:t>
    </dgm:pt>
    <dgm:pt modelId="{C72A4381-BC7E-4CF5-9FD5-BC56B9BC3610}" type="parTrans" cxnId="{7555C419-3BC3-448A-8B4F-1FBCDEE1CEFC}">
      <dgm:prSet/>
      <dgm:spPr/>
      <dgm:t>
        <a:bodyPr/>
        <a:lstStyle/>
        <a:p>
          <a:endParaRPr lang="pt-BR"/>
        </a:p>
      </dgm:t>
    </dgm:pt>
    <dgm:pt modelId="{5A1E98FF-39C5-4DB0-A31A-404F68E03456}" type="sibTrans" cxnId="{7555C419-3BC3-448A-8B4F-1FBCDEE1CEFC}">
      <dgm:prSet/>
      <dgm:spPr/>
      <dgm:t>
        <a:bodyPr/>
        <a:lstStyle/>
        <a:p>
          <a:endParaRPr lang="pt-BR"/>
        </a:p>
      </dgm:t>
    </dgm:pt>
    <dgm:pt modelId="{B7DF0D5B-95BB-4019-B7CA-7036BF81DA4A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2000" b="1" dirty="0">
              <a:solidFill>
                <a:schemeClr val="bg1"/>
              </a:solidFill>
            </a:rPr>
            <a:t>Web 2.0 incorporados ao contexto organizacional</a:t>
          </a:r>
        </a:p>
        <a:p>
          <a:r>
            <a:rPr lang="pt-BR" sz="2000" b="1" dirty="0">
              <a:solidFill>
                <a:schemeClr val="bg1"/>
              </a:solidFill>
            </a:rPr>
            <a:t>(mundo dos blogs, face, </a:t>
          </a:r>
          <a:r>
            <a:rPr lang="pt-BR" sz="2000" b="1" dirty="0" err="1">
              <a:solidFill>
                <a:schemeClr val="bg1"/>
              </a:solidFill>
            </a:rPr>
            <a:t>twitter</a:t>
          </a:r>
          <a:r>
            <a:rPr lang="pt-BR" sz="2000" b="1" dirty="0">
              <a:solidFill>
                <a:schemeClr val="bg1"/>
              </a:solidFill>
            </a:rPr>
            <a:t>, </a:t>
          </a:r>
          <a:r>
            <a:rPr lang="pt-BR" sz="2000" b="1" dirty="0" err="1">
              <a:solidFill>
                <a:schemeClr val="bg1"/>
              </a:solidFill>
            </a:rPr>
            <a:t>wikis</a:t>
          </a:r>
          <a:r>
            <a:rPr lang="pt-BR" sz="2000" b="1" dirty="0">
              <a:solidFill>
                <a:schemeClr val="bg1"/>
              </a:solidFill>
            </a:rPr>
            <a:t>, redes sociais)</a:t>
          </a:r>
        </a:p>
      </dgm:t>
    </dgm:pt>
    <dgm:pt modelId="{657EDA13-F694-4C0C-AE04-8F5862331B3C}" type="parTrans" cxnId="{FC59D0A7-0541-413E-86AB-CC5D46BDB9A9}">
      <dgm:prSet/>
      <dgm:spPr/>
      <dgm:t>
        <a:bodyPr/>
        <a:lstStyle/>
        <a:p>
          <a:endParaRPr lang="pt-BR"/>
        </a:p>
      </dgm:t>
    </dgm:pt>
    <dgm:pt modelId="{1B866368-EB85-4A08-A7C7-64C207D444CE}" type="sibTrans" cxnId="{FC59D0A7-0541-413E-86AB-CC5D46BDB9A9}">
      <dgm:prSet/>
      <dgm:spPr/>
      <dgm:t>
        <a:bodyPr/>
        <a:lstStyle/>
        <a:p>
          <a:endParaRPr lang="pt-BR"/>
        </a:p>
      </dgm:t>
    </dgm:pt>
    <dgm:pt modelId="{842F5068-3F74-4843-A08D-DA5252CE9CAD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1600" b="1" dirty="0">
              <a:solidFill>
                <a:schemeClr val="bg1"/>
              </a:solidFill>
            </a:rPr>
            <a:t>Mais orientação e menos treinamento</a:t>
          </a:r>
        </a:p>
        <a:p>
          <a:r>
            <a:rPr lang="pt-BR" sz="1600" b="1" dirty="0">
              <a:solidFill>
                <a:schemeClr val="bg1"/>
              </a:solidFill>
            </a:rPr>
            <a:t>(</a:t>
          </a:r>
          <a:r>
            <a:rPr lang="pt-BR" sz="1600" b="1" dirty="0" err="1">
              <a:solidFill>
                <a:schemeClr val="bg1"/>
              </a:solidFill>
            </a:rPr>
            <a:t>webdesenvolvimento</a:t>
          </a:r>
          <a:r>
            <a:rPr lang="pt-BR" sz="1600" b="1" dirty="0">
              <a:solidFill>
                <a:schemeClr val="bg1"/>
              </a:solidFill>
            </a:rPr>
            <a:t>,  autodidatismo, </a:t>
          </a:r>
          <a:r>
            <a:rPr lang="pt-BR" sz="1600" b="1" dirty="0" err="1">
              <a:solidFill>
                <a:schemeClr val="bg1"/>
              </a:solidFill>
            </a:rPr>
            <a:t>autodesenvolvimento</a:t>
          </a:r>
          <a:r>
            <a:rPr lang="pt-BR" sz="1600" b="1" dirty="0">
              <a:solidFill>
                <a:schemeClr val="bg1"/>
              </a:solidFill>
            </a:rPr>
            <a:t>,</a:t>
          </a:r>
        </a:p>
        <a:p>
          <a:r>
            <a:rPr lang="pt-BR" sz="1600" b="1" dirty="0" err="1">
              <a:solidFill>
                <a:schemeClr val="bg1"/>
              </a:solidFill>
            </a:rPr>
            <a:t>Multioferta</a:t>
          </a:r>
          <a:r>
            <a:rPr lang="pt-BR" sz="1600" b="1" dirty="0">
              <a:solidFill>
                <a:schemeClr val="bg1"/>
              </a:solidFill>
            </a:rPr>
            <a:t> de programas de capacitação, trilhas de aprendizagem )</a:t>
          </a:r>
        </a:p>
      </dgm:t>
    </dgm:pt>
    <dgm:pt modelId="{0D92EED9-F776-4228-A075-42FE2E16DB85}" type="parTrans" cxnId="{7204DDBB-CFB8-4756-8039-F78AD8DDF32F}">
      <dgm:prSet/>
      <dgm:spPr/>
      <dgm:t>
        <a:bodyPr/>
        <a:lstStyle/>
        <a:p>
          <a:endParaRPr lang="pt-BR"/>
        </a:p>
      </dgm:t>
    </dgm:pt>
    <dgm:pt modelId="{7FE95328-1CD2-4172-83EC-6C31D852BC9A}" type="sibTrans" cxnId="{7204DDBB-CFB8-4756-8039-F78AD8DDF32F}">
      <dgm:prSet/>
      <dgm:spPr/>
      <dgm:t>
        <a:bodyPr/>
        <a:lstStyle/>
        <a:p>
          <a:endParaRPr lang="pt-BR"/>
        </a:p>
      </dgm:t>
    </dgm:pt>
    <dgm:pt modelId="{D0E34EEE-252B-49E0-A018-30FC2903676E}" type="pres">
      <dgm:prSet presAssocID="{2795A146-ACFD-4A11-B43D-C57066EED422}" presName="Name0" presStyleCnt="0">
        <dgm:presLayoutVars>
          <dgm:dir/>
          <dgm:resizeHandles val="exact"/>
        </dgm:presLayoutVars>
      </dgm:prSet>
      <dgm:spPr/>
    </dgm:pt>
    <dgm:pt modelId="{F8114B88-D81B-435D-BABF-00313AA6D226}" type="pres">
      <dgm:prSet presAssocID="{2795A146-ACFD-4A11-B43D-C57066EED422}" presName="bkgdShp" presStyleLbl="alignAccFollowNode1" presStyleIdx="0" presStyleCnt="1"/>
      <dgm:spPr/>
    </dgm:pt>
    <dgm:pt modelId="{C70050C3-0980-455C-96C0-46EDCF3CB769}" type="pres">
      <dgm:prSet presAssocID="{2795A146-ACFD-4A11-B43D-C57066EED422}" presName="linComp" presStyleCnt="0"/>
      <dgm:spPr/>
    </dgm:pt>
    <dgm:pt modelId="{FB256623-2B14-4E44-981C-C6E093D50725}" type="pres">
      <dgm:prSet presAssocID="{A8FD301C-D00F-49BB-91A6-01893918272A}" presName="compNode" presStyleCnt="0"/>
      <dgm:spPr/>
    </dgm:pt>
    <dgm:pt modelId="{0448752A-0A53-493A-90DD-233417F1B88C}" type="pres">
      <dgm:prSet presAssocID="{A8FD301C-D00F-49BB-91A6-01893918272A}" presName="node" presStyleLbl="node1" presStyleIdx="0" presStyleCnt="3">
        <dgm:presLayoutVars>
          <dgm:bulletEnabled val="1"/>
        </dgm:presLayoutVars>
      </dgm:prSet>
      <dgm:spPr/>
    </dgm:pt>
    <dgm:pt modelId="{682CAF5D-2D18-48AC-A688-0F3C7DB5B580}" type="pres">
      <dgm:prSet presAssocID="{A8FD301C-D00F-49BB-91A6-01893918272A}" presName="invisiNode" presStyleLbl="node1" presStyleIdx="0" presStyleCnt="3"/>
      <dgm:spPr/>
    </dgm:pt>
    <dgm:pt modelId="{39569849-9D86-4258-98F1-07651712F420}" type="pres">
      <dgm:prSet presAssocID="{A8FD301C-D00F-49BB-91A6-01893918272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B299837-A829-46A5-8F94-CC32294F42D4}" type="pres">
      <dgm:prSet presAssocID="{5A1E98FF-39C5-4DB0-A31A-404F68E03456}" presName="sibTrans" presStyleLbl="sibTrans2D1" presStyleIdx="0" presStyleCnt="0"/>
      <dgm:spPr/>
    </dgm:pt>
    <dgm:pt modelId="{129FD386-AF83-44B7-B978-F6546EBB1CE8}" type="pres">
      <dgm:prSet presAssocID="{B7DF0D5B-95BB-4019-B7CA-7036BF81DA4A}" presName="compNode" presStyleCnt="0"/>
      <dgm:spPr/>
    </dgm:pt>
    <dgm:pt modelId="{8D6F25AF-51EA-4340-AF94-0C154CC696FC}" type="pres">
      <dgm:prSet presAssocID="{B7DF0D5B-95BB-4019-B7CA-7036BF81DA4A}" presName="node" presStyleLbl="node1" presStyleIdx="1" presStyleCnt="3">
        <dgm:presLayoutVars>
          <dgm:bulletEnabled val="1"/>
        </dgm:presLayoutVars>
      </dgm:prSet>
      <dgm:spPr/>
    </dgm:pt>
    <dgm:pt modelId="{B7267994-6469-4E7B-9D73-E3DD55B96177}" type="pres">
      <dgm:prSet presAssocID="{B7DF0D5B-95BB-4019-B7CA-7036BF81DA4A}" presName="invisiNode" presStyleLbl="node1" presStyleIdx="1" presStyleCnt="3"/>
      <dgm:spPr/>
    </dgm:pt>
    <dgm:pt modelId="{4EE48790-1211-4683-A21A-C43D1AAE5745}" type="pres">
      <dgm:prSet presAssocID="{B7DF0D5B-95BB-4019-B7CA-7036BF81DA4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65D5349-FC54-4922-BC7F-C9C844F555CC}" type="pres">
      <dgm:prSet presAssocID="{1B866368-EB85-4A08-A7C7-64C207D444CE}" presName="sibTrans" presStyleLbl="sibTrans2D1" presStyleIdx="0" presStyleCnt="0"/>
      <dgm:spPr/>
    </dgm:pt>
    <dgm:pt modelId="{B7BDD683-7D7E-447F-AB41-B81A344A57B2}" type="pres">
      <dgm:prSet presAssocID="{842F5068-3F74-4843-A08D-DA5252CE9CAD}" presName="compNode" presStyleCnt="0"/>
      <dgm:spPr/>
    </dgm:pt>
    <dgm:pt modelId="{ED98AF87-0B2B-4214-BEB4-5E5A82574BAC}" type="pres">
      <dgm:prSet presAssocID="{842F5068-3F74-4843-A08D-DA5252CE9CAD}" presName="node" presStyleLbl="node1" presStyleIdx="2" presStyleCnt="3">
        <dgm:presLayoutVars>
          <dgm:bulletEnabled val="1"/>
        </dgm:presLayoutVars>
      </dgm:prSet>
      <dgm:spPr/>
    </dgm:pt>
    <dgm:pt modelId="{99B15028-A2FE-436C-86A4-04354FB68789}" type="pres">
      <dgm:prSet presAssocID="{842F5068-3F74-4843-A08D-DA5252CE9CAD}" presName="invisiNode" presStyleLbl="node1" presStyleIdx="2" presStyleCnt="3"/>
      <dgm:spPr/>
    </dgm:pt>
    <dgm:pt modelId="{7EDA2362-D82B-485D-AB61-9BB50A46DBEF}" type="pres">
      <dgm:prSet presAssocID="{842F5068-3F74-4843-A08D-DA5252CE9CAD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17D51A1D-6913-46C1-A972-B99715C2A4DF}" type="presOf" srcId="{1B866368-EB85-4A08-A7C7-64C207D444CE}" destId="{A65D5349-FC54-4922-BC7F-C9C844F555CC}" srcOrd="0" destOrd="0" presId="urn:microsoft.com/office/officeart/2005/8/layout/pList2#1"/>
    <dgm:cxn modelId="{56F73167-A413-4C38-8C2D-3D6858C29DB8}" type="presOf" srcId="{B7DF0D5B-95BB-4019-B7CA-7036BF81DA4A}" destId="{8D6F25AF-51EA-4340-AF94-0C154CC696FC}" srcOrd="0" destOrd="0" presId="urn:microsoft.com/office/officeart/2005/8/layout/pList2#1"/>
    <dgm:cxn modelId="{7204DDBB-CFB8-4756-8039-F78AD8DDF32F}" srcId="{2795A146-ACFD-4A11-B43D-C57066EED422}" destId="{842F5068-3F74-4843-A08D-DA5252CE9CAD}" srcOrd="2" destOrd="0" parTransId="{0D92EED9-F776-4228-A075-42FE2E16DB85}" sibTransId="{7FE95328-1CD2-4172-83EC-6C31D852BC9A}"/>
    <dgm:cxn modelId="{37FFF282-5A7E-41BE-9EA4-FB3734883F56}" type="presOf" srcId="{842F5068-3F74-4843-A08D-DA5252CE9CAD}" destId="{ED98AF87-0B2B-4214-BEB4-5E5A82574BAC}" srcOrd="0" destOrd="0" presId="urn:microsoft.com/office/officeart/2005/8/layout/pList2#1"/>
    <dgm:cxn modelId="{0245D306-0046-453D-B578-BB9012229F74}" type="presOf" srcId="{2795A146-ACFD-4A11-B43D-C57066EED422}" destId="{D0E34EEE-252B-49E0-A018-30FC2903676E}" srcOrd="0" destOrd="0" presId="urn:microsoft.com/office/officeart/2005/8/layout/pList2#1"/>
    <dgm:cxn modelId="{7555C419-3BC3-448A-8B4F-1FBCDEE1CEFC}" srcId="{2795A146-ACFD-4A11-B43D-C57066EED422}" destId="{A8FD301C-D00F-49BB-91A6-01893918272A}" srcOrd="0" destOrd="0" parTransId="{C72A4381-BC7E-4CF5-9FD5-BC56B9BC3610}" sibTransId="{5A1E98FF-39C5-4DB0-A31A-404F68E03456}"/>
    <dgm:cxn modelId="{FC59D0A7-0541-413E-86AB-CC5D46BDB9A9}" srcId="{2795A146-ACFD-4A11-B43D-C57066EED422}" destId="{B7DF0D5B-95BB-4019-B7CA-7036BF81DA4A}" srcOrd="1" destOrd="0" parTransId="{657EDA13-F694-4C0C-AE04-8F5862331B3C}" sibTransId="{1B866368-EB85-4A08-A7C7-64C207D444CE}"/>
    <dgm:cxn modelId="{5852EDCB-79CF-49BF-9DC9-B0528ABC1AF0}" type="presOf" srcId="{5A1E98FF-39C5-4DB0-A31A-404F68E03456}" destId="{6B299837-A829-46A5-8F94-CC32294F42D4}" srcOrd="0" destOrd="0" presId="urn:microsoft.com/office/officeart/2005/8/layout/pList2#1"/>
    <dgm:cxn modelId="{84A81F64-3514-4863-B4A9-F78F73089B94}" type="presOf" srcId="{A8FD301C-D00F-49BB-91A6-01893918272A}" destId="{0448752A-0A53-493A-90DD-233417F1B88C}" srcOrd="0" destOrd="0" presId="urn:microsoft.com/office/officeart/2005/8/layout/pList2#1"/>
    <dgm:cxn modelId="{4AA4B55F-12FB-46C7-B0B9-9D7BFDDAD954}" type="presParOf" srcId="{D0E34EEE-252B-49E0-A018-30FC2903676E}" destId="{F8114B88-D81B-435D-BABF-00313AA6D226}" srcOrd="0" destOrd="0" presId="urn:microsoft.com/office/officeart/2005/8/layout/pList2#1"/>
    <dgm:cxn modelId="{DF16DDC2-73E2-44C1-A979-903171B96DC8}" type="presParOf" srcId="{D0E34EEE-252B-49E0-A018-30FC2903676E}" destId="{C70050C3-0980-455C-96C0-46EDCF3CB769}" srcOrd="1" destOrd="0" presId="urn:microsoft.com/office/officeart/2005/8/layout/pList2#1"/>
    <dgm:cxn modelId="{C0C4A8EE-5B3E-433F-AA91-F2CDE7650336}" type="presParOf" srcId="{C70050C3-0980-455C-96C0-46EDCF3CB769}" destId="{FB256623-2B14-4E44-981C-C6E093D50725}" srcOrd="0" destOrd="0" presId="urn:microsoft.com/office/officeart/2005/8/layout/pList2#1"/>
    <dgm:cxn modelId="{EC00B081-D4CE-4554-A4F5-98C2FC6346A7}" type="presParOf" srcId="{FB256623-2B14-4E44-981C-C6E093D50725}" destId="{0448752A-0A53-493A-90DD-233417F1B88C}" srcOrd="0" destOrd="0" presId="urn:microsoft.com/office/officeart/2005/8/layout/pList2#1"/>
    <dgm:cxn modelId="{33860868-754A-4330-8DA0-61ABB1A3700F}" type="presParOf" srcId="{FB256623-2B14-4E44-981C-C6E093D50725}" destId="{682CAF5D-2D18-48AC-A688-0F3C7DB5B580}" srcOrd="1" destOrd="0" presId="urn:microsoft.com/office/officeart/2005/8/layout/pList2#1"/>
    <dgm:cxn modelId="{7ED5D0FD-A482-4F80-9F43-3588393BAA82}" type="presParOf" srcId="{FB256623-2B14-4E44-981C-C6E093D50725}" destId="{39569849-9D86-4258-98F1-07651712F420}" srcOrd="2" destOrd="0" presId="urn:microsoft.com/office/officeart/2005/8/layout/pList2#1"/>
    <dgm:cxn modelId="{B9E2F3A7-92AD-4B56-AB39-1271C0164B3E}" type="presParOf" srcId="{C70050C3-0980-455C-96C0-46EDCF3CB769}" destId="{6B299837-A829-46A5-8F94-CC32294F42D4}" srcOrd="1" destOrd="0" presId="urn:microsoft.com/office/officeart/2005/8/layout/pList2#1"/>
    <dgm:cxn modelId="{60762A11-95D5-4D15-A0C4-5CB49200E45D}" type="presParOf" srcId="{C70050C3-0980-455C-96C0-46EDCF3CB769}" destId="{129FD386-AF83-44B7-B978-F6546EBB1CE8}" srcOrd="2" destOrd="0" presId="urn:microsoft.com/office/officeart/2005/8/layout/pList2#1"/>
    <dgm:cxn modelId="{5B2F15DB-02C7-4D6A-8582-F1F3C05051F4}" type="presParOf" srcId="{129FD386-AF83-44B7-B978-F6546EBB1CE8}" destId="{8D6F25AF-51EA-4340-AF94-0C154CC696FC}" srcOrd="0" destOrd="0" presId="urn:microsoft.com/office/officeart/2005/8/layout/pList2#1"/>
    <dgm:cxn modelId="{E054F612-248A-4CD5-AB7A-6188BF163182}" type="presParOf" srcId="{129FD386-AF83-44B7-B978-F6546EBB1CE8}" destId="{B7267994-6469-4E7B-9D73-E3DD55B96177}" srcOrd="1" destOrd="0" presId="urn:microsoft.com/office/officeart/2005/8/layout/pList2#1"/>
    <dgm:cxn modelId="{7C9B8594-3AB6-4647-8D67-1079546EFA98}" type="presParOf" srcId="{129FD386-AF83-44B7-B978-F6546EBB1CE8}" destId="{4EE48790-1211-4683-A21A-C43D1AAE5745}" srcOrd="2" destOrd="0" presId="urn:microsoft.com/office/officeart/2005/8/layout/pList2#1"/>
    <dgm:cxn modelId="{AE4DD8AC-1FF2-45A7-A270-2FB931B694CD}" type="presParOf" srcId="{C70050C3-0980-455C-96C0-46EDCF3CB769}" destId="{A65D5349-FC54-4922-BC7F-C9C844F555CC}" srcOrd="3" destOrd="0" presId="urn:microsoft.com/office/officeart/2005/8/layout/pList2#1"/>
    <dgm:cxn modelId="{ED31CAE1-0990-4618-8C20-415CA2D420DA}" type="presParOf" srcId="{C70050C3-0980-455C-96C0-46EDCF3CB769}" destId="{B7BDD683-7D7E-447F-AB41-B81A344A57B2}" srcOrd="4" destOrd="0" presId="urn:microsoft.com/office/officeart/2005/8/layout/pList2#1"/>
    <dgm:cxn modelId="{B4FCD682-CD5E-4A96-84BE-A3BFF4A3C78C}" type="presParOf" srcId="{B7BDD683-7D7E-447F-AB41-B81A344A57B2}" destId="{ED98AF87-0B2B-4214-BEB4-5E5A82574BAC}" srcOrd="0" destOrd="0" presId="urn:microsoft.com/office/officeart/2005/8/layout/pList2#1"/>
    <dgm:cxn modelId="{5D37D3B1-EA60-41A2-AE17-9FB5604EFF8B}" type="presParOf" srcId="{B7BDD683-7D7E-447F-AB41-B81A344A57B2}" destId="{99B15028-A2FE-436C-86A4-04354FB68789}" srcOrd="1" destOrd="0" presId="urn:microsoft.com/office/officeart/2005/8/layout/pList2#1"/>
    <dgm:cxn modelId="{D40AAE73-E330-46DC-ACD5-23AE2B2AB28A}" type="presParOf" srcId="{B7BDD683-7D7E-447F-AB41-B81A344A57B2}" destId="{7EDA2362-D82B-485D-AB61-9BB50A46DBE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C10F03-1E95-4D16-A17F-04F06E7558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F9EBA-2D45-42FE-88DB-1CA6072FDC4F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B90B13E-27D2-427F-BDA0-EDC52846A119}" type="parTrans" cxnId="{25AE6EB2-DB9E-44A2-9FC6-9FBC7DDE2BA8}">
      <dgm:prSet/>
      <dgm:spPr/>
      <dgm:t>
        <a:bodyPr/>
        <a:lstStyle/>
        <a:p>
          <a:endParaRPr lang="en-US"/>
        </a:p>
      </dgm:t>
    </dgm:pt>
    <dgm:pt modelId="{CB631735-1F6C-4607-958C-1CE5B693D109}" type="sibTrans" cxnId="{25AE6EB2-DB9E-44A2-9FC6-9FBC7DDE2BA8}">
      <dgm:prSet/>
      <dgm:spPr/>
      <dgm:t>
        <a:bodyPr/>
        <a:lstStyle/>
        <a:p>
          <a:endParaRPr lang="en-US"/>
        </a:p>
      </dgm:t>
    </dgm:pt>
    <dgm:pt modelId="{5D898944-CF70-4F84-85F0-3D06631334E4}">
      <dgm:prSet phldrT="[Texto]" custT="1"/>
      <dgm:spPr/>
      <dgm:t>
        <a:bodyPr/>
        <a:lstStyle/>
        <a:p>
          <a:r>
            <a:rPr lang="pt-BR" sz="2400" dirty="0"/>
            <a:t>Ser competente (avaliação 360 graus )</a:t>
          </a:r>
          <a:endParaRPr lang="en-US" sz="2400" dirty="0"/>
        </a:p>
      </dgm:t>
    </dgm:pt>
    <dgm:pt modelId="{90639677-A40A-443C-892C-ACE72B29EDD8}" type="parTrans" cxnId="{01C89604-5BCC-40FA-9BB2-976D48151C62}">
      <dgm:prSet/>
      <dgm:spPr/>
      <dgm:t>
        <a:bodyPr/>
        <a:lstStyle/>
        <a:p>
          <a:endParaRPr lang="en-US"/>
        </a:p>
      </dgm:t>
    </dgm:pt>
    <dgm:pt modelId="{642E109B-5EA8-4A28-88B3-0C9DB67D6DAE}" type="sibTrans" cxnId="{01C89604-5BCC-40FA-9BB2-976D48151C62}">
      <dgm:prSet/>
      <dgm:spPr/>
      <dgm:t>
        <a:bodyPr/>
        <a:lstStyle/>
        <a:p>
          <a:endParaRPr lang="en-US"/>
        </a:p>
      </dgm:t>
    </dgm:pt>
    <dgm:pt modelId="{EAD89FFE-4D4A-42AD-8E21-417F1D018B94}" type="pres">
      <dgm:prSet presAssocID="{11C10F03-1E95-4D16-A17F-04F06E755868}" presName="Name0" presStyleCnt="0">
        <dgm:presLayoutVars>
          <dgm:dir/>
          <dgm:animLvl val="lvl"/>
          <dgm:resizeHandles/>
        </dgm:presLayoutVars>
      </dgm:prSet>
      <dgm:spPr/>
    </dgm:pt>
    <dgm:pt modelId="{6CF97EB2-0148-4BB6-A09F-1D4899740CAF}" type="pres">
      <dgm:prSet presAssocID="{488F9EBA-2D45-42FE-88DB-1CA6072FDC4F}" presName="linNode" presStyleCnt="0"/>
      <dgm:spPr/>
    </dgm:pt>
    <dgm:pt modelId="{8FF386FD-C5CB-430C-9A65-2A7F1FC8CC53}" type="pres">
      <dgm:prSet presAssocID="{488F9EBA-2D45-42FE-88DB-1CA6072FDC4F}" presName="parentShp" presStyleLbl="node1" presStyleIdx="0" presStyleCnt="1">
        <dgm:presLayoutVars>
          <dgm:bulletEnabled val="1"/>
        </dgm:presLayoutVars>
      </dgm:prSet>
      <dgm:spPr/>
    </dgm:pt>
    <dgm:pt modelId="{2AEFE844-4D43-4AB7-AE33-90F5E884C160}" type="pres">
      <dgm:prSet presAssocID="{488F9EBA-2D45-42FE-88DB-1CA6072FDC4F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25AE6EB2-DB9E-44A2-9FC6-9FBC7DDE2BA8}" srcId="{11C10F03-1E95-4D16-A17F-04F06E755868}" destId="{488F9EBA-2D45-42FE-88DB-1CA6072FDC4F}" srcOrd="0" destOrd="0" parTransId="{6B90B13E-27D2-427F-BDA0-EDC52846A119}" sibTransId="{CB631735-1F6C-4607-958C-1CE5B693D109}"/>
    <dgm:cxn modelId="{68F2A696-CF9D-40BE-A407-AA25F3C9E3DF}" type="presOf" srcId="{5D898944-CF70-4F84-85F0-3D06631334E4}" destId="{2AEFE844-4D43-4AB7-AE33-90F5E884C160}" srcOrd="0" destOrd="0" presId="urn:microsoft.com/office/officeart/2005/8/layout/vList6"/>
    <dgm:cxn modelId="{631D97C2-B347-47DF-B69D-2AEF98D42617}" type="presOf" srcId="{11C10F03-1E95-4D16-A17F-04F06E755868}" destId="{EAD89FFE-4D4A-42AD-8E21-417F1D018B94}" srcOrd="0" destOrd="0" presId="urn:microsoft.com/office/officeart/2005/8/layout/vList6"/>
    <dgm:cxn modelId="{01C89604-5BCC-40FA-9BB2-976D48151C62}" srcId="{488F9EBA-2D45-42FE-88DB-1CA6072FDC4F}" destId="{5D898944-CF70-4F84-85F0-3D06631334E4}" srcOrd="0" destOrd="0" parTransId="{90639677-A40A-443C-892C-ACE72B29EDD8}" sibTransId="{642E109B-5EA8-4A28-88B3-0C9DB67D6DAE}"/>
    <dgm:cxn modelId="{720050BA-19A8-4246-B6CD-C18E2AE45153}" type="presOf" srcId="{488F9EBA-2D45-42FE-88DB-1CA6072FDC4F}" destId="{8FF386FD-C5CB-430C-9A65-2A7F1FC8CC53}" srcOrd="0" destOrd="0" presId="urn:microsoft.com/office/officeart/2005/8/layout/vList6"/>
    <dgm:cxn modelId="{06FCA63B-8583-4DA4-AEF0-298FCFC1D927}" type="presParOf" srcId="{EAD89FFE-4D4A-42AD-8E21-417F1D018B94}" destId="{6CF97EB2-0148-4BB6-A09F-1D4899740CAF}" srcOrd="0" destOrd="0" presId="urn:microsoft.com/office/officeart/2005/8/layout/vList6"/>
    <dgm:cxn modelId="{997AAEE0-4386-42D6-9FA8-3C0C28AB1C8F}" type="presParOf" srcId="{6CF97EB2-0148-4BB6-A09F-1D4899740CAF}" destId="{8FF386FD-C5CB-430C-9A65-2A7F1FC8CC53}" srcOrd="0" destOrd="0" presId="urn:microsoft.com/office/officeart/2005/8/layout/vList6"/>
    <dgm:cxn modelId="{1BBA08B8-768C-47F2-A36A-FC97C86E8509}" type="presParOf" srcId="{6CF97EB2-0148-4BB6-A09F-1D4899740CAF}" destId="{2AEFE844-4D43-4AB7-AE33-90F5E884C1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C10F03-1E95-4D16-A17F-04F06E7558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F9EBA-2D45-42FE-88DB-1CA6072FDC4F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B90B13E-27D2-427F-BDA0-EDC52846A119}" type="parTrans" cxnId="{25AE6EB2-DB9E-44A2-9FC6-9FBC7DDE2BA8}">
      <dgm:prSet/>
      <dgm:spPr/>
      <dgm:t>
        <a:bodyPr/>
        <a:lstStyle/>
        <a:p>
          <a:endParaRPr lang="en-US"/>
        </a:p>
      </dgm:t>
    </dgm:pt>
    <dgm:pt modelId="{CB631735-1F6C-4607-958C-1CE5B693D109}" type="sibTrans" cxnId="{25AE6EB2-DB9E-44A2-9FC6-9FBC7DDE2BA8}">
      <dgm:prSet/>
      <dgm:spPr/>
      <dgm:t>
        <a:bodyPr/>
        <a:lstStyle/>
        <a:p>
          <a:endParaRPr lang="en-US"/>
        </a:p>
      </dgm:t>
    </dgm:pt>
    <dgm:pt modelId="{5D898944-CF70-4F84-85F0-3D06631334E4}">
      <dgm:prSet phldrT="[Texto]" custT="1"/>
      <dgm:spPr/>
      <dgm:t>
        <a:bodyPr/>
        <a:lstStyle/>
        <a:p>
          <a:r>
            <a:rPr lang="pt-BR" sz="2800" dirty="0"/>
            <a:t>Ser experiente</a:t>
          </a:r>
          <a:endParaRPr lang="en-US" sz="2800" dirty="0"/>
        </a:p>
      </dgm:t>
    </dgm:pt>
    <dgm:pt modelId="{90639677-A40A-443C-892C-ACE72B29EDD8}" type="parTrans" cxnId="{01C89604-5BCC-40FA-9BB2-976D48151C62}">
      <dgm:prSet/>
      <dgm:spPr/>
      <dgm:t>
        <a:bodyPr/>
        <a:lstStyle/>
        <a:p>
          <a:endParaRPr lang="en-US"/>
        </a:p>
      </dgm:t>
    </dgm:pt>
    <dgm:pt modelId="{642E109B-5EA8-4A28-88B3-0C9DB67D6DAE}" type="sibTrans" cxnId="{01C89604-5BCC-40FA-9BB2-976D48151C62}">
      <dgm:prSet/>
      <dgm:spPr/>
      <dgm:t>
        <a:bodyPr/>
        <a:lstStyle/>
        <a:p>
          <a:endParaRPr lang="en-US"/>
        </a:p>
      </dgm:t>
    </dgm:pt>
    <dgm:pt modelId="{EAD89FFE-4D4A-42AD-8E21-417F1D018B94}" type="pres">
      <dgm:prSet presAssocID="{11C10F03-1E95-4D16-A17F-04F06E755868}" presName="Name0" presStyleCnt="0">
        <dgm:presLayoutVars>
          <dgm:dir/>
          <dgm:animLvl val="lvl"/>
          <dgm:resizeHandles/>
        </dgm:presLayoutVars>
      </dgm:prSet>
      <dgm:spPr/>
    </dgm:pt>
    <dgm:pt modelId="{6CF97EB2-0148-4BB6-A09F-1D4899740CAF}" type="pres">
      <dgm:prSet presAssocID="{488F9EBA-2D45-42FE-88DB-1CA6072FDC4F}" presName="linNode" presStyleCnt="0"/>
      <dgm:spPr/>
    </dgm:pt>
    <dgm:pt modelId="{8FF386FD-C5CB-430C-9A65-2A7F1FC8CC53}" type="pres">
      <dgm:prSet presAssocID="{488F9EBA-2D45-42FE-88DB-1CA6072FDC4F}" presName="parentShp" presStyleLbl="node1" presStyleIdx="0" presStyleCnt="1">
        <dgm:presLayoutVars>
          <dgm:bulletEnabled val="1"/>
        </dgm:presLayoutVars>
      </dgm:prSet>
      <dgm:spPr/>
    </dgm:pt>
    <dgm:pt modelId="{2AEFE844-4D43-4AB7-AE33-90F5E884C160}" type="pres">
      <dgm:prSet presAssocID="{488F9EBA-2D45-42FE-88DB-1CA6072FDC4F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25AE6EB2-DB9E-44A2-9FC6-9FBC7DDE2BA8}" srcId="{11C10F03-1E95-4D16-A17F-04F06E755868}" destId="{488F9EBA-2D45-42FE-88DB-1CA6072FDC4F}" srcOrd="0" destOrd="0" parTransId="{6B90B13E-27D2-427F-BDA0-EDC52846A119}" sibTransId="{CB631735-1F6C-4607-958C-1CE5B693D109}"/>
    <dgm:cxn modelId="{A4DBF40D-6970-4FC9-AEA1-E41F7A5A5FF3}" type="presOf" srcId="{5D898944-CF70-4F84-85F0-3D06631334E4}" destId="{2AEFE844-4D43-4AB7-AE33-90F5E884C160}" srcOrd="0" destOrd="0" presId="urn:microsoft.com/office/officeart/2005/8/layout/vList6"/>
    <dgm:cxn modelId="{11D2F117-0733-4592-908F-3588A8E7F306}" type="presOf" srcId="{488F9EBA-2D45-42FE-88DB-1CA6072FDC4F}" destId="{8FF386FD-C5CB-430C-9A65-2A7F1FC8CC53}" srcOrd="0" destOrd="0" presId="urn:microsoft.com/office/officeart/2005/8/layout/vList6"/>
    <dgm:cxn modelId="{01C89604-5BCC-40FA-9BB2-976D48151C62}" srcId="{488F9EBA-2D45-42FE-88DB-1CA6072FDC4F}" destId="{5D898944-CF70-4F84-85F0-3D06631334E4}" srcOrd="0" destOrd="0" parTransId="{90639677-A40A-443C-892C-ACE72B29EDD8}" sibTransId="{642E109B-5EA8-4A28-88B3-0C9DB67D6DAE}"/>
    <dgm:cxn modelId="{5BA2F1DF-A515-45CE-8C8A-AB3CBE4C1550}" type="presOf" srcId="{11C10F03-1E95-4D16-A17F-04F06E755868}" destId="{EAD89FFE-4D4A-42AD-8E21-417F1D018B94}" srcOrd="0" destOrd="0" presId="urn:microsoft.com/office/officeart/2005/8/layout/vList6"/>
    <dgm:cxn modelId="{6A26F4E7-45BF-4156-84B5-D10879E98C00}" type="presParOf" srcId="{EAD89FFE-4D4A-42AD-8E21-417F1D018B94}" destId="{6CF97EB2-0148-4BB6-A09F-1D4899740CAF}" srcOrd="0" destOrd="0" presId="urn:microsoft.com/office/officeart/2005/8/layout/vList6"/>
    <dgm:cxn modelId="{187D2321-F04F-4C20-9AD7-B0CD966CD37C}" type="presParOf" srcId="{6CF97EB2-0148-4BB6-A09F-1D4899740CAF}" destId="{8FF386FD-C5CB-430C-9A65-2A7F1FC8CC53}" srcOrd="0" destOrd="0" presId="urn:microsoft.com/office/officeart/2005/8/layout/vList6"/>
    <dgm:cxn modelId="{74B3C77C-DEE2-46A4-81CE-47B77BB324CF}" type="presParOf" srcId="{6CF97EB2-0148-4BB6-A09F-1D4899740CAF}" destId="{2AEFE844-4D43-4AB7-AE33-90F5E884C1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5A146-ACFD-4A11-B43D-C57066EED422}" type="doc">
      <dgm:prSet loTypeId="urn:microsoft.com/office/officeart/2005/8/layout/pList2#2" loCatId="list" qsTypeId="urn:microsoft.com/office/officeart/2005/8/quickstyle/simple1" qsCatId="simple" csTypeId="urn:microsoft.com/office/officeart/2005/8/colors/accent1_2" csCatId="accent1" phldr="1"/>
      <dgm:spPr/>
    </dgm:pt>
    <dgm:pt modelId="{B7DF0D5B-95BB-4019-B7CA-7036BF81DA4A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Gestão de pessoas por competências</a:t>
          </a:r>
        </a:p>
        <a:p>
          <a:r>
            <a:rPr lang="pt-BR" b="1" dirty="0">
              <a:solidFill>
                <a:schemeClr val="bg1"/>
              </a:solidFill>
            </a:rPr>
            <a:t>(fim do apadrinhamento,  e do diploma estático na parede, gerenciamento das competências por métricas)</a:t>
          </a:r>
        </a:p>
      </dgm:t>
    </dgm:pt>
    <dgm:pt modelId="{657EDA13-F694-4C0C-AE04-8F5862331B3C}" type="parTrans" cxnId="{FC59D0A7-0541-413E-86AB-CC5D46BDB9A9}">
      <dgm:prSet/>
      <dgm:spPr/>
      <dgm:t>
        <a:bodyPr/>
        <a:lstStyle/>
        <a:p>
          <a:endParaRPr lang="pt-BR"/>
        </a:p>
      </dgm:t>
    </dgm:pt>
    <dgm:pt modelId="{1B866368-EB85-4A08-A7C7-64C207D444CE}" type="sibTrans" cxnId="{FC59D0A7-0541-413E-86AB-CC5D46BDB9A9}">
      <dgm:prSet/>
      <dgm:spPr/>
      <dgm:t>
        <a:bodyPr/>
        <a:lstStyle/>
        <a:p>
          <a:endParaRPr lang="pt-BR"/>
        </a:p>
      </dgm:t>
    </dgm:pt>
    <dgm:pt modelId="{842F5068-3F74-4843-A08D-DA5252CE9CAD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b="1" dirty="0">
              <a:solidFill>
                <a:schemeClr val="bg1"/>
              </a:solidFill>
            </a:rPr>
            <a:t>Governança Corporativa </a:t>
          </a:r>
        </a:p>
        <a:p>
          <a:r>
            <a:rPr lang="pt-BR" b="1" dirty="0">
              <a:solidFill>
                <a:schemeClr val="bg1"/>
              </a:solidFill>
            </a:rPr>
            <a:t>Menor hierarquia, menos formalidades, conexão </a:t>
          </a:r>
        </a:p>
        <a:p>
          <a:r>
            <a:rPr lang="pt-BR" b="1" dirty="0">
              <a:solidFill>
                <a:schemeClr val="bg1"/>
              </a:solidFill>
            </a:rPr>
            <a:t>(empresas flexíveis, enxutas, rápidas, operando em rede no país e no exterior )</a:t>
          </a:r>
        </a:p>
      </dgm:t>
    </dgm:pt>
    <dgm:pt modelId="{0D92EED9-F776-4228-A075-42FE2E16DB85}" type="parTrans" cxnId="{7204DDBB-CFB8-4756-8039-F78AD8DDF32F}">
      <dgm:prSet/>
      <dgm:spPr/>
      <dgm:t>
        <a:bodyPr/>
        <a:lstStyle/>
        <a:p>
          <a:endParaRPr lang="pt-BR"/>
        </a:p>
      </dgm:t>
    </dgm:pt>
    <dgm:pt modelId="{7FE95328-1CD2-4172-83EC-6C31D852BC9A}" type="sibTrans" cxnId="{7204DDBB-CFB8-4756-8039-F78AD8DDF32F}">
      <dgm:prSet/>
      <dgm:spPr/>
      <dgm:t>
        <a:bodyPr/>
        <a:lstStyle/>
        <a:p>
          <a:endParaRPr lang="pt-BR"/>
        </a:p>
      </dgm:t>
    </dgm:pt>
    <dgm:pt modelId="{29DE73BF-3421-4EA8-85D9-8311DDA43527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1800" b="1" dirty="0"/>
            <a:t>Foco em resultados</a:t>
          </a:r>
        </a:p>
        <a:p>
          <a:r>
            <a:rPr lang="pt-BR" sz="2000" dirty="0"/>
            <a:t>Tudo se move pelos resultados que  atendam  clientes e contribuintes. </a:t>
          </a:r>
        </a:p>
        <a:p>
          <a:r>
            <a:rPr lang="pt-BR" sz="2000" dirty="0"/>
            <a:t>Foco na estratégia, em sistema de indicadores de resultados</a:t>
          </a:r>
          <a:endParaRPr lang="pt-BR" sz="2000" b="1" dirty="0">
            <a:solidFill>
              <a:schemeClr val="bg1"/>
            </a:solidFill>
          </a:endParaRPr>
        </a:p>
      </dgm:t>
    </dgm:pt>
    <dgm:pt modelId="{A04792DB-CF9B-4F5A-A021-663F42ED6F14}" type="parTrans" cxnId="{5A0103DC-6B0A-4FBC-8F2C-133ECC53810E}">
      <dgm:prSet/>
      <dgm:spPr/>
      <dgm:t>
        <a:bodyPr/>
        <a:lstStyle/>
        <a:p>
          <a:endParaRPr lang="pt-BR"/>
        </a:p>
      </dgm:t>
    </dgm:pt>
    <dgm:pt modelId="{0D26C771-9324-4849-AED3-F33069FD0FE3}" type="sibTrans" cxnId="{5A0103DC-6B0A-4FBC-8F2C-133ECC53810E}">
      <dgm:prSet/>
      <dgm:spPr/>
      <dgm:t>
        <a:bodyPr/>
        <a:lstStyle/>
        <a:p>
          <a:endParaRPr lang="pt-BR"/>
        </a:p>
      </dgm:t>
    </dgm:pt>
    <dgm:pt modelId="{D0E34EEE-252B-49E0-A018-30FC2903676E}" type="pres">
      <dgm:prSet presAssocID="{2795A146-ACFD-4A11-B43D-C57066EED422}" presName="Name0" presStyleCnt="0">
        <dgm:presLayoutVars>
          <dgm:dir/>
          <dgm:resizeHandles val="exact"/>
        </dgm:presLayoutVars>
      </dgm:prSet>
      <dgm:spPr/>
    </dgm:pt>
    <dgm:pt modelId="{F8114B88-D81B-435D-BABF-00313AA6D226}" type="pres">
      <dgm:prSet presAssocID="{2795A146-ACFD-4A11-B43D-C57066EED422}" presName="bkgdShp" presStyleLbl="alignAccFollowNode1" presStyleIdx="0" presStyleCnt="1"/>
      <dgm:spPr/>
    </dgm:pt>
    <dgm:pt modelId="{C70050C3-0980-455C-96C0-46EDCF3CB769}" type="pres">
      <dgm:prSet presAssocID="{2795A146-ACFD-4A11-B43D-C57066EED422}" presName="linComp" presStyleCnt="0"/>
      <dgm:spPr/>
    </dgm:pt>
    <dgm:pt modelId="{129FD386-AF83-44B7-B978-F6546EBB1CE8}" type="pres">
      <dgm:prSet presAssocID="{B7DF0D5B-95BB-4019-B7CA-7036BF81DA4A}" presName="compNode" presStyleCnt="0"/>
      <dgm:spPr/>
    </dgm:pt>
    <dgm:pt modelId="{8D6F25AF-51EA-4340-AF94-0C154CC696FC}" type="pres">
      <dgm:prSet presAssocID="{B7DF0D5B-95BB-4019-B7CA-7036BF81DA4A}" presName="node" presStyleLbl="node1" presStyleIdx="0" presStyleCnt="3">
        <dgm:presLayoutVars>
          <dgm:bulletEnabled val="1"/>
        </dgm:presLayoutVars>
      </dgm:prSet>
      <dgm:spPr/>
    </dgm:pt>
    <dgm:pt modelId="{B7267994-6469-4E7B-9D73-E3DD55B96177}" type="pres">
      <dgm:prSet presAssocID="{B7DF0D5B-95BB-4019-B7CA-7036BF81DA4A}" presName="invisiNode" presStyleLbl="node1" presStyleIdx="0" presStyleCnt="3"/>
      <dgm:spPr/>
    </dgm:pt>
    <dgm:pt modelId="{4EE48790-1211-4683-A21A-C43D1AAE5745}" type="pres">
      <dgm:prSet presAssocID="{B7DF0D5B-95BB-4019-B7CA-7036BF81DA4A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65D5349-FC54-4922-BC7F-C9C844F555CC}" type="pres">
      <dgm:prSet presAssocID="{1B866368-EB85-4A08-A7C7-64C207D444CE}" presName="sibTrans" presStyleLbl="sibTrans2D1" presStyleIdx="0" presStyleCnt="0"/>
      <dgm:spPr/>
    </dgm:pt>
    <dgm:pt modelId="{B7BDD683-7D7E-447F-AB41-B81A344A57B2}" type="pres">
      <dgm:prSet presAssocID="{842F5068-3F74-4843-A08D-DA5252CE9CAD}" presName="compNode" presStyleCnt="0"/>
      <dgm:spPr/>
    </dgm:pt>
    <dgm:pt modelId="{ED98AF87-0B2B-4214-BEB4-5E5A82574BAC}" type="pres">
      <dgm:prSet presAssocID="{842F5068-3F74-4843-A08D-DA5252CE9CAD}" presName="node" presStyleLbl="node1" presStyleIdx="1" presStyleCnt="3">
        <dgm:presLayoutVars>
          <dgm:bulletEnabled val="1"/>
        </dgm:presLayoutVars>
      </dgm:prSet>
      <dgm:spPr/>
    </dgm:pt>
    <dgm:pt modelId="{99B15028-A2FE-436C-86A4-04354FB68789}" type="pres">
      <dgm:prSet presAssocID="{842F5068-3F74-4843-A08D-DA5252CE9CAD}" presName="invisiNode" presStyleLbl="node1" presStyleIdx="1" presStyleCnt="3"/>
      <dgm:spPr/>
    </dgm:pt>
    <dgm:pt modelId="{7EDA2362-D82B-485D-AB61-9BB50A46DBEF}" type="pres">
      <dgm:prSet presAssocID="{842F5068-3F74-4843-A08D-DA5252CE9CAD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1FE55FF-B974-4440-BEA6-219A619337F7}" type="pres">
      <dgm:prSet presAssocID="{7FE95328-1CD2-4172-83EC-6C31D852BC9A}" presName="sibTrans" presStyleLbl="sibTrans2D1" presStyleIdx="0" presStyleCnt="0"/>
      <dgm:spPr/>
    </dgm:pt>
    <dgm:pt modelId="{29BB5764-9210-4A36-9B3B-451EDC533221}" type="pres">
      <dgm:prSet presAssocID="{29DE73BF-3421-4EA8-85D9-8311DDA43527}" presName="compNode" presStyleCnt="0"/>
      <dgm:spPr/>
    </dgm:pt>
    <dgm:pt modelId="{70603F02-628A-42CC-926F-39B2B243C0DE}" type="pres">
      <dgm:prSet presAssocID="{29DE73BF-3421-4EA8-85D9-8311DDA43527}" presName="node" presStyleLbl="node1" presStyleIdx="2" presStyleCnt="3" custLinFactNeighborX="1277" custLinFactNeighborY="-1211">
        <dgm:presLayoutVars>
          <dgm:bulletEnabled val="1"/>
        </dgm:presLayoutVars>
      </dgm:prSet>
      <dgm:spPr/>
    </dgm:pt>
    <dgm:pt modelId="{7A149D58-6DAE-4BA3-9CE6-1298A1DF12B3}" type="pres">
      <dgm:prSet presAssocID="{29DE73BF-3421-4EA8-85D9-8311DDA43527}" presName="invisiNode" presStyleLbl="node1" presStyleIdx="2" presStyleCnt="3"/>
      <dgm:spPr/>
    </dgm:pt>
    <dgm:pt modelId="{A236A3F2-72ED-48E3-AA91-80D7EE484A50}" type="pres">
      <dgm:prSet presAssocID="{29DE73BF-3421-4EA8-85D9-8311DDA43527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7204DDBB-CFB8-4756-8039-F78AD8DDF32F}" srcId="{2795A146-ACFD-4A11-B43D-C57066EED422}" destId="{842F5068-3F74-4843-A08D-DA5252CE9CAD}" srcOrd="1" destOrd="0" parTransId="{0D92EED9-F776-4228-A075-42FE2E16DB85}" sibTransId="{7FE95328-1CD2-4172-83EC-6C31D852BC9A}"/>
    <dgm:cxn modelId="{654CCC31-7851-4DED-93FC-16E710F106A0}" type="presOf" srcId="{29DE73BF-3421-4EA8-85D9-8311DDA43527}" destId="{70603F02-628A-42CC-926F-39B2B243C0DE}" srcOrd="0" destOrd="0" presId="urn:microsoft.com/office/officeart/2005/8/layout/pList2#2"/>
    <dgm:cxn modelId="{5A0103DC-6B0A-4FBC-8F2C-133ECC53810E}" srcId="{2795A146-ACFD-4A11-B43D-C57066EED422}" destId="{29DE73BF-3421-4EA8-85D9-8311DDA43527}" srcOrd="2" destOrd="0" parTransId="{A04792DB-CF9B-4F5A-A021-663F42ED6F14}" sibTransId="{0D26C771-9324-4849-AED3-F33069FD0FE3}"/>
    <dgm:cxn modelId="{6C146371-9F69-41D8-B1CD-48F8D48CBA2D}" type="presOf" srcId="{1B866368-EB85-4A08-A7C7-64C207D444CE}" destId="{A65D5349-FC54-4922-BC7F-C9C844F555CC}" srcOrd="0" destOrd="0" presId="urn:microsoft.com/office/officeart/2005/8/layout/pList2#2"/>
    <dgm:cxn modelId="{96DBD716-D9BB-40CD-B585-CB17EE88FE89}" type="presOf" srcId="{2795A146-ACFD-4A11-B43D-C57066EED422}" destId="{D0E34EEE-252B-49E0-A018-30FC2903676E}" srcOrd="0" destOrd="0" presId="urn:microsoft.com/office/officeart/2005/8/layout/pList2#2"/>
    <dgm:cxn modelId="{6CC829AF-2E78-48BA-95B4-FCFA07695F2C}" type="presOf" srcId="{842F5068-3F74-4843-A08D-DA5252CE9CAD}" destId="{ED98AF87-0B2B-4214-BEB4-5E5A82574BAC}" srcOrd="0" destOrd="0" presId="urn:microsoft.com/office/officeart/2005/8/layout/pList2#2"/>
    <dgm:cxn modelId="{062ADF94-A008-41C5-B23A-35F8035D731B}" type="presOf" srcId="{7FE95328-1CD2-4172-83EC-6C31D852BC9A}" destId="{41FE55FF-B974-4440-BEA6-219A619337F7}" srcOrd="0" destOrd="0" presId="urn:microsoft.com/office/officeart/2005/8/layout/pList2#2"/>
    <dgm:cxn modelId="{FC59D0A7-0541-413E-86AB-CC5D46BDB9A9}" srcId="{2795A146-ACFD-4A11-B43D-C57066EED422}" destId="{B7DF0D5B-95BB-4019-B7CA-7036BF81DA4A}" srcOrd="0" destOrd="0" parTransId="{657EDA13-F694-4C0C-AE04-8F5862331B3C}" sibTransId="{1B866368-EB85-4A08-A7C7-64C207D444CE}"/>
    <dgm:cxn modelId="{EF053240-776C-40F6-89A5-8C0557E14C45}" type="presOf" srcId="{B7DF0D5B-95BB-4019-B7CA-7036BF81DA4A}" destId="{8D6F25AF-51EA-4340-AF94-0C154CC696FC}" srcOrd="0" destOrd="0" presId="urn:microsoft.com/office/officeart/2005/8/layout/pList2#2"/>
    <dgm:cxn modelId="{7B23D255-5124-4FC4-A241-690B573A65C5}" type="presParOf" srcId="{D0E34EEE-252B-49E0-A018-30FC2903676E}" destId="{F8114B88-D81B-435D-BABF-00313AA6D226}" srcOrd="0" destOrd="0" presId="urn:microsoft.com/office/officeart/2005/8/layout/pList2#2"/>
    <dgm:cxn modelId="{21D7999B-459D-4226-895A-76E8ED32EBCD}" type="presParOf" srcId="{D0E34EEE-252B-49E0-A018-30FC2903676E}" destId="{C70050C3-0980-455C-96C0-46EDCF3CB769}" srcOrd="1" destOrd="0" presId="urn:microsoft.com/office/officeart/2005/8/layout/pList2#2"/>
    <dgm:cxn modelId="{C7DCC228-9758-4E46-A74E-3A1059520B6A}" type="presParOf" srcId="{C70050C3-0980-455C-96C0-46EDCF3CB769}" destId="{129FD386-AF83-44B7-B978-F6546EBB1CE8}" srcOrd="0" destOrd="0" presId="urn:microsoft.com/office/officeart/2005/8/layout/pList2#2"/>
    <dgm:cxn modelId="{2547F590-301E-481F-B082-AFAA1F42DC85}" type="presParOf" srcId="{129FD386-AF83-44B7-B978-F6546EBB1CE8}" destId="{8D6F25AF-51EA-4340-AF94-0C154CC696FC}" srcOrd="0" destOrd="0" presId="urn:microsoft.com/office/officeart/2005/8/layout/pList2#2"/>
    <dgm:cxn modelId="{72E328A6-FFA6-4D36-8257-6D09EFF8F82B}" type="presParOf" srcId="{129FD386-AF83-44B7-B978-F6546EBB1CE8}" destId="{B7267994-6469-4E7B-9D73-E3DD55B96177}" srcOrd="1" destOrd="0" presId="urn:microsoft.com/office/officeart/2005/8/layout/pList2#2"/>
    <dgm:cxn modelId="{A1E89FB1-0FB2-412E-9AB8-FA1874633ED0}" type="presParOf" srcId="{129FD386-AF83-44B7-B978-F6546EBB1CE8}" destId="{4EE48790-1211-4683-A21A-C43D1AAE5745}" srcOrd="2" destOrd="0" presId="urn:microsoft.com/office/officeart/2005/8/layout/pList2#2"/>
    <dgm:cxn modelId="{AE2BD189-F218-4445-9843-C878D93ACE3C}" type="presParOf" srcId="{C70050C3-0980-455C-96C0-46EDCF3CB769}" destId="{A65D5349-FC54-4922-BC7F-C9C844F555CC}" srcOrd="1" destOrd="0" presId="urn:microsoft.com/office/officeart/2005/8/layout/pList2#2"/>
    <dgm:cxn modelId="{976E742C-4852-4338-B46B-C5FF3221CB6B}" type="presParOf" srcId="{C70050C3-0980-455C-96C0-46EDCF3CB769}" destId="{B7BDD683-7D7E-447F-AB41-B81A344A57B2}" srcOrd="2" destOrd="0" presId="urn:microsoft.com/office/officeart/2005/8/layout/pList2#2"/>
    <dgm:cxn modelId="{4FFE1A81-A555-4B69-B68F-99D8426B79E3}" type="presParOf" srcId="{B7BDD683-7D7E-447F-AB41-B81A344A57B2}" destId="{ED98AF87-0B2B-4214-BEB4-5E5A82574BAC}" srcOrd="0" destOrd="0" presId="urn:microsoft.com/office/officeart/2005/8/layout/pList2#2"/>
    <dgm:cxn modelId="{C8A60EF6-5449-456D-B612-C6DC7806D17A}" type="presParOf" srcId="{B7BDD683-7D7E-447F-AB41-B81A344A57B2}" destId="{99B15028-A2FE-436C-86A4-04354FB68789}" srcOrd="1" destOrd="0" presId="urn:microsoft.com/office/officeart/2005/8/layout/pList2#2"/>
    <dgm:cxn modelId="{BAEB1B8B-B9FD-46F9-B69F-4909FA02BC38}" type="presParOf" srcId="{B7BDD683-7D7E-447F-AB41-B81A344A57B2}" destId="{7EDA2362-D82B-485D-AB61-9BB50A46DBEF}" srcOrd="2" destOrd="0" presId="urn:microsoft.com/office/officeart/2005/8/layout/pList2#2"/>
    <dgm:cxn modelId="{28607065-8976-457D-8D9E-589889F8CF70}" type="presParOf" srcId="{C70050C3-0980-455C-96C0-46EDCF3CB769}" destId="{41FE55FF-B974-4440-BEA6-219A619337F7}" srcOrd="3" destOrd="0" presId="urn:microsoft.com/office/officeart/2005/8/layout/pList2#2"/>
    <dgm:cxn modelId="{A0E2B90F-3084-45EE-9DA3-62C49289D961}" type="presParOf" srcId="{C70050C3-0980-455C-96C0-46EDCF3CB769}" destId="{29BB5764-9210-4A36-9B3B-451EDC533221}" srcOrd="4" destOrd="0" presId="urn:microsoft.com/office/officeart/2005/8/layout/pList2#2"/>
    <dgm:cxn modelId="{1E99B103-93FB-4DFC-B876-06FEE67044A3}" type="presParOf" srcId="{29BB5764-9210-4A36-9B3B-451EDC533221}" destId="{70603F02-628A-42CC-926F-39B2B243C0DE}" srcOrd="0" destOrd="0" presId="urn:microsoft.com/office/officeart/2005/8/layout/pList2#2"/>
    <dgm:cxn modelId="{DA7948DF-0244-4298-9EBD-D7495EB90863}" type="presParOf" srcId="{29BB5764-9210-4A36-9B3B-451EDC533221}" destId="{7A149D58-6DAE-4BA3-9CE6-1298A1DF12B3}" srcOrd="1" destOrd="0" presId="urn:microsoft.com/office/officeart/2005/8/layout/pList2#2"/>
    <dgm:cxn modelId="{66483923-EB66-44DA-B123-6D4A5FCC7BD9}" type="presParOf" srcId="{29BB5764-9210-4A36-9B3B-451EDC533221}" destId="{A236A3F2-72ED-48E3-AA91-80D7EE484A50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9A4007-0331-4E23-B75F-121579E67140}" type="doc">
      <dgm:prSet loTypeId="urn:microsoft.com/office/officeart/2005/8/layout/pList2#3" loCatId="list" qsTypeId="urn:microsoft.com/office/officeart/2005/8/quickstyle/simple1" qsCatId="simple" csTypeId="urn:microsoft.com/office/officeart/2005/8/colors/accent1_2" csCatId="accent1" phldr="1"/>
      <dgm:spPr/>
    </dgm:pt>
    <dgm:pt modelId="{204AEF9A-9859-4E0F-BD40-453BA9A5DC65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800" dirty="0"/>
            <a:t>O trabalho é colaborativo.</a:t>
          </a:r>
        </a:p>
        <a:p>
          <a:r>
            <a:rPr lang="pt-BR" sz="2000" dirty="0"/>
            <a:t>Trabalho em equipe, compartilhamento de conhecimentos e  união de esforços</a:t>
          </a:r>
        </a:p>
      </dgm:t>
    </dgm:pt>
    <dgm:pt modelId="{13442F4C-8271-4B6C-B340-CADC9A41DCDD}" type="parTrans" cxnId="{F51FC068-EA2C-4D8D-AEB4-05CD1D1D86D7}">
      <dgm:prSet/>
      <dgm:spPr/>
      <dgm:t>
        <a:bodyPr/>
        <a:lstStyle/>
        <a:p>
          <a:endParaRPr lang="pt-BR"/>
        </a:p>
      </dgm:t>
    </dgm:pt>
    <dgm:pt modelId="{F51C97D9-5DD0-4648-B382-D503A1D06FC1}" type="sibTrans" cxnId="{F51FC068-EA2C-4D8D-AEB4-05CD1D1D86D7}">
      <dgm:prSet/>
      <dgm:spPr/>
      <dgm:t>
        <a:bodyPr/>
        <a:lstStyle/>
        <a:p>
          <a:endParaRPr lang="pt-BR"/>
        </a:p>
      </dgm:t>
    </dgm:pt>
    <dgm:pt modelId="{B02EB0A5-F890-4C5F-8ABA-22E4CA6B9DDB}">
      <dgm:prSet phldrT="[Texto]" custT="1"/>
      <dgm:spPr>
        <a:solidFill>
          <a:srgbClr val="0070C0"/>
        </a:solidFill>
      </dgm:spPr>
      <dgm:t>
        <a:bodyPr/>
        <a:lstStyle/>
        <a:p>
          <a:r>
            <a:rPr lang="pt-BR" sz="2800" dirty="0"/>
            <a:t>A liderança percebe as necessidades do outro.</a:t>
          </a:r>
        </a:p>
        <a:p>
          <a:r>
            <a:rPr lang="pt-BR" sz="1800" dirty="0"/>
            <a:t>Liderança participativa, integrada, desenvolvedora,  que fortalece a relação entre os pares e entre equipes</a:t>
          </a:r>
        </a:p>
      </dgm:t>
    </dgm:pt>
    <dgm:pt modelId="{91455EB6-FC44-4B4E-9983-8D11F484B822}" type="parTrans" cxnId="{55AFAA33-1149-453D-A53C-EBCA9714DFBA}">
      <dgm:prSet/>
      <dgm:spPr/>
      <dgm:t>
        <a:bodyPr/>
        <a:lstStyle/>
        <a:p>
          <a:endParaRPr lang="pt-BR"/>
        </a:p>
      </dgm:t>
    </dgm:pt>
    <dgm:pt modelId="{3D009B57-6C03-4AE7-A701-F68A27B812E7}" type="sibTrans" cxnId="{55AFAA33-1149-453D-A53C-EBCA9714DFBA}">
      <dgm:prSet/>
      <dgm:spPr/>
      <dgm:t>
        <a:bodyPr/>
        <a:lstStyle/>
        <a:p>
          <a:endParaRPr lang="pt-BR"/>
        </a:p>
      </dgm:t>
    </dgm:pt>
    <dgm:pt modelId="{C09CC161-CBE4-4641-B4C5-57A52718E611}" type="pres">
      <dgm:prSet presAssocID="{699A4007-0331-4E23-B75F-121579E67140}" presName="Name0" presStyleCnt="0">
        <dgm:presLayoutVars>
          <dgm:dir/>
          <dgm:resizeHandles val="exact"/>
        </dgm:presLayoutVars>
      </dgm:prSet>
      <dgm:spPr/>
    </dgm:pt>
    <dgm:pt modelId="{C35BC872-BE84-4F67-954F-97686631F498}" type="pres">
      <dgm:prSet presAssocID="{699A4007-0331-4E23-B75F-121579E67140}" presName="bkgdShp" presStyleLbl="alignAccFollowNode1" presStyleIdx="0" presStyleCnt="1"/>
      <dgm:spPr/>
    </dgm:pt>
    <dgm:pt modelId="{33DA9EE3-A370-4BEC-BD5B-9BC1872AE615}" type="pres">
      <dgm:prSet presAssocID="{699A4007-0331-4E23-B75F-121579E67140}" presName="linComp" presStyleCnt="0"/>
      <dgm:spPr/>
    </dgm:pt>
    <dgm:pt modelId="{E86B425F-B38D-41BF-873E-540B4BAC4B8A}" type="pres">
      <dgm:prSet presAssocID="{204AEF9A-9859-4E0F-BD40-453BA9A5DC65}" presName="compNode" presStyleCnt="0"/>
      <dgm:spPr/>
    </dgm:pt>
    <dgm:pt modelId="{D3B273F7-9E19-4AE8-BF02-9A156FE2A6DA}" type="pres">
      <dgm:prSet presAssocID="{204AEF9A-9859-4E0F-BD40-453BA9A5DC65}" presName="node" presStyleLbl="node1" presStyleIdx="0" presStyleCnt="2">
        <dgm:presLayoutVars>
          <dgm:bulletEnabled val="1"/>
        </dgm:presLayoutVars>
      </dgm:prSet>
      <dgm:spPr/>
    </dgm:pt>
    <dgm:pt modelId="{21D3D274-53C0-4DAA-881F-5434FB22A999}" type="pres">
      <dgm:prSet presAssocID="{204AEF9A-9859-4E0F-BD40-453BA9A5DC65}" presName="invisiNode" presStyleLbl="node1" presStyleIdx="0" presStyleCnt="2"/>
      <dgm:spPr/>
    </dgm:pt>
    <dgm:pt modelId="{EB023ABE-5C56-4742-AD16-F311001A1C6A}" type="pres">
      <dgm:prSet presAssocID="{204AEF9A-9859-4E0F-BD40-453BA9A5DC65}" presName="imagNode" presStyleLbl="fgImgPlace1" presStyleIdx="0" presStyleCnt="2" custLinFactNeighborX="-1484" custLinFactNeighborY="-26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F82C03F-526D-494C-AB5C-441F7C247E68}" type="pres">
      <dgm:prSet presAssocID="{F51C97D9-5DD0-4648-B382-D503A1D06FC1}" presName="sibTrans" presStyleLbl="sibTrans2D1" presStyleIdx="0" presStyleCnt="0"/>
      <dgm:spPr/>
    </dgm:pt>
    <dgm:pt modelId="{366551EE-09CF-422F-A98C-EC0FD36E3490}" type="pres">
      <dgm:prSet presAssocID="{B02EB0A5-F890-4C5F-8ABA-22E4CA6B9DDB}" presName="compNode" presStyleCnt="0"/>
      <dgm:spPr/>
    </dgm:pt>
    <dgm:pt modelId="{9A730F2A-C6C9-4F22-92F8-462B9D4C892E}" type="pres">
      <dgm:prSet presAssocID="{B02EB0A5-F890-4C5F-8ABA-22E4CA6B9DDB}" presName="node" presStyleLbl="node1" presStyleIdx="1" presStyleCnt="2">
        <dgm:presLayoutVars>
          <dgm:bulletEnabled val="1"/>
        </dgm:presLayoutVars>
      </dgm:prSet>
      <dgm:spPr/>
    </dgm:pt>
    <dgm:pt modelId="{EAEFD252-F869-416A-8AA6-E260484B9D80}" type="pres">
      <dgm:prSet presAssocID="{B02EB0A5-F890-4C5F-8ABA-22E4CA6B9DDB}" presName="invisiNode" presStyleLbl="node1" presStyleIdx="1" presStyleCnt="2"/>
      <dgm:spPr/>
    </dgm:pt>
    <dgm:pt modelId="{FF97A536-DADC-4582-9BDE-445CC2D9DE04}" type="pres">
      <dgm:prSet presAssocID="{B02EB0A5-F890-4C5F-8ABA-22E4CA6B9DDB}" presName="imagNode" presStyleLbl="fgImgPlace1" presStyleIdx="1" presStyleCnt="2" custLinFactNeighborX="1685" custLinFactNeighborY="124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51FC068-EA2C-4D8D-AEB4-05CD1D1D86D7}" srcId="{699A4007-0331-4E23-B75F-121579E67140}" destId="{204AEF9A-9859-4E0F-BD40-453BA9A5DC65}" srcOrd="0" destOrd="0" parTransId="{13442F4C-8271-4B6C-B340-CADC9A41DCDD}" sibTransId="{F51C97D9-5DD0-4648-B382-D503A1D06FC1}"/>
    <dgm:cxn modelId="{028284A1-092B-482E-903F-DBCBD737DD30}" type="presOf" srcId="{F51C97D9-5DD0-4648-B382-D503A1D06FC1}" destId="{EF82C03F-526D-494C-AB5C-441F7C247E68}" srcOrd="0" destOrd="0" presId="urn:microsoft.com/office/officeart/2005/8/layout/pList2#3"/>
    <dgm:cxn modelId="{39D86731-8BFC-4CC8-AD34-9D29A0521745}" type="presOf" srcId="{B02EB0A5-F890-4C5F-8ABA-22E4CA6B9DDB}" destId="{9A730F2A-C6C9-4F22-92F8-462B9D4C892E}" srcOrd="0" destOrd="0" presId="urn:microsoft.com/office/officeart/2005/8/layout/pList2#3"/>
    <dgm:cxn modelId="{72DE78CF-8483-4376-8BAA-DFC9337FB01C}" type="presOf" srcId="{204AEF9A-9859-4E0F-BD40-453BA9A5DC65}" destId="{D3B273F7-9E19-4AE8-BF02-9A156FE2A6DA}" srcOrd="0" destOrd="0" presId="urn:microsoft.com/office/officeart/2005/8/layout/pList2#3"/>
    <dgm:cxn modelId="{0D601CAB-E8B4-478F-9C55-D7FAFC3C3A73}" type="presOf" srcId="{699A4007-0331-4E23-B75F-121579E67140}" destId="{C09CC161-CBE4-4641-B4C5-57A52718E611}" srcOrd="0" destOrd="0" presId="urn:microsoft.com/office/officeart/2005/8/layout/pList2#3"/>
    <dgm:cxn modelId="{55AFAA33-1149-453D-A53C-EBCA9714DFBA}" srcId="{699A4007-0331-4E23-B75F-121579E67140}" destId="{B02EB0A5-F890-4C5F-8ABA-22E4CA6B9DDB}" srcOrd="1" destOrd="0" parTransId="{91455EB6-FC44-4B4E-9983-8D11F484B822}" sibTransId="{3D009B57-6C03-4AE7-A701-F68A27B812E7}"/>
    <dgm:cxn modelId="{BC926FB7-D38F-435A-9ACA-C7527D11EFD6}" type="presParOf" srcId="{C09CC161-CBE4-4641-B4C5-57A52718E611}" destId="{C35BC872-BE84-4F67-954F-97686631F498}" srcOrd="0" destOrd="0" presId="urn:microsoft.com/office/officeart/2005/8/layout/pList2#3"/>
    <dgm:cxn modelId="{4FA609DF-CC6B-4B4B-854B-2E62E818D6C8}" type="presParOf" srcId="{C09CC161-CBE4-4641-B4C5-57A52718E611}" destId="{33DA9EE3-A370-4BEC-BD5B-9BC1872AE615}" srcOrd="1" destOrd="0" presId="urn:microsoft.com/office/officeart/2005/8/layout/pList2#3"/>
    <dgm:cxn modelId="{FFE8FAC4-8D7C-413A-88B0-CF0324FC07ED}" type="presParOf" srcId="{33DA9EE3-A370-4BEC-BD5B-9BC1872AE615}" destId="{E86B425F-B38D-41BF-873E-540B4BAC4B8A}" srcOrd="0" destOrd="0" presId="urn:microsoft.com/office/officeart/2005/8/layout/pList2#3"/>
    <dgm:cxn modelId="{A52933D7-6513-4333-BEE4-098D9D82BCF2}" type="presParOf" srcId="{E86B425F-B38D-41BF-873E-540B4BAC4B8A}" destId="{D3B273F7-9E19-4AE8-BF02-9A156FE2A6DA}" srcOrd="0" destOrd="0" presId="urn:microsoft.com/office/officeart/2005/8/layout/pList2#3"/>
    <dgm:cxn modelId="{67BE8BDD-E5C9-4585-98CA-4C70848D0451}" type="presParOf" srcId="{E86B425F-B38D-41BF-873E-540B4BAC4B8A}" destId="{21D3D274-53C0-4DAA-881F-5434FB22A999}" srcOrd="1" destOrd="0" presId="urn:microsoft.com/office/officeart/2005/8/layout/pList2#3"/>
    <dgm:cxn modelId="{36A7E3A1-D2E9-48C1-8E8C-40E61368F793}" type="presParOf" srcId="{E86B425F-B38D-41BF-873E-540B4BAC4B8A}" destId="{EB023ABE-5C56-4742-AD16-F311001A1C6A}" srcOrd="2" destOrd="0" presId="urn:microsoft.com/office/officeart/2005/8/layout/pList2#3"/>
    <dgm:cxn modelId="{CA2F73FB-69A9-4D99-B099-DBE9D1E573EB}" type="presParOf" srcId="{33DA9EE3-A370-4BEC-BD5B-9BC1872AE615}" destId="{EF82C03F-526D-494C-AB5C-441F7C247E68}" srcOrd="1" destOrd="0" presId="urn:microsoft.com/office/officeart/2005/8/layout/pList2#3"/>
    <dgm:cxn modelId="{9C40F46F-7449-49AA-9C8E-CE95BC8C15BD}" type="presParOf" srcId="{33DA9EE3-A370-4BEC-BD5B-9BC1872AE615}" destId="{366551EE-09CF-422F-A98C-EC0FD36E3490}" srcOrd="2" destOrd="0" presId="urn:microsoft.com/office/officeart/2005/8/layout/pList2#3"/>
    <dgm:cxn modelId="{92B17C78-F2FA-4EAE-988E-49E5DF9E14DB}" type="presParOf" srcId="{366551EE-09CF-422F-A98C-EC0FD36E3490}" destId="{9A730F2A-C6C9-4F22-92F8-462B9D4C892E}" srcOrd="0" destOrd="0" presId="urn:microsoft.com/office/officeart/2005/8/layout/pList2#3"/>
    <dgm:cxn modelId="{E33C1745-F5FA-4BCA-BF80-14BAAF1BFEB3}" type="presParOf" srcId="{366551EE-09CF-422F-A98C-EC0FD36E3490}" destId="{EAEFD252-F869-416A-8AA6-E260484B9D80}" srcOrd="1" destOrd="0" presId="urn:microsoft.com/office/officeart/2005/8/layout/pList2#3"/>
    <dgm:cxn modelId="{CDF952AE-37A1-4876-A0FB-9FA32C49C45D}" type="presParOf" srcId="{366551EE-09CF-422F-A98C-EC0FD36E3490}" destId="{FF97A536-DADC-4582-9BDE-445CC2D9DE04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A6F8EA-E1EE-40A9-B798-DB0524AF69C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7A42539-F2EE-47E9-97B2-E32F9FA7D760}">
      <dgm:prSet phldrT="[Texto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t-BR" sz="4000" dirty="0"/>
        </a:p>
      </dgm:t>
    </dgm:pt>
    <dgm:pt modelId="{5B9E7A50-26DD-4304-8CCF-870DCCFF2B97}" type="parTrans" cxnId="{F3394684-F0DC-451B-A224-9B8389CFDE8B}">
      <dgm:prSet/>
      <dgm:spPr/>
      <dgm:t>
        <a:bodyPr/>
        <a:lstStyle/>
        <a:p>
          <a:endParaRPr lang="pt-BR"/>
        </a:p>
      </dgm:t>
    </dgm:pt>
    <dgm:pt modelId="{80D74285-8D87-40EF-B83E-579F8E00FEE5}" type="sibTrans" cxnId="{F3394684-F0DC-451B-A224-9B8389CFDE8B}">
      <dgm:prSet/>
      <dgm:spPr/>
      <dgm:t>
        <a:bodyPr/>
        <a:lstStyle/>
        <a:p>
          <a:endParaRPr lang="pt-BR"/>
        </a:p>
      </dgm:t>
    </dgm:pt>
    <dgm:pt modelId="{6CA0C3CB-A69E-4EDE-A386-27A841729BA1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3200" dirty="0"/>
            <a:t>Performance</a:t>
          </a:r>
        </a:p>
        <a:p>
          <a:r>
            <a:rPr lang="pt-BR" sz="2800" dirty="0"/>
            <a:t>(resultados)</a:t>
          </a:r>
        </a:p>
      </dgm:t>
    </dgm:pt>
    <dgm:pt modelId="{B834EB8D-DBAA-4A71-B111-44F3FFD07DFF}" type="parTrans" cxnId="{6DFE08FD-E120-40F1-8503-D92E902C8EE5}">
      <dgm:prSet/>
      <dgm:spPr/>
      <dgm:t>
        <a:bodyPr/>
        <a:lstStyle/>
        <a:p>
          <a:endParaRPr lang="pt-BR"/>
        </a:p>
      </dgm:t>
    </dgm:pt>
    <dgm:pt modelId="{13DCA422-B6FA-4C01-84D2-AC6FA6B69E31}" type="sibTrans" cxnId="{6DFE08FD-E120-40F1-8503-D92E902C8EE5}">
      <dgm:prSet/>
      <dgm:spPr/>
      <dgm:t>
        <a:bodyPr/>
        <a:lstStyle/>
        <a:p>
          <a:endParaRPr lang="pt-BR"/>
        </a:p>
      </dgm:t>
    </dgm:pt>
    <dgm:pt modelId="{2D607DB4-EC1D-4FA5-9E80-1723DD5F9884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pt-BR" sz="3200" dirty="0"/>
            <a:t>Práticas de RH</a:t>
          </a:r>
        </a:p>
      </dgm:t>
    </dgm:pt>
    <dgm:pt modelId="{ABD0AA5D-8B54-4914-9C1C-4DC7E02848F7}" type="sibTrans" cxnId="{44614952-51E0-4469-9436-C35D0CC08E7F}">
      <dgm:prSet/>
      <dgm:spPr/>
      <dgm:t>
        <a:bodyPr/>
        <a:lstStyle/>
        <a:p>
          <a:endParaRPr lang="pt-BR"/>
        </a:p>
      </dgm:t>
    </dgm:pt>
    <dgm:pt modelId="{0960F303-0CD9-4F75-A97B-6E2AD320364A}" type="parTrans" cxnId="{44614952-51E0-4469-9436-C35D0CC08E7F}">
      <dgm:prSet/>
      <dgm:spPr/>
      <dgm:t>
        <a:bodyPr/>
        <a:lstStyle/>
        <a:p>
          <a:endParaRPr lang="pt-BR"/>
        </a:p>
      </dgm:t>
    </dgm:pt>
    <dgm:pt modelId="{92757331-8903-4FDA-A54F-814D6ABE65A0}" type="pres">
      <dgm:prSet presAssocID="{0AA6F8EA-E1EE-40A9-B798-DB0524AF69C1}" presName="CompostProcess" presStyleCnt="0">
        <dgm:presLayoutVars>
          <dgm:dir/>
          <dgm:resizeHandles val="exact"/>
        </dgm:presLayoutVars>
      </dgm:prSet>
      <dgm:spPr/>
    </dgm:pt>
    <dgm:pt modelId="{364FA626-8F6D-4245-91CC-DC161524AB1C}" type="pres">
      <dgm:prSet presAssocID="{0AA6F8EA-E1EE-40A9-B798-DB0524AF69C1}" presName="arrow" presStyleLbl="bgShp" presStyleIdx="0" presStyleCnt="1"/>
      <dgm:spPr/>
    </dgm:pt>
    <dgm:pt modelId="{F144E27D-9DB3-43F3-9A65-B9A032202354}" type="pres">
      <dgm:prSet presAssocID="{0AA6F8EA-E1EE-40A9-B798-DB0524AF69C1}" presName="linearProcess" presStyleCnt="0"/>
      <dgm:spPr/>
    </dgm:pt>
    <dgm:pt modelId="{305057AD-F450-4099-8BDA-E956778EA0C4}" type="pres">
      <dgm:prSet presAssocID="{2D607DB4-EC1D-4FA5-9E80-1723DD5F9884}" presName="textNode" presStyleLbl="node1" presStyleIdx="0" presStyleCnt="3">
        <dgm:presLayoutVars>
          <dgm:bulletEnabled val="1"/>
        </dgm:presLayoutVars>
      </dgm:prSet>
      <dgm:spPr/>
    </dgm:pt>
    <dgm:pt modelId="{C4910FC8-2C50-47E9-BC6B-3279EA9E89BB}" type="pres">
      <dgm:prSet presAssocID="{ABD0AA5D-8B54-4914-9C1C-4DC7E02848F7}" presName="sibTrans" presStyleCnt="0"/>
      <dgm:spPr/>
    </dgm:pt>
    <dgm:pt modelId="{E247DDE8-70BA-4929-A109-E81BD44690DA}" type="pres">
      <dgm:prSet presAssocID="{37A42539-F2EE-47E9-97B2-E32F9FA7D760}" presName="textNode" presStyleLbl="node1" presStyleIdx="1" presStyleCnt="3">
        <dgm:presLayoutVars>
          <dgm:bulletEnabled val="1"/>
        </dgm:presLayoutVars>
      </dgm:prSet>
      <dgm:spPr/>
    </dgm:pt>
    <dgm:pt modelId="{858CABAA-ACC8-436C-9987-A3EA472ECB4C}" type="pres">
      <dgm:prSet presAssocID="{80D74285-8D87-40EF-B83E-579F8E00FEE5}" presName="sibTrans" presStyleCnt="0"/>
      <dgm:spPr/>
    </dgm:pt>
    <dgm:pt modelId="{4C68E5DA-13EA-44B6-8046-E499EEC8A2CB}" type="pres">
      <dgm:prSet presAssocID="{6CA0C3CB-A69E-4EDE-A386-27A841729BA1}" presName="textNode" presStyleLbl="node1" presStyleIdx="2" presStyleCnt="3" custScaleX="117280">
        <dgm:presLayoutVars>
          <dgm:bulletEnabled val="1"/>
        </dgm:presLayoutVars>
      </dgm:prSet>
      <dgm:spPr/>
    </dgm:pt>
  </dgm:ptLst>
  <dgm:cxnLst>
    <dgm:cxn modelId="{C9123A72-6A3C-4027-AC8D-486AB3806DE5}" type="presOf" srcId="{0AA6F8EA-E1EE-40A9-B798-DB0524AF69C1}" destId="{92757331-8903-4FDA-A54F-814D6ABE65A0}" srcOrd="0" destOrd="0" presId="urn:microsoft.com/office/officeart/2005/8/layout/hProcess9"/>
    <dgm:cxn modelId="{F3394684-F0DC-451B-A224-9B8389CFDE8B}" srcId="{0AA6F8EA-E1EE-40A9-B798-DB0524AF69C1}" destId="{37A42539-F2EE-47E9-97B2-E32F9FA7D760}" srcOrd="1" destOrd="0" parTransId="{5B9E7A50-26DD-4304-8CCF-870DCCFF2B97}" sibTransId="{80D74285-8D87-40EF-B83E-579F8E00FEE5}"/>
    <dgm:cxn modelId="{B0AC8F9D-A603-405D-8B80-85BA62639F10}" type="presOf" srcId="{2D607DB4-EC1D-4FA5-9E80-1723DD5F9884}" destId="{305057AD-F450-4099-8BDA-E956778EA0C4}" srcOrd="0" destOrd="0" presId="urn:microsoft.com/office/officeart/2005/8/layout/hProcess9"/>
    <dgm:cxn modelId="{6DFE08FD-E120-40F1-8503-D92E902C8EE5}" srcId="{0AA6F8EA-E1EE-40A9-B798-DB0524AF69C1}" destId="{6CA0C3CB-A69E-4EDE-A386-27A841729BA1}" srcOrd="2" destOrd="0" parTransId="{B834EB8D-DBAA-4A71-B111-44F3FFD07DFF}" sibTransId="{13DCA422-B6FA-4C01-84D2-AC6FA6B69E31}"/>
    <dgm:cxn modelId="{976A1C01-6D26-4125-9DD0-4DD57214D0D5}" type="presOf" srcId="{6CA0C3CB-A69E-4EDE-A386-27A841729BA1}" destId="{4C68E5DA-13EA-44B6-8046-E499EEC8A2CB}" srcOrd="0" destOrd="0" presId="urn:microsoft.com/office/officeart/2005/8/layout/hProcess9"/>
    <dgm:cxn modelId="{44614952-51E0-4469-9436-C35D0CC08E7F}" srcId="{0AA6F8EA-E1EE-40A9-B798-DB0524AF69C1}" destId="{2D607DB4-EC1D-4FA5-9E80-1723DD5F9884}" srcOrd="0" destOrd="0" parTransId="{0960F303-0CD9-4F75-A97B-6E2AD320364A}" sibTransId="{ABD0AA5D-8B54-4914-9C1C-4DC7E02848F7}"/>
    <dgm:cxn modelId="{D3681112-E55D-4D73-8633-64C1907EEBEE}" type="presOf" srcId="{37A42539-F2EE-47E9-97B2-E32F9FA7D760}" destId="{E247DDE8-70BA-4929-A109-E81BD44690DA}" srcOrd="0" destOrd="0" presId="urn:microsoft.com/office/officeart/2005/8/layout/hProcess9"/>
    <dgm:cxn modelId="{74869767-6ACF-46D1-A9DB-A53F92B7CD0C}" type="presParOf" srcId="{92757331-8903-4FDA-A54F-814D6ABE65A0}" destId="{364FA626-8F6D-4245-91CC-DC161524AB1C}" srcOrd="0" destOrd="0" presId="urn:microsoft.com/office/officeart/2005/8/layout/hProcess9"/>
    <dgm:cxn modelId="{9CC94B4A-9941-49C8-A79F-25F854D470C2}" type="presParOf" srcId="{92757331-8903-4FDA-A54F-814D6ABE65A0}" destId="{F144E27D-9DB3-43F3-9A65-B9A032202354}" srcOrd="1" destOrd="0" presId="urn:microsoft.com/office/officeart/2005/8/layout/hProcess9"/>
    <dgm:cxn modelId="{EB61607B-B348-4E47-B48F-A7DD27C53499}" type="presParOf" srcId="{F144E27D-9DB3-43F3-9A65-B9A032202354}" destId="{305057AD-F450-4099-8BDA-E956778EA0C4}" srcOrd="0" destOrd="0" presId="urn:microsoft.com/office/officeart/2005/8/layout/hProcess9"/>
    <dgm:cxn modelId="{824E33E1-11A9-44B2-8D4A-B162DB4E9DC1}" type="presParOf" srcId="{F144E27D-9DB3-43F3-9A65-B9A032202354}" destId="{C4910FC8-2C50-47E9-BC6B-3279EA9E89BB}" srcOrd="1" destOrd="0" presId="urn:microsoft.com/office/officeart/2005/8/layout/hProcess9"/>
    <dgm:cxn modelId="{9E1934DA-E48E-42A3-A3A5-A211B9798ED1}" type="presParOf" srcId="{F144E27D-9DB3-43F3-9A65-B9A032202354}" destId="{E247DDE8-70BA-4929-A109-E81BD44690DA}" srcOrd="2" destOrd="0" presId="urn:microsoft.com/office/officeart/2005/8/layout/hProcess9"/>
    <dgm:cxn modelId="{7F08ACCB-DB57-4057-93AF-D2461E757BE3}" type="presParOf" srcId="{F144E27D-9DB3-43F3-9A65-B9A032202354}" destId="{858CABAA-ACC8-436C-9987-A3EA472ECB4C}" srcOrd="3" destOrd="0" presId="urn:microsoft.com/office/officeart/2005/8/layout/hProcess9"/>
    <dgm:cxn modelId="{C8E19FAB-3864-4F60-B490-0BCE6A87FCD7}" type="presParOf" srcId="{F144E27D-9DB3-43F3-9A65-B9A032202354}" destId="{4C68E5DA-13EA-44B6-8046-E499EEC8A2C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E614AB-D125-4427-9068-FA979D0689E6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5DDEDD4-E0B8-4352-8759-07E834C35B4B}">
      <dgm:prSet phldrT="[Texto]" custT="1"/>
      <dgm:spPr/>
      <dgm:t>
        <a:bodyPr/>
        <a:lstStyle/>
        <a:p>
          <a:r>
            <a:rPr lang="pt-BR" sz="1200" b="1" dirty="0"/>
            <a:t>FOCO NA COMPETÊNCIA</a:t>
          </a:r>
        </a:p>
      </dgm:t>
    </dgm:pt>
    <dgm:pt modelId="{A3DCC3AF-26A4-4B67-B2F3-D9498561DF91}" type="parTrans" cxnId="{F695ED4E-3A69-4F0C-B4BF-1617B5964298}">
      <dgm:prSet/>
      <dgm:spPr/>
      <dgm:t>
        <a:bodyPr/>
        <a:lstStyle/>
        <a:p>
          <a:endParaRPr lang="pt-BR"/>
        </a:p>
      </dgm:t>
    </dgm:pt>
    <dgm:pt modelId="{ABFF3B5F-1C6A-4C35-BF91-13328C3DD778}" type="sibTrans" cxnId="{F695ED4E-3A69-4F0C-B4BF-1617B5964298}">
      <dgm:prSet/>
      <dgm:spPr/>
      <dgm:t>
        <a:bodyPr/>
        <a:lstStyle/>
        <a:p>
          <a:endParaRPr lang="pt-BR"/>
        </a:p>
      </dgm:t>
    </dgm:pt>
    <dgm:pt modelId="{2216B791-E486-48DC-9B23-A26B10E261EB}">
      <dgm:prSet phldrT="[Texto]" custT="1"/>
      <dgm:spPr/>
      <dgm:t>
        <a:bodyPr/>
        <a:lstStyle/>
        <a:p>
          <a:r>
            <a:rPr lang="pt-BR" sz="1050" b="1" dirty="0"/>
            <a:t>COMPARTILHAMENTO DE SABERES</a:t>
          </a:r>
        </a:p>
      </dgm:t>
    </dgm:pt>
    <dgm:pt modelId="{4192D727-77BA-4FCE-965F-88507608FFCA}" type="parTrans" cxnId="{5924EE07-DA65-403C-895A-A4F2F8D8D464}">
      <dgm:prSet/>
      <dgm:spPr/>
      <dgm:t>
        <a:bodyPr/>
        <a:lstStyle/>
        <a:p>
          <a:endParaRPr lang="pt-BR"/>
        </a:p>
      </dgm:t>
    </dgm:pt>
    <dgm:pt modelId="{144EE8F6-65D4-480A-ACF2-E1FA393B5E85}" type="sibTrans" cxnId="{5924EE07-DA65-403C-895A-A4F2F8D8D464}">
      <dgm:prSet/>
      <dgm:spPr/>
      <dgm:t>
        <a:bodyPr/>
        <a:lstStyle/>
        <a:p>
          <a:endParaRPr lang="pt-BR"/>
        </a:p>
      </dgm:t>
    </dgm:pt>
    <dgm:pt modelId="{4E06DE47-EA58-422D-A41B-7EF71DED793C}">
      <dgm:prSet phldrT="[Texto]" custT="1"/>
      <dgm:spPr/>
      <dgm:t>
        <a:bodyPr/>
        <a:lstStyle/>
        <a:p>
          <a:r>
            <a:rPr lang="pt-BR" sz="1100" b="1" dirty="0"/>
            <a:t>GESTÃO DO CONTEXTO DE TRABALHO</a:t>
          </a:r>
        </a:p>
      </dgm:t>
    </dgm:pt>
    <dgm:pt modelId="{8E1C3C97-23F1-425D-8B8E-CF00D45AFC77}" type="parTrans" cxnId="{AF2B732E-8FB1-4828-84AF-8260EA93C031}">
      <dgm:prSet/>
      <dgm:spPr/>
      <dgm:t>
        <a:bodyPr/>
        <a:lstStyle/>
        <a:p>
          <a:endParaRPr lang="pt-BR"/>
        </a:p>
      </dgm:t>
    </dgm:pt>
    <dgm:pt modelId="{AE2254D4-14C6-436D-BA14-EB8D2E109CF8}" type="sibTrans" cxnId="{AF2B732E-8FB1-4828-84AF-8260EA93C031}">
      <dgm:prSet/>
      <dgm:spPr/>
      <dgm:t>
        <a:bodyPr/>
        <a:lstStyle/>
        <a:p>
          <a:endParaRPr lang="pt-BR"/>
        </a:p>
      </dgm:t>
    </dgm:pt>
    <dgm:pt modelId="{A4ADB41E-EFFC-42A7-B0C1-85760C4ED4E7}" type="pres">
      <dgm:prSet presAssocID="{A8E614AB-D125-4427-9068-FA979D0689E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E0E61AB-80E7-4350-846B-41A6E26E33CA}" type="pres">
      <dgm:prSet presAssocID="{25DDEDD4-E0B8-4352-8759-07E834C35B4B}" presName="Accent1" presStyleCnt="0"/>
      <dgm:spPr/>
    </dgm:pt>
    <dgm:pt modelId="{7FDDCE30-A021-4C21-AED1-E20BFAAC42E7}" type="pres">
      <dgm:prSet presAssocID="{25DDEDD4-E0B8-4352-8759-07E834C35B4B}" presName="Accent" presStyleLbl="node1" presStyleIdx="0" presStyleCnt="3"/>
      <dgm:spPr/>
    </dgm:pt>
    <dgm:pt modelId="{70A21677-4B60-4FCB-B5B4-27093D4FE5FD}" type="pres">
      <dgm:prSet presAssocID="{25DDEDD4-E0B8-4352-8759-07E834C35B4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C0D56F5-15EB-4BB8-814D-1E4390FC54C6}" type="pres">
      <dgm:prSet presAssocID="{2216B791-E486-48DC-9B23-A26B10E261EB}" presName="Accent2" presStyleCnt="0"/>
      <dgm:spPr/>
    </dgm:pt>
    <dgm:pt modelId="{9F1128F8-2F0A-447D-92B4-99CFC1E0C860}" type="pres">
      <dgm:prSet presAssocID="{2216B791-E486-48DC-9B23-A26B10E261EB}" presName="Accent" presStyleLbl="node1" presStyleIdx="1" presStyleCnt="3"/>
      <dgm:spPr/>
    </dgm:pt>
    <dgm:pt modelId="{0EF88EF7-16F1-45B1-932C-41A265CDAD5F}" type="pres">
      <dgm:prSet presAssocID="{2216B791-E486-48DC-9B23-A26B10E261EB}" presName="Parent2" presStyleLbl="revTx" presStyleIdx="1" presStyleCnt="3" custScaleX="126137">
        <dgm:presLayoutVars>
          <dgm:chMax val="1"/>
          <dgm:chPref val="1"/>
          <dgm:bulletEnabled val="1"/>
        </dgm:presLayoutVars>
      </dgm:prSet>
      <dgm:spPr/>
    </dgm:pt>
    <dgm:pt modelId="{F7509AED-233D-43DF-9741-BEBB14D75C5D}" type="pres">
      <dgm:prSet presAssocID="{4E06DE47-EA58-422D-A41B-7EF71DED793C}" presName="Accent3" presStyleCnt="0"/>
      <dgm:spPr/>
    </dgm:pt>
    <dgm:pt modelId="{F2650B6C-5B80-4F51-9440-C55956201316}" type="pres">
      <dgm:prSet presAssocID="{4E06DE47-EA58-422D-A41B-7EF71DED793C}" presName="Accent" presStyleLbl="node1" presStyleIdx="2" presStyleCnt="3"/>
      <dgm:spPr/>
    </dgm:pt>
    <dgm:pt modelId="{77631AD9-DB87-475F-BCA8-A2C8FCB10520}" type="pres">
      <dgm:prSet presAssocID="{4E06DE47-EA58-422D-A41B-7EF71DED793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7B4BA761-5A44-4CB6-8CA4-647C7713B10D}" type="presOf" srcId="{2216B791-E486-48DC-9B23-A26B10E261EB}" destId="{0EF88EF7-16F1-45B1-932C-41A265CDAD5F}" srcOrd="0" destOrd="0" presId="urn:microsoft.com/office/officeart/2009/layout/CircleArrowProcess"/>
    <dgm:cxn modelId="{9067CFE4-EC0A-4219-BA2B-06F72B54CFAB}" type="presOf" srcId="{25DDEDD4-E0B8-4352-8759-07E834C35B4B}" destId="{70A21677-4B60-4FCB-B5B4-27093D4FE5FD}" srcOrd="0" destOrd="0" presId="urn:microsoft.com/office/officeart/2009/layout/CircleArrowProcess"/>
    <dgm:cxn modelId="{AF2B732E-8FB1-4828-84AF-8260EA93C031}" srcId="{A8E614AB-D125-4427-9068-FA979D0689E6}" destId="{4E06DE47-EA58-422D-A41B-7EF71DED793C}" srcOrd="2" destOrd="0" parTransId="{8E1C3C97-23F1-425D-8B8E-CF00D45AFC77}" sibTransId="{AE2254D4-14C6-436D-BA14-EB8D2E109CF8}"/>
    <dgm:cxn modelId="{1C51FB4F-EA3D-41AD-81AE-D508C57FD9B1}" type="presOf" srcId="{4E06DE47-EA58-422D-A41B-7EF71DED793C}" destId="{77631AD9-DB87-475F-BCA8-A2C8FCB10520}" srcOrd="0" destOrd="0" presId="urn:microsoft.com/office/officeart/2009/layout/CircleArrowProcess"/>
    <dgm:cxn modelId="{5924EE07-DA65-403C-895A-A4F2F8D8D464}" srcId="{A8E614AB-D125-4427-9068-FA979D0689E6}" destId="{2216B791-E486-48DC-9B23-A26B10E261EB}" srcOrd="1" destOrd="0" parTransId="{4192D727-77BA-4FCE-965F-88507608FFCA}" sibTransId="{144EE8F6-65D4-480A-ACF2-E1FA393B5E85}"/>
    <dgm:cxn modelId="{972A41A5-4E21-454B-97A8-BB5CCC27CF15}" type="presOf" srcId="{A8E614AB-D125-4427-9068-FA979D0689E6}" destId="{A4ADB41E-EFFC-42A7-B0C1-85760C4ED4E7}" srcOrd="0" destOrd="0" presId="urn:microsoft.com/office/officeart/2009/layout/CircleArrowProcess"/>
    <dgm:cxn modelId="{F695ED4E-3A69-4F0C-B4BF-1617B5964298}" srcId="{A8E614AB-D125-4427-9068-FA979D0689E6}" destId="{25DDEDD4-E0B8-4352-8759-07E834C35B4B}" srcOrd="0" destOrd="0" parTransId="{A3DCC3AF-26A4-4B67-B2F3-D9498561DF91}" sibTransId="{ABFF3B5F-1C6A-4C35-BF91-13328C3DD778}"/>
    <dgm:cxn modelId="{96C80829-5CFE-4696-9B56-EB45AA991B75}" type="presParOf" srcId="{A4ADB41E-EFFC-42A7-B0C1-85760C4ED4E7}" destId="{7E0E61AB-80E7-4350-846B-41A6E26E33CA}" srcOrd="0" destOrd="0" presId="urn:microsoft.com/office/officeart/2009/layout/CircleArrowProcess"/>
    <dgm:cxn modelId="{FBEF061A-9542-48C9-B3C6-030B27CA4C8A}" type="presParOf" srcId="{7E0E61AB-80E7-4350-846B-41A6E26E33CA}" destId="{7FDDCE30-A021-4C21-AED1-E20BFAAC42E7}" srcOrd="0" destOrd="0" presId="urn:microsoft.com/office/officeart/2009/layout/CircleArrowProcess"/>
    <dgm:cxn modelId="{ADFBA1A9-0CD9-4B68-8CA4-560A09E1CB1E}" type="presParOf" srcId="{A4ADB41E-EFFC-42A7-B0C1-85760C4ED4E7}" destId="{70A21677-4B60-4FCB-B5B4-27093D4FE5FD}" srcOrd="1" destOrd="0" presId="urn:microsoft.com/office/officeart/2009/layout/CircleArrowProcess"/>
    <dgm:cxn modelId="{1D69E155-DFAA-4BF4-8DCB-79207C4471D9}" type="presParOf" srcId="{A4ADB41E-EFFC-42A7-B0C1-85760C4ED4E7}" destId="{BC0D56F5-15EB-4BB8-814D-1E4390FC54C6}" srcOrd="2" destOrd="0" presId="urn:microsoft.com/office/officeart/2009/layout/CircleArrowProcess"/>
    <dgm:cxn modelId="{BB469B2D-EE09-4F3F-B341-D956E1DAA627}" type="presParOf" srcId="{BC0D56F5-15EB-4BB8-814D-1E4390FC54C6}" destId="{9F1128F8-2F0A-447D-92B4-99CFC1E0C860}" srcOrd="0" destOrd="0" presId="urn:microsoft.com/office/officeart/2009/layout/CircleArrowProcess"/>
    <dgm:cxn modelId="{F8C4E983-F52D-4216-8EB5-483CE6B4E083}" type="presParOf" srcId="{A4ADB41E-EFFC-42A7-B0C1-85760C4ED4E7}" destId="{0EF88EF7-16F1-45B1-932C-41A265CDAD5F}" srcOrd="3" destOrd="0" presId="urn:microsoft.com/office/officeart/2009/layout/CircleArrowProcess"/>
    <dgm:cxn modelId="{132153F9-CE04-4FEB-BB69-5FB0D4F048D0}" type="presParOf" srcId="{A4ADB41E-EFFC-42A7-B0C1-85760C4ED4E7}" destId="{F7509AED-233D-43DF-9741-BEBB14D75C5D}" srcOrd="4" destOrd="0" presId="urn:microsoft.com/office/officeart/2009/layout/CircleArrowProcess"/>
    <dgm:cxn modelId="{E1B6168E-94EC-4354-9690-6B49FF2D6EE5}" type="presParOf" srcId="{F7509AED-233D-43DF-9741-BEBB14D75C5D}" destId="{F2650B6C-5B80-4F51-9440-C55956201316}" srcOrd="0" destOrd="0" presId="urn:microsoft.com/office/officeart/2009/layout/CircleArrowProcess"/>
    <dgm:cxn modelId="{ABCE7017-2D85-4006-A096-91543C5836FC}" type="presParOf" srcId="{A4ADB41E-EFFC-42A7-B0C1-85760C4ED4E7}" destId="{77631AD9-DB87-475F-BCA8-A2C8FCB10520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C10F03-1E95-4D16-A17F-04F06E7558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898944-CF70-4F84-85F0-3D06631334E4}">
      <dgm:prSet phldrT="[Texto]" custT="1"/>
      <dgm:spPr/>
      <dgm:t>
        <a:bodyPr/>
        <a:lstStyle/>
        <a:p>
          <a:r>
            <a:rPr lang="pt-BR" sz="2800" dirty="0"/>
            <a:t>Ser formado</a:t>
          </a:r>
          <a:endParaRPr lang="en-US" sz="2800" dirty="0"/>
        </a:p>
      </dgm:t>
    </dgm:pt>
    <dgm:pt modelId="{90639677-A40A-443C-892C-ACE72B29EDD8}" type="parTrans" cxnId="{01C89604-5BCC-40FA-9BB2-976D48151C62}">
      <dgm:prSet/>
      <dgm:spPr/>
      <dgm:t>
        <a:bodyPr/>
        <a:lstStyle/>
        <a:p>
          <a:endParaRPr lang="en-US"/>
        </a:p>
      </dgm:t>
    </dgm:pt>
    <dgm:pt modelId="{642E109B-5EA8-4A28-88B3-0C9DB67D6DAE}" type="sibTrans" cxnId="{01C89604-5BCC-40FA-9BB2-976D48151C62}">
      <dgm:prSet/>
      <dgm:spPr/>
      <dgm:t>
        <a:bodyPr/>
        <a:lstStyle/>
        <a:p>
          <a:endParaRPr lang="en-US"/>
        </a:p>
      </dgm:t>
    </dgm:pt>
    <dgm:pt modelId="{488F9EBA-2D45-42FE-88DB-1CA6072FDC4F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B631735-1F6C-4607-958C-1CE5B693D109}" type="sibTrans" cxnId="{25AE6EB2-DB9E-44A2-9FC6-9FBC7DDE2BA8}">
      <dgm:prSet/>
      <dgm:spPr/>
      <dgm:t>
        <a:bodyPr/>
        <a:lstStyle/>
        <a:p>
          <a:endParaRPr lang="en-US"/>
        </a:p>
      </dgm:t>
    </dgm:pt>
    <dgm:pt modelId="{6B90B13E-27D2-427F-BDA0-EDC52846A119}" type="parTrans" cxnId="{25AE6EB2-DB9E-44A2-9FC6-9FBC7DDE2BA8}">
      <dgm:prSet/>
      <dgm:spPr/>
      <dgm:t>
        <a:bodyPr/>
        <a:lstStyle/>
        <a:p>
          <a:endParaRPr lang="en-US"/>
        </a:p>
      </dgm:t>
    </dgm:pt>
    <dgm:pt modelId="{EAD89FFE-4D4A-42AD-8E21-417F1D018B94}" type="pres">
      <dgm:prSet presAssocID="{11C10F03-1E95-4D16-A17F-04F06E755868}" presName="Name0" presStyleCnt="0">
        <dgm:presLayoutVars>
          <dgm:dir/>
          <dgm:animLvl val="lvl"/>
          <dgm:resizeHandles/>
        </dgm:presLayoutVars>
      </dgm:prSet>
      <dgm:spPr/>
    </dgm:pt>
    <dgm:pt modelId="{6CF97EB2-0148-4BB6-A09F-1D4899740CAF}" type="pres">
      <dgm:prSet presAssocID="{488F9EBA-2D45-42FE-88DB-1CA6072FDC4F}" presName="linNode" presStyleCnt="0"/>
      <dgm:spPr/>
    </dgm:pt>
    <dgm:pt modelId="{8FF386FD-C5CB-430C-9A65-2A7F1FC8CC53}" type="pres">
      <dgm:prSet presAssocID="{488F9EBA-2D45-42FE-88DB-1CA6072FDC4F}" presName="parentShp" presStyleLbl="node1" presStyleIdx="0" presStyleCnt="1">
        <dgm:presLayoutVars>
          <dgm:bulletEnabled val="1"/>
        </dgm:presLayoutVars>
      </dgm:prSet>
      <dgm:spPr/>
    </dgm:pt>
    <dgm:pt modelId="{2AEFE844-4D43-4AB7-AE33-90F5E884C160}" type="pres">
      <dgm:prSet presAssocID="{488F9EBA-2D45-42FE-88DB-1CA6072FDC4F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AF1DAF52-5CDF-4647-9AD7-04BBA2CAF9B9}" type="presOf" srcId="{5D898944-CF70-4F84-85F0-3D06631334E4}" destId="{2AEFE844-4D43-4AB7-AE33-90F5E884C160}" srcOrd="0" destOrd="0" presId="urn:microsoft.com/office/officeart/2005/8/layout/vList6"/>
    <dgm:cxn modelId="{25AE6EB2-DB9E-44A2-9FC6-9FBC7DDE2BA8}" srcId="{11C10F03-1E95-4D16-A17F-04F06E755868}" destId="{488F9EBA-2D45-42FE-88DB-1CA6072FDC4F}" srcOrd="0" destOrd="0" parTransId="{6B90B13E-27D2-427F-BDA0-EDC52846A119}" sibTransId="{CB631735-1F6C-4607-958C-1CE5B693D109}"/>
    <dgm:cxn modelId="{6C583328-1EDD-4CA9-8471-836580EE1866}" type="presOf" srcId="{11C10F03-1E95-4D16-A17F-04F06E755868}" destId="{EAD89FFE-4D4A-42AD-8E21-417F1D018B94}" srcOrd="0" destOrd="0" presId="urn:microsoft.com/office/officeart/2005/8/layout/vList6"/>
    <dgm:cxn modelId="{01C89604-5BCC-40FA-9BB2-976D48151C62}" srcId="{488F9EBA-2D45-42FE-88DB-1CA6072FDC4F}" destId="{5D898944-CF70-4F84-85F0-3D06631334E4}" srcOrd="0" destOrd="0" parTransId="{90639677-A40A-443C-892C-ACE72B29EDD8}" sibTransId="{642E109B-5EA8-4A28-88B3-0C9DB67D6DAE}"/>
    <dgm:cxn modelId="{4C26898B-CD59-4B73-8E40-9F26655036BF}" type="presOf" srcId="{488F9EBA-2D45-42FE-88DB-1CA6072FDC4F}" destId="{8FF386FD-C5CB-430C-9A65-2A7F1FC8CC53}" srcOrd="0" destOrd="0" presId="urn:microsoft.com/office/officeart/2005/8/layout/vList6"/>
    <dgm:cxn modelId="{DB0A1C5F-F89C-4853-AE4F-B52DE18B77E9}" type="presParOf" srcId="{EAD89FFE-4D4A-42AD-8E21-417F1D018B94}" destId="{6CF97EB2-0148-4BB6-A09F-1D4899740CAF}" srcOrd="0" destOrd="0" presId="urn:microsoft.com/office/officeart/2005/8/layout/vList6"/>
    <dgm:cxn modelId="{D0F4D14F-A00E-4793-A661-54EB42D7F306}" type="presParOf" srcId="{6CF97EB2-0148-4BB6-A09F-1D4899740CAF}" destId="{8FF386FD-C5CB-430C-9A65-2A7F1FC8CC53}" srcOrd="0" destOrd="0" presId="urn:microsoft.com/office/officeart/2005/8/layout/vList6"/>
    <dgm:cxn modelId="{44F49948-CF10-4FD7-A101-1B31A2AB04AB}" type="presParOf" srcId="{6CF97EB2-0148-4BB6-A09F-1D4899740CAF}" destId="{2AEFE844-4D43-4AB7-AE33-90F5E884C1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C10F03-1E95-4D16-A17F-04F06E7558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F9EBA-2D45-42FE-88DB-1CA6072FDC4F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B90B13E-27D2-427F-BDA0-EDC52846A119}" type="parTrans" cxnId="{25AE6EB2-DB9E-44A2-9FC6-9FBC7DDE2BA8}">
      <dgm:prSet/>
      <dgm:spPr/>
      <dgm:t>
        <a:bodyPr/>
        <a:lstStyle/>
        <a:p>
          <a:endParaRPr lang="en-US"/>
        </a:p>
      </dgm:t>
    </dgm:pt>
    <dgm:pt modelId="{CB631735-1F6C-4607-958C-1CE5B693D109}" type="sibTrans" cxnId="{25AE6EB2-DB9E-44A2-9FC6-9FBC7DDE2BA8}">
      <dgm:prSet/>
      <dgm:spPr/>
      <dgm:t>
        <a:bodyPr/>
        <a:lstStyle/>
        <a:p>
          <a:endParaRPr lang="en-US"/>
        </a:p>
      </dgm:t>
    </dgm:pt>
    <dgm:pt modelId="{5D898944-CF70-4F84-85F0-3D06631334E4}">
      <dgm:prSet phldrT="[Texto]" custT="1"/>
      <dgm:spPr/>
      <dgm:t>
        <a:bodyPr/>
        <a:lstStyle/>
        <a:p>
          <a:r>
            <a:rPr lang="pt-BR" sz="2800" dirty="0"/>
            <a:t>Estar treinado</a:t>
          </a:r>
          <a:endParaRPr lang="en-US" sz="2800" dirty="0"/>
        </a:p>
      </dgm:t>
    </dgm:pt>
    <dgm:pt modelId="{90639677-A40A-443C-892C-ACE72B29EDD8}" type="parTrans" cxnId="{01C89604-5BCC-40FA-9BB2-976D48151C62}">
      <dgm:prSet/>
      <dgm:spPr/>
      <dgm:t>
        <a:bodyPr/>
        <a:lstStyle/>
        <a:p>
          <a:endParaRPr lang="en-US"/>
        </a:p>
      </dgm:t>
    </dgm:pt>
    <dgm:pt modelId="{642E109B-5EA8-4A28-88B3-0C9DB67D6DAE}" type="sibTrans" cxnId="{01C89604-5BCC-40FA-9BB2-976D48151C62}">
      <dgm:prSet/>
      <dgm:spPr/>
      <dgm:t>
        <a:bodyPr/>
        <a:lstStyle/>
        <a:p>
          <a:endParaRPr lang="en-US"/>
        </a:p>
      </dgm:t>
    </dgm:pt>
    <dgm:pt modelId="{EAD89FFE-4D4A-42AD-8E21-417F1D018B94}" type="pres">
      <dgm:prSet presAssocID="{11C10F03-1E95-4D16-A17F-04F06E755868}" presName="Name0" presStyleCnt="0">
        <dgm:presLayoutVars>
          <dgm:dir/>
          <dgm:animLvl val="lvl"/>
          <dgm:resizeHandles/>
        </dgm:presLayoutVars>
      </dgm:prSet>
      <dgm:spPr/>
    </dgm:pt>
    <dgm:pt modelId="{6CF97EB2-0148-4BB6-A09F-1D4899740CAF}" type="pres">
      <dgm:prSet presAssocID="{488F9EBA-2D45-42FE-88DB-1CA6072FDC4F}" presName="linNode" presStyleCnt="0"/>
      <dgm:spPr/>
    </dgm:pt>
    <dgm:pt modelId="{8FF386FD-C5CB-430C-9A65-2A7F1FC8CC53}" type="pres">
      <dgm:prSet presAssocID="{488F9EBA-2D45-42FE-88DB-1CA6072FDC4F}" presName="parentShp" presStyleLbl="node1" presStyleIdx="0" presStyleCnt="1">
        <dgm:presLayoutVars>
          <dgm:bulletEnabled val="1"/>
        </dgm:presLayoutVars>
      </dgm:prSet>
      <dgm:spPr/>
    </dgm:pt>
    <dgm:pt modelId="{2AEFE844-4D43-4AB7-AE33-90F5E884C160}" type="pres">
      <dgm:prSet presAssocID="{488F9EBA-2D45-42FE-88DB-1CA6072FDC4F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6A2FAF65-D749-4CF7-86E3-B3656FD2BB79}" type="presOf" srcId="{11C10F03-1E95-4D16-A17F-04F06E755868}" destId="{EAD89FFE-4D4A-42AD-8E21-417F1D018B94}" srcOrd="0" destOrd="0" presId="urn:microsoft.com/office/officeart/2005/8/layout/vList6"/>
    <dgm:cxn modelId="{A1600BB2-3D9A-4286-9D5E-C83417C90373}" type="presOf" srcId="{5D898944-CF70-4F84-85F0-3D06631334E4}" destId="{2AEFE844-4D43-4AB7-AE33-90F5E884C160}" srcOrd="0" destOrd="0" presId="urn:microsoft.com/office/officeart/2005/8/layout/vList6"/>
    <dgm:cxn modelId="{25AE6EB2-DB9E-44A2-9FC6-9FBC7DDE2BA8}" srcId="{11C10F03-1E95-4D16-A17F-04F06E755868}" destId="{488F9EBA-2D45-42FE-88DB-1CA6072FDC4F}" srcOrd="0" destOrd="0" parTransId="{6B90B13E-27D2-427F-BDA0-EDC52846A119}" sibTransId="{CB631735-1F6C-4607-958C-1CE5B693D109}"/>
    <dgm:cxn modelId="{01C89604-5BCC-40FA-9BB2-976D48151C62}" srcId="{488F9EBA-2D45-42FE-88DB-1CA6072FDC4F}" destId="{5D898944-CF70-4F84-85F0-3D06631334E4}" srcOrd="0" destOrd="0" parTransId="{90639677-A40A-443C-892C-ACE72B29EDD8}" sibTransId="{642E109B-5EA8-4A28-88B3-0C9DB67D6DAE}"/>
    <dgm:cxn modelId="{5A0237F5-F3DD-4F07-A02A-3D3AF7108222}" type="presOf" srcId="{488F9EBA-2D45-42FE-88DB-1CA6072FDC4F}" destId="{8FF386FD-C5CB-430C-9A65-2A7F1FC8CC53}" srcOrd="0" destOrd="0" presId="urn:microsoft.com/office/officeart/2005/8/layout/vList6"/>
    <dgm:cxn modelId="{938377F0-82F3-448C-9FFD-B759C45AEAAA}" type="presParOf" srcId="{EAD89FFE-4D4A-42AD-8E21-417F1D018B94}" destId="{6CF97EB2-0148-4BB6-A09F-1D4899740CAF}" srcOrd="0" destOrd="0" presId="urn:microsoft.com/office/officeart/2005/8/layout/vList6"/>
    <dgm:cxn modelId="{230806A9-2A98-44FE-9C42-1FD23EBBB7E2}" type="presParOf" srcId="{6CF97EB2-0148-4BB6-A09F-1D4899740CAF}" destId="{8FF386FD-C5CB-430C-9A65-2A7F1FC8CC53}" srcOrd="0" destOrd="0" presId="urn:microsoft.com/office/officeart/2005/8/layout/vList6"/>
    <dgm:cxn modelId="{D0F81529-2E97-461E-9F13-10546A718292}" type="presParOf" srcId="{6CF97EB2-0148-4BB6-A09F-1D4899740CAF}" destId="{2AEFE844-4D43-4AB7-AE33-90F5E884C1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C10F03-1E95-4D16-A17F-04F06E7558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F9EBA-2D45-42FE-88DB-1CA6072FDC4F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B90B13E-27D2-427F-BDA0-EDC52846A119}" type="parTrans" cxnId="{25AE6EB2-DB9E-44A2-9FC6-9FBC7DDE2BA8}">
      <dgm:prSet/>
      <dgm:spPr/>
      <dgm:t>
        <a:bodyPr/>
        <a:lstStyle/>
        <a:p>
          <a:endParaRPr lang="en-US"/>
        </a:p>
      </dgm:t>
    </dgm:pt>
    <dgm:pt modelId="{CB631735-1F6C-4607-958C-1CE5B693D109}" type="sibTrans" cxnId="{25AE6EB2-DB9E-44A2-9FC6-9FBC7DDE2BA8}">
      <dgm:prSet/>
      <dgm:spPr/>
      <dgm:t>
        <a:bodyPr/>
        <a:lstStyle/>
        <a:p>
          <a:endParaRPr lang="en-US"/>
        </a:p>
      </dgm:t>
    </dgm:pt>
    <dgm:pt modelId="{5D898944-CF70-4F84-85F0-3D06631334E4}">
      <dgm:prSet phldrT="[Texto]" custT="1"/>
      <dgm:spPr/>
      <dgm:t>
        <a:bodyPr/>
        <a:lstStyle/>
        <a:p>
          <a:r>
            <a:rPr lang="en-US" sz="2400" dirty="0" err="1"/>
            <a:t>Ter</a:t>
          </a:r>
          <a:r>
            <a:rPr lang="en-US" sz="2400" dirty="0"/>
            <a:t> </a:t>
          </a:r>
          <a:r>
            <a:rPr lang="en-US" sz="2400" dirty="0" err="1"/>
            <a:t>seus</a:t>
          </a:r>
          <a:r>
            <a:rPr lang="en-US" sz="2400" dirty="0"/>
            <a:t> </a:t>
          </a:r>
          <a:r>
            <a:rPr lang="en-US" sz="2400" dirty="0" err="1"/>
            <a:t>conhecimentos</a:t>
          </a:r>
          <a:r>
            <a:rPr lang="en-US" sz="2400" dirty="0"/>
            <a:t> </a:t>
          </a:r>
          <a:r>
            <a:rPr lang="en-US" sz="2400" dirty="0" err="1"/>
            <a:t>certificados</a:t>
          </a:r>
          <a:endParaRPr lang="en-US" sz="2400" dirty="0"/>
        </a:p>
      </dgm:t>
    </dgm:pt>
    <dgm:pt modelId="{90639677-A40A-443C-892C-ACE72B29EDD8}" type="parTrans" cxnId="{01C89604-5BCC-40FA-9BB2-976D48151C62}">
      <dgm:prSet/>
      <dgm:spPr/>
      <dgm:t>
        <a:bodyPr/>
        <a:lstStyle/>
        <a:p>
          <a:endParaRPr lang="en-US"/>
        </a:p>
      </dgm:t>
    </dgm:pt>
    <dgm:pt modelId="{642E109B-5EA8-4A28-88B3-0C9DB67D6DAE}" type="sibTrans" cxnId="{01C89604-5BCC-40FA-9BB2-976D48151C62}">
      <dgm:prSet/>
      <dgm:spPr/>
      <dgm:t>
        <a:bodyPr/>
        <a:lstStyle/>
        <a:p>
          <a:endParaRPr lang="en-US"/>
        </a:p>
      </dgm:t>
    </dgm:pt>
    <dgm:pt modelId="{EAD89FFE-4D4A-42AD-8E21-417F1D018B94}" type="pres">
      <dgm:prSet presAssocID="{11C10F03-1E95-4D16-A17F-04F06E755868}" presName="Name0" presStyleCnt="0">
        <dgm:presLayoutVars>
          <dgm:dir/>
          <dgm:animLvl val="lvl"/>
          <dgm:resizeHandles/>
        </dgm:presLayoutVars>
      </dgm:prSet>
      <dgm:spPr/>
    </dgm:pt>
    <dgm:pt modelId="{6CF97EB2-0148-4BB6-A09F-1D4899740CAF}" type="pres">
      <dgm:prSet presAssocID="{488F9EBA-2D45-42FE-88DB-1CA6072FDC4F}" presName="linNode" presStyleCnt="0"/>
      <dgm:spPr/>
    </dgm:pt>
    <dgm:pt modelId="{8FF386FD-C5CB-430C-9A65-2A7F1FC8CC53}" type="pres">
      <dgm:prSet presAssocID="{488F9EBA-2D45-42FE-88DB-1CA6072FDC4F}" presName="parentShp" presStyleLbl="node1" presStyleIdx="0" presStyleCnt="1">
        <dgm:presLayoutVars>
          <dgm:bulletEnabled val="1"/>
        </dgm:presLayoutVars>
      </dgm:prSet>
      <dgm:spPr/>
    </dgm:pt>
    <dgm:pt modelId="{2AEFE844-4D43-4AB7-AE33-90F5E884C160}" type="pres">
      <dgm:prSet presAssocID="{488F9EBA-2D45-42FE-88DB-1CA6072FDC4F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261725B5-AF2D-4AF3-9F87-324AD61B9BA4}" type="presOf" srcId="{5D898944-CF70-4F84-85F0-3D06631334E4}" destId="{2AEFE844-4D43-4AB7-AE33-90F5E884C160}" srcOrd="0" destOrd="0" presId="urn:microsoft.com/office/officeart/2005/8/layout/vList6"/>
    <dgm:cxn modelId="{45E62D67-F08E-4406-B340-D8816D992A37}" type="presOf" srcId="{11C10F03-1E95-4D16-A17F-04F06E755868}" destId="{EAD89FFE-4D4A-42AD-8E21-417F1D018B94}" srcOrd="0" destOrd="0" presId="urn:microsoft.com/office/officeart/2005/8/layout/vList6"/>
    <dgm:cxn modelId="{25AE6EB2-DB9E-44A2-9FC6-9FBC7DDE2BA8}" srcId="{11C10F03-1E95-4D16-A17F-04F06E755868}" destId="{488F9EBA-2D45-42FE-88DB-1CA6072FDC4F}" srcOrd="0" destOrd="0" parTransId="{6B90B13E-27D2-427F-BDA0-EDC52846A119}" sibTransId="{CB631735-1F6C-4607-958C-1CE5B693D109}"/>
    <dgm:cxn modelId="{4648215A-8D7C-4E0D-A9AD-C308B7FA7C42}" type="presOf" srcId="{488F9EBA-2D45-42FE-88DB-1CA6072FDC4F}" destId="{8FF386FD-C5CB-430C-9A65-2A7F1FC8CC53}" srcOrd="0" destOrd="0" presId="urn:microsoft.com/office/officeart/2005/8/layout/vList6"/>
    <dgm:cxn modelId="{01C89604-5BCC-40FA-9BB2-976D48151C62}" srcId="{488F9EBA-2D45-42FE-88DB-1CA6072FDC4F}" destId="{5D898944-CF70-4F84-85F0-3D06631334E4}" srcOrd="0" destOrd="0" parTransId="{90639677-A40A-443C-892C-ACE72B29EDD8}" sibTransId="{642E109B-5EA8-4A28-88B3-0C9DB67D6DAE}"/>
    <dgm:cxn modelId="{0E44B9B2-A261-4C5B-A47B-447DCAA454E9}" type="presParOf" srcId="{EAD89FFE-4D4A-42AD-8E21-417F1D018B94}" destId="{6CF97EB2-0148-4BB6-A09F-1D4899740CAF}" srcOrd="0" destOrd="0" presId="urn:microsoft.com/office/officeart/2005/8/layout/vList6"/>
    <dgm:cxn modelId="{F895884B-6B68-42C5-B1F2-B16C1FA1B2D9}" type="presParOf" srcId="{6CF97EB2-0148-4BB6-A09F-1D4899740CAF}" destId="{8FF386FD-C5CB-430C-9A65-2A7F1FC8CC53}" srcOrd="0" destOrd="0" presId="urn:microsoft.com/office/officeart/2005/8/layout/vList6"/>
    <dgm:cxn modelId="{B173E5B9-5B64-4638-BE7A-06F463385DBC}" type="presParOf" srcId="{6CF97EB2-0148-4BB6-A09F-1D4899740CAF}" destId="{2AEFE844-4D43-4AB7-AE33-90F5E884C1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1C10F03-1E95-4D16-A17F-04F06E75586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F9EBA-2D45-42FE-88DB-1CA6072FDC4F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B90B13E-27D2-427F-BDA0-EDC52846A119}" type="parTrans" cxnId="{25AE6EB2-DB9E-44A2-9FC6-9FBC7DDE2BA8}">
      <dgm:prSet/>
      <dgm:spPr/>
      <dgm:t>
        <a:bodyPr/>
        <a:lstStyle/>
        <a:p>
          <a:endParaRPr lang="en-US"/>
        </a:p>
      </dgm:t>
    </dgm:pt>
    <dgm:pt modelId="{CB631735-1F6C-4607-958C-1CE5B693D109}" type="sibTrans" cxnId="{25AE6EB2-DB9E-44A2-9FC6-9FBC7DDE2BA8}">
      <dgm:prSet/>
      <dgm:spPr/>
      <dgm:t>
        <a:bodyPr/>
        <a:lstStyle/>
        <a:p>
          <a:endParaRPr lang="en-US"/>
        </a:p>
      </dgm:t>
    </dgm:pt>
    <dgm:pt modelId="{5D898944-CF70-4F84-85F0-3D06631334E4}">
      <dgm:prSet phldrT="[Texto]" custT="1"/>
      <dgm:spPr/>
      <dgm:t>
        <a:bodyPr/>
        <a:lstStyle/>
        <a:p>
          <a:r>
            <a:rPr lang="pt-BR" sz="2800" dirty="0"/>
            <a:t>Ser educador corporativo</a:t>
          </a:r>
          <a:endParaRPr lang="en-US" sz="2800" dirty="0"/>
        </a:p>
      </dgm:t>
    </dgm:pt>
    <dgm:pt modelId="{90639677-A40A-443C-892C-ACE72B29EDD8}" type="parTrans" cxnId="{01C89604-5BCC-40FA-9BB2-976D48151C62}">
      <dgm:prSet/>
      <dgm:spPr/>
      <dgm:t>
        <a:bodyPr/>
        <a:lstStyle/>
        <a:p>
          <a:endParaRPr lang="en-US"/>
        </a:p>
      </dgm:t>
    </dgm:pt>
    <dgm:pt modelId="{642E109B-5EA8-4A28-88B3-0C9DB67D6DAE}" type="sibTrans" cxnId="{01C89604-5BCC-40FA-9BB2-976D48151C62}">
      <dgm:prSet/>
      <dgm:spPr/>
      <dgm:t>
        <a:bodyPr/>
        <a:lstStyle/>
        <a:p>
          <a:endParaRPr lang="en-US"/>
        </a:p>
      </dgm:t>
    </dgm:pt>
    <dgm:pt modelId="{EAD89FFE-4D4A-42AD-8E21-417F1D018B94}" type="pres">
      <dgm:prSet presAssocID="{11C10F03-1E95-4D16-A17F-04F06E755868}" presName="Name0" presStyleCnt="0">
        <dgm:presLayoutVars>
          <dgm:dir/>
          <dgm:animLvl val="lvl"/>
          <dgm:resizeHandles/>
        </dgm:presLayoutVars>
      </dgm:prSet>
      <dgm:spPr/>
    </dgm:pt>
    <dgm:pt modelId="{6CF97EB2-0148-4BB6-A09F-1D4899740CAF}" type="pres">
      <dgm:prSet presAssocID="{488F9EBA-2D45-42FE-88DB-1CA6072FDC4F}" presName="linNode" presStyleCnt="0"/>
      <dgm:spPr/>
    </dgm:pt>
    <dgm:pt modelId="{8FF386FD-C5CB-430C-9A65-2A7F1FC8CC53}" type="pres">
      <dgm:prSet presAssocID="{488F9EBA-2D45-42FE-88DB-1CA6072FDC4F}" presName="parentShp" presStyleLbl="node1" presStyleIdx="0" presStyleCnt="1">
        <dgm:presLayoutVars>
          <dgm:bulletEnabled val="1"/>
        </dgm:presLayoutVars>
      </dgm:prSet>
      <dgm:spPr/>
    </dgm:pt>
    <dgm:pt modelId="{2AEFE844-4D43-4AB7-AE33-90F5E884C160}" type="pres">
      <dgm:prSet presAssocID="{488F9EBA-2D45-42FE-88DB-1CA6072FDC4F}" presName="childShp" presStyleLbl="bgAccFollowNode1" presStyleIdx="0" presStyleCnt="1" custScaleY="100098">
        <dgm:presLayoutVars>
          <dgm:bulletEnabled val="1"/>
        </dgm:presLayoutVars>
      </dgm:prSet>
      <dgm:spPr/>
    </dgm:pt>
  </dgm:ptLst>
  <dgm:cxnLst>
    <dgm:cxn modelId="{22D0E61F-EF15-49D5-B588-5928DF23B607}" type="presOf" srcId="{11C10F03-1E95-4D16-A17F-04F06E755868}" destId="{EAD89FFE-4D4A-42AD-8E21-417F1D018B94}" srcOrd="0" destOrd="0" presId="urn:microsoft.com/office/officeart/2005/8/layout/vList6"/>
    <dgm:cxn modelId="{25AE6EB2-DB9E-44A2-9FC6-9FBC7DDE2BA8}" srcId="{11C10F03-1E95-4D16-A17F-04F06E755868}" destId="{488F9EBA-2D45-42FE-88DB-1CA6072FDC4F}" srcOrd="0" destOrd="0" parTransId="{6B90B13E-27D2-427F-BDA0-EDC52846A119}" sibTransId="{CB631735-1F6C-4607-958C-1CE5B693D109}"/>
    <dgm:cxn modelId="{01C89604-5BCC-40FA-9BB2-976D48151C62}" srcId="{488F9EBA-2D45-42FE-88DB-1CA6072FDC4F}" destId="{5D898944-CF70-4F84-85F0-3D06631334E4}" srcOrd="0" destOrd="0" parTransId="{90639677-A40A-443C-892C-ACE72B29EDD8}" sibTransId="{642E109B-5EA8-4A28-88B3-0C9DB67D6DAE}"/>
    <dgm:cxn modelId="{F4CD8FC7-6AEE-4D72-9100-D63CEA4C3708}" type="presOf" srcId="{488F9EBA-2D45-42FE-88DB-1CA6072FDC4F}" destId="{8FF386FD-C5CB-430C-9A65-2A7F1FC8CC53}" srcOrd="0" destOrd="0" presId="urn:microsoft.com/office/officeart/2005/8/layout/vList6"/>
    <dgm:cxn modelId="{302B88AE-2E7F-470C-BD2D-BC3ADD8CBF35}" type="presOf" srcId="{5D898944-CF70-4F84-85F0-3D06631334E4}" destId="{2AEFE844-4D43-4AB7-AE33-90F5E884C160}" srcOrd="0" destOrd="0" presId="urn:microsoft.com/office/officeart/2005/8/layout/vList6"/>
    <dgm:cxn modelId="{35405024-8C75-48D9-9ABF-6048EEE2B2FB}" type="presParOf" srcId="{EAD89FFE-4D4A-42AD-8E21-417F1D018B94}" destId="{6CF97EB2-0148-4BB6-A09F-1D4899740CAF}" srcOrd="0" destOrd="0" presId="urn:microsoft.com/office/officeart/2005/8/layout/vList6"/>
    <dgm:cxn modelId="{F7185BB8-64E6-4B1F-9E81-C28EF7313B8B}" type="presParOf" srcId="{6CF97EB2-0148-4BB6-A09F-1D4899740CAF}" destId="{8FF386FD-C5CB-430C-9A65-2A7F1FC8CC53}" srcOrd="0" destOrd="0" presId="urn:microsoft.com/office/officeart/2005/8/layout/vList6"/>
    <dgm:cxn modelId="{ED30F8F7-0C4C-4054-89B4-14DE1F0069CD}" type="presParOf" srcId="{6CF97EB2-0148-4BB6-A09F-1D4899740CAF}" destId="{2AEFE844-4D43-4AB7-AE33-90F5E884C16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14B88-D81B-435D-BABF-00313AA6D226}">
      <dsp:nvSpPr>
        <dsp:cNvPr id="0" name=""/>
        <dsp:cNvSpPr/>
      </dsp:nvSpPr>
      <dsp:spPr>
        <a:xfrm>
          <a:off x="0" y="0"/>
          <a:ext cx="8435280" cy="233887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69849-9D86-4258-98F1-07651712F420}">
      <dsp:nvSpPr>
        <dsp:cNvPr id="0" name=""/>
        <dsp:cNvSpPr/>
      </dsp:nvSpPr>
      <dsp:spPr>
        <a:xfrm>
          <a:off x="253058" y="311849"/>
          <a:ext cx="2477863" cy="17151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48752A-0A53-493A-90DD-233417F1B88C}">
      <dsp:nvSpPr>
        <dsp:cNvPr id="0" name=""/>
        <dsp:cNvSpPr/>
      </dsp:nvSpPr>
      <dsp:spPr>
        <a:xfrm rot="10800000">
          <a:off x="253058" y="2338871"/>
          <a:ext cx="2477863" cy="28586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</a:rPr>
            <a:t>Chegada da geração Y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</a:rPr>
            <a:t>(geração net, carreira dinâmica e rápida, ascensão horizontal, </a:t>
          </a:r>
          <a:r>
            <a:rPr lang="pt-BR" sz="2000" b="1" kern="1200" dirty="0" err="1">
              <a:solidFill>
                <a:schemeClr val="bg1"/>
              </a:solidFill>
            </a:rPr>
            <a:t>multiprofissão</a:t>
          </a:r>
          <a:r>
            <a:rPr lang="pt-BR" sz="2000" b="1" kern="1200" dirty="0">
              <a:solidFill>
                <a:schemeClr val="bg1"/>
              </a:solidFill>
            </a:rPr>
            <a:t>, horário flexível) </a:t>
          </a:r>
        </a:p>
      </dsp:txBody>
      <dsp:txXfrm rot="10800000">
        <a:off x="329261" y="2338871"/>
        <a:ext cx="2325457" cy="2782418"/>
      </dsp:txXfrm>
    </dsp:sp>
    <dsp:sp modelId="{4EE48790-1211-4683-A21A-C43D1AAE5745}">
      <dsp:nvSpPr>
        <dsp:cNvPr id="0" name=""/>
        <dsp:cNvSpPr/>
      </dsp:nvSpPr>
      <dsp:spPr>
        <a:xfrm>
          <a:off x="2978708" y="311849"/>
          <a:ext cx="2477863" cy="17151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F25AF-51EA-4340-AF94-0C154CC696FC}">
      <dsp:nvSpPr>
        <dsp:cNvPr id="0" name=""/>
        <dsp:cNvSpPr/>
      </dsp:nvSpPr>
      <dsp:spPr>
        <a:xfrm rot="10800000">
          <a:off x="2978708" y="2338871"/>
          <a:ext cx="2477863" cy="28586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</a:rPr>
            <a:t>Web 2.0 incorporados ao contexto organizacional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</a:rPr>
            <a:t>(mundo dos blogs, face, </a:t>
          </a:r>
          <a:r>
            <a:rPr lang="pt-BR" sz="2000" b="1" kern="1200" dirty="0" err="1">
              <a:solidFill>
                <a:schemeClr val="bg1"/>
              </a:solidFill>
            </a:rPr>
            <a:t>twitter</a:t>
          </a:r>
          <a:r>
            <a:rPr lang="pt-BR" sz="2000" b="1" kern="1200" dirty="0">
              <a:solidFill>
                <a:schemeClr val="bg1"/>
              </a:solidFill>
            </a:rPr>
            <a:t>, </a:t>
          </a:r>
          <a:r>
            <a:rPr lang="pt-BR" sz="2000" b="1" kern="1200" dirty="0" err="1">
              <a:solidFill>
                <a:schemeClr val="bg1"/>
              </a:solidFill>
            </a:rPr>
            <a:t>wikis</a:t>
          </a:r>
          <a:r>
            <a:rPr lang="pt-BR" sz="2000" b="1" kern="1200" dirty="0">
              <a:solidFill>
                <a:schemeClr val="bg1"/>
              </a:solidFill>
            </a:rPr>
            <a:t>, redes sociais)</a:t>
          </a:r>
        </a:p>
      </dsp:txBody>
      <dsp:txXfrm rot="10800000">
        <a:off x="3054911" y="2338871"/>
        <a:ext cx="2325457" cy="2782418"/>
      </dsp:txXfrm>
    </dsp:sp>
    <dsp:sp modelId="{7EDA2362-D82B-485D-AB61-9BB50A46DBEF}">
      <dsp:nvSpPr>
        <dsp:cNvPr id="0" name=""/>
        <dsp:cNvSpPr/>
      </dsp:nvSpPr>
      <dsp:spPr>
        <a:xfrm>
          <a:off x="5704358" y="311849"/>
          <a:ext cx="2477863" cy="17151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8AF87-0B2B-4214-BEB4-5E5A82574BAC}">
      <dsp:nvSpPr>
        <dsp:cNvPr id="0" name=""/>
        <dsp:cNvSpPr/>
      </dsp:nvSpPr>
      <dsp:spPr>
        <a:xfrm rot="10800000">
          <a:off x="5704358" y="2338871"/>
          <a:ext cx="2477863" cy="2858621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Mais orientação e menos treinamento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</a:rPr>
            <a:t>(</a:t>
          </a:r>
          <a:r>
            <a:rPr lang="pt-BR" sz="1600" b="1" kern="1200" dirty="0" err="1">
              <a:solidFill>
                <a:schemeClr val="bg1"/>
              </a:solidFill>
            </a:rPr>
            <a:t>webdesenvolvimento</a:t>
          </a:r>
          <a:r>
            <a:rPr lang="pt-BR" sz="1600" b="1" kern="1200" dirty="0">
              <a:solidFill>
                <a:schemeClr val="bg1"/>
              </a:solidFill>
            </a:rPr>
            <a:t>,  autodidatismo, </a:t>
          </a:r>
          <a:r>
            <a:rPr lang="pt-BR" sz="1600" b="1" kern="1200" dirty="0" err="1">
              <a:solidFill>
                <a:schemeClr val="bg1"/>
              </a:solidFill>
            </a:rPr>
            <a:t>autodesenvolvimento</a:t>
          </a:r>
          <a:r>
            <a:rPr lang="pt-BR" sz="1600" b="1" kern="1200" dirty="0">
              <a:solidFill>
                <a:schemeClr val="bg1"/>
              </a:solidFill>
            </a:rPr>
            <a:t>,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 err="1">
              <a:solidFill>
                <a:schemeClr val="bg1"/>
              </a:solidFill>
            </a:rPr>
            <a:t>Multioferta</a:t>
          </a:r>
          <a:r>
            <a:rPr lang="pt-BR" sz="1600" b="1" kern="1200" dirty="0">
              <a:solidFill>
                <a:schemeClr val="bg1"/>
              </a:solidFill>
            </a:rPr>
            <a:t> de programas de capacitação, trilhas de aprendizagem )</a:t>
          </a:r>
        </a:p>
      </dsp:txBody>
      <dsp:txXfrm rot="10800000">
        <a:off x="5780561" y="2338871"/>
        <a:ext cx="2325457" cy="278241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FE844-4D43-4AB7-AE33-90F5E884C160}">
      <dsp:nvSpPr>
        <dsp:cNvPr id="0" name=""/>
        <dsp:cNvSpPr/>
      </dsp:nvSpPr>
      <dsp:spPr>
        <a:xfrm>
          <a:off x="2438400" y="421"/>
          <a:ext cx="3657600" cy="8632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400" kern="1200" dirty="0"/>
            <a:t>Ser competente (avaliação 360 graus )</a:t>
          </a:r>
          <a:endParaRPr lang="en-US" sz="2400" kern="1200" dirty="0"/>
        </a:p>
      </dsp:txBody>
      <dsp:txXfrm>
        <a:off x="2438400" y="108328"/>
        <a:ext cx="3333881" cy="647439"/>
      </dsp:txXfrm>
    </dsp:sp>
    <dsp:sp modelId="{8FF386FD-C5CB-430C-9A65-2A7F1FC8CC53}">
      <dsp:nvSpPr>
        <dsp:cNvPr id="0" name=""/>
        <dsp:cNvSpPr/>
      </dsp:nvSpPr>
      <dsp:spPr>
        <a:xfrm>
          <a:off x="0" y="421"/>
          <a:ext cx="2438400" cy="86325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42140" y="42561"/>
        <a:ext cx="2354120" cy="7789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FE844-4D43-4AB7-AE33-90F5E884C160}">
      <dsp:nvSpPr>
        <dsp:cNvPr id="0" name=""/>
        <dsp:cNvSpPr/>
      </dsp:nvSpPr>
      <dsp:spPr>
        <a:xfrm>
          <a:off x="2438399" y="0"/>
          <a:ext cx="3657600" cy="8640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Ser experiente</a:t>
          </a:r>
          <a:endParaRPr lang="en-US" sz="2800" kern="1200" dirty="0"/>
        </a:p>
      </dsp:txBody>
      <dsp:txXfrm>
        <a:off x="2438399" y="108012"/>
        <a:ext cx="3333564" cy="648072"/>
      </dsp:txXfrm>
    </dsp:sp>
    <dsp:sp modelId="{8FF386FD-C5CB-430C-9A65-2A7F1FC8CC53}">
      <dsp:nvSpPr>
        <dsp:cNvPr id="0" name=""/>
        <dsp:cNvSpPr/>
      </dsp:nvSpPr>
      <dsp:spPr>
        <a:xfrm>
          <a:off x="0" y="0"/>
          <a:ext cx="2438400" cy="86409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42182" y="42182"/>
        <a:ext cx="2354036" cy="779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14B88-D81B-435D-BABF-00313AA6D226}">
      <dsp:nvSpPr>
        <dsp:cNvPr id="0" name=""/>
        <dsp:cNvSpPr/>
      </dsp:nvSpPr>
      <dsp:spPr>
        <a:xfrm>
          <a:off x="0" y="0"/>
          <a:ext cx="8208912" cy="251138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48790-1211-4683-A21A-C43D1AAE5745}">
      <dsp:nvSpPr>
        <dsp:cNvPr id="0" name=""/>
        <dsp:cNvSpPr/>
      </dsp:nvSpPr>
      <dsp:spPr>
        <a:xfrm>
          <a:off x="246267" y="334851"/>
          <a:ext cx="2411367" cy="18416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6F25AF-51EA-4340-AF94-0C154CC696FC}">
      <dsp:nvSpPr>
        <dsp:cNvPr id="0" name=""/>
        <dsp:cNvSpPr/>
      </dsp:nvSpPr>
      <dsp:spPr>
        <a:xfrm rot="10800000">
          <a:off x="246267" y="2511385"/>
          <a:ext cx="2411367" cy="30694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</a:rPr>
            <a:t>Gestão de pessoas por competências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</a:rPr>
            <a:t>(fim do apadrinhamento,  e do diploma estático na parede, gerenciamento das competências por métricas)</a:t>
          </a:r>
        </a:p>
      </dsp:txBody>
      <dsp:txXfrm rot="10800000">
        <a:off x="320425" y="2511385"/>
        <a:ext cx="2263051" cy="2995312"/>
      </dsp:txXfrm>
    </dsp:sp>
    <dsp:sp modelId="{7EDA2362-D82B-485D-AB61-9BB50A46DBEF}">
      <dsp:nvSpPr>
        <dsp:cNvPr id="0" name=""/>
        <dsp:cNvSpPr/>
      </dsp:nvSpPr>
      <dsp:spPr>
        <a:xfrm>
          <a:off x="2898772" y="334851"/>
          <a:ext cx="2411367" cy="18416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8AF87-0B2B-4214-BEB4-5E5A82574BAC}">
      <dsp:nvSpPr>
        <dsp:cNvPr id="0" name=""/>
        <dsp:cNvSpPr/>
      </dsp:nvSpPr>
      <dsp:spPr>
        <a:xfrm rot="10800000">
          <a:off x="2898772" y="2511385"/>
          <a:ext cx="2411367" cy="30694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</a:rPr>
            <a:t>Governança Corporativa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</a:rPr>
            <a:t>Menor hierarquia, menos formalidades, conexão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</a:rPr>
            <a:t>(empresas flexíveis, enxutas, rápidas, operando em rede no país e no exterior )</a:t>
          </a:r>
        </a:p>
      </dsp:txBody>
      <dsp:txXfrm rot="10800000">
        <a:off x="2972930" y="2511385"/>
        <a:ext cx="2263051" cy="2995312"/>
      </dsp:txXfrm>
    </dsp:sp>
    <dsp:sp modelId="{A236A3F2-72ED-48E3-AA91-80D7EE484A50}">
      <dsp:nvSpPr>
        <dsp:cNvPr id="0" name=""/>
        <dsp:cNvSpPr/>
      </dsp:nvSpPr>
      <dsp:spPr>
        <a:xfrm>
          <a:off x="5551276" y="334851"/>
          <a:ext cx="2411367" cy="184168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603F02-628A-42CC-926F-39B2B243C0DE}">
      <dsp:nvSpPr>
        <dsp:cNvPr id="0" name=""/>
        <dsp:cNvSpPr/>
      </dsp:nvSpPr>
      <dsp:spPr>
        <a:xfrm rot="10800000">
          <a:off x="5582069" y="2474213"/>
          <a:ext cx="2411367" cy="306947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Foco em resultados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Tudo se move pelos resultados que  atendam  clientes e contribuintes.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Foco na estratégia, em sistema de indicadores de resultados</a:t>
          </a:r>
          <a:endParaRPr lang="pt-BR" sz="2000" b="1" kern="1200" dirty="0">
            <a:solidFill>
              <a:schemeClr val="bg1"/>
            </a:solidFill>
          </a:endParaRPr>
        </a:p>
      </dsp:txBody>
      <dsp:txXfrm rot="10800000">
        <a:off x="5656227" y="2474213"/>
        <a:ext cx="2263051" cy="29953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BC872-BE84-4F67-954F-97686631F498}">
      <dsp:nvSpPr>
        <dsp:cNvPr id="0" name=""/>
        <dsp:cNvSpPr/>
      </dsp:nvSpPr>
      <dsp:spPr>
        <a:xfrm>
          <a:off x="0" y="0"/>
          <a:ext cx="6768752" cy="25274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23ABE-5C56-4742-AD16-F311001A1C6A}">
      <dsp:nvSpPr>
        <dsp:cNvPr id="0" name=""/>
        <dsp:cNvSpPr/>
      </dsp:nvSpPr>
      <dsp:spPr>
        <a:xfrm>
          <a:off x="158887" y="288028"/>
          <a:ext cx="3029082" cy="18534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B273F7-9E19-4AE8-BF02-9A156FE2A6DA}">
      <dsp:nvSpPr>
        <dsp:cNvPr id="0" name=""/>
        <dsp:cNvSpPr/>
      </dsp:nvSpPr>
      <dsp:spPr>
        <a:xfrm rot="10800000">
          <a:off x="203839" y="2527480"/>
          <a:ext cx="3029082" cy="3089143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 trabalho é colaborativo.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Trabalho em equipe, compartilhamento de conhecimentos e  união de esforços</a:t>
          </a:r>
        </a:p>
      </dsp:txBody>
      <dsp:txXfrm rot="10800000">
        <a:off x="296994" y="2527480"/>
        <a:ext cx="2842772" cy="2995988"/>
      </dsp:txXfrm>
    </dsp:sp>
    <dsp:sp modelId="{FF97A536-DADC-4582-9BDE-445CC2D9DE04}">
      <dsp:nvSpPr>
        <dsp:cNvPr id="0" name=""/>
        <dsp:cNvSpPr/>
      </dsp:nvSpPr>
      <dsp:spPr>
        <a:xfrm>
          <a:off x="3586870" y="360036"/>
          <a:ext cx="3029082" cy="185348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30F2A-C6C9-4F22-92F8-462B9D4C892E}">
      <dsp:nvSpPr>
        <dsp:cNvPr id="0" name=""/>
        <dsp:cNvSpPr/>
      </dsp:nvSpPr>
      <dsp:spPr>
        <a:xfrm rot="10800000">
          <a:off x="3535830" y="2527480"/>
          <a:ext cx="3029082" cy="3089143"/>
        </a:xfrm>
        <a:prstGeom prst="round2SameRect">
          <a:avLst>
            <a:gd name="adj1" fmla="val 10500"/>
            <a:gd name="adj2" fmla="val 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A liderança percebe as necessidades do outro.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Liderança participativa, integrada, desenvolvedora,  que fortalece a relação entre os pares e entre equipes</a:t>
          </a:r>
        </a:p>
      </dsp:txBody>
      <dsp:txXfrm rot="10800000">
        <a:off x="3628985" y="2527480"/>
        <a:ext cx="2842772" cy="29959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FA626-8F6D-4245-91CC-DC161524AB1C}">
      <dsp:nvSpPr>
        <dsp:cNvPr id="0" name=""/>
        <dsp:cNvSpPr/>
      </dsp:nvSpPr>
      <dsp:spPr>
        <a:xfrm>
          <a:off x="631870" y="0"/>
          <a:ext cx="7161195" cy="475252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057AD-F450-4099-8BDA-E956778EA0C4}">
      <dsp:nvSpPr>
        <dsp:cNvPr id="0" name=""/>
        <dsp:cNvSpPr/>
      </dsp:nvSpPr>
      <dsp:spPr>
        <a:xfrm>
          <a:off x="2302" y="1425758"/>
          <a:ext cx="2401600" cy="1901011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Práticas de RH</a:t>
          </a:r>
        </a:p>
      </dsp:txBody>
      <dsp:txXfrm>
        <a:off x="95102" y="1518558"/>
        <a:ext cx="2216000" cy="1715411"/>
      </dsp:txXfrm>
    </dsp:sp>
    <dsp:sp modelId="{E247DDE8-70BA-4929-A109-E81BD44690DA}">
      <dsp:nvSpPr>
        <dsp:cNvPr id="0" name=""/>
        <dsp:cNvSpPr/>
      </dsp:nvSpPr>
      <dsp:spPr>
        <a:xfrm>
          <a:off x="2804169" y="1425758"/>
          <a:ext cx="2401600" cy="190101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000" kern="1200" dirty="0"/>
        </a:p>
      </dsp:txBody>
      <dsp:txXfrm>
        <a:off x="2896969" y="1518558"/>
        <a:ext cx="2216000" cy="1715411"/>
      </dsp:txXfrm>
    </dsp:sp>
    <dsp:sp modelId="{4C68E5DA-13EA-44B6-8046-E499EEC8A2CB}">
      <dsp:nvSpPr>
        <dsp:cNvPr id="0" name=""/>
        <dsp:cNvSpPr/>
      </dsp:nvSpPr>
      <dsp:spPr>
        <a:xfrm>
          <a:off x="5606036" y="1425758"/>
          <a:ext cx="2816596" cy="1901011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Performance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(resultados)</a:t>
          </a:r>
        </a:p>
      </dsp:txBody>
      <dsp:txXfrm>
        <a:off x="5698836" y="1518558"/>
        <a:ext cx="2630996" cy="17154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DCE30-A021-4C21-AED1-E20BFAAC42E7}">
      <dsp:nvSpPr>
        <dsp:cNvPr id="0" name=""/>
        <dsp:cNvSpPr/>
      </dsp:nvSpPr>
      <dsp:spPr>
        <a:xfrm>
          <a:off x="3458227" y="0"/>
          <a:ext cx="2395289" cy="239565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A21677-4B60-4FCB-B5B4-27093D4FE5FD}">
      <dsp:nvSpPr>
        <dsp:cNvPr id="0" name=""/>
        <dsp:cNvSpPr/>
      </dsp:nvSpPr>
      <dsp:spPr>
        <a:xfrm>
          <a:off x="3987665" y="864903"/>
          <a:ext cx="1331016" cy="66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FOCO NA COMPETÊNCIA</a:t>
          </a:r>
        </a:p>
      </dsp:txBody>
      <dsp:txXfrm>
        <a:off x="3987665" y="864903"/>
        <a:ext cx="1331016" cy="665348"/>
      </dsp:txXfrm>
    </dsp:sp>
    <dsp:sp modelId="{9F1128F8-2F0A-447D-92B4-99CFC1E0C860}">
      <dsp:nvSpPr>
        <dsp:cNvPr id="0" name=""/>
        <dsp:cNvSpPr/>
      </dsp:nvSpPr>
      <dsp:spPr>
        <a:xfrm>
          <a:off x="2792943" y="1376481"/>
          <a:ext cx="2395289" cy="239565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88EF7-16F1-45B1-932C-41A265CDAD5F}">
      <dsp:nvSpPr>
        <dsp:cNvPr id="0" name=""/>
        <dsp:cNvSpPr/>
      </dsp:nvSpPr>
      <dsp:spPr>
        <a:xfrm>
          <a:off x="3151136" y="2249347"/>
          <a:ext cx="1678904" cy="66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50" b="1" kern="1200" dirty="0"/>
            <a:t>COMPARTILHAMENTO DE SABERES</a:t>
          </a:r>
        </a:p>
      </dsp:txBody>
      <dsp:txXfrm>
        <a:off x="3151136" y="2249347"/>
        <a:ext cx="1678904" cy="665348"/>
      </dsp:txXfrm>
    </dsp:sp>
    <dsp:sp modelId="{F2650B6C-5B80-4F51-9440-C55956201316}">
      <dsp:nvSpPr>
        <dsp:cNvPr id="0" name=""/>
        <dsp:cNvSpPr/>
      </dsp:nvSpPr>
      <dsp:spPr>
        <a:xfrm>
          <a:off x="3628708" y="2917682"/>
          <a:ext cx="2057925" cy="205874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631AD9-DB87-475F-BCA8-A2C8FCB10520}">
      <dsp:nvSpPr>
        <dsp:cNvPr id="0" name=""/>
        <dsp:cNvSpPr/>
      </dsp:nvSpPr>
      <dsp:spPr>
        <a:xfrm>
          <a:off x="3990813" y="3635781"/>
          <a:ext cx="1331016" cy="66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b="1" kern="1200" dirty="0"/>
            <a:t>GESTÃO DO CONTEXTO DE TRABALHO</a:t>
          </a:r>
        </a:p>
      </dsp:txBody>
      <dsp:txXfrm>
        <a:off x="3990813" y="3635781"/>
        <a:ext cx="1331016" cy="6653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FE844-4D43-4AB7-AE33-90F5E884C160}">
      <dsp:nvSpPr>
        <dsp:cNvPr id="0" name=""/>
        <dsp:cNvSpPr/>
      </dsp:nvSpPr>
      <dsp:spPr>
        <a:xfrm>
          <a:off x="2438399" y="0"/>
          <a:ext cx="3657600" cy="8640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Ser formado</a:t>
          </a:r>
          <a:endParaRPr lang="en-US" sz="2800" kern="1200" dirty="0"/>
        </a:p>
      </dsp:txBody>
      <dsp:txXfrm>
        <a:off x="2438399" y="108012"/>
        <a:ext cx="3333564" cy="648072"/>
      </dsp:txXfrm>
    </dsp:sp>
    <dsp:sp modelId="{8FF386FD-C5CB-430C-9A65-2A7F1FC8CC53}">
      <dsp:nvSpPr>
        <dsp:cNvPr id="0" name=""/>
        <dsp:cNvSpPr/>
      </dsp:nvSpPr>
      <dsp:spPr>
        <a:xfrm>
          <a:off x="0" y="0"/>
          <a:ext cx="2438400" cy="86409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42182" y="42182"/>
        <a:ext cx="2354036" cy="7797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FE844-4D43-4AB7-AE33-90F5E884C160}">
      <dsp:nvSpPr>
        <dsp:cNvPr id="0" name=""/>
        <dsp:cNvSpPr/>
      </dsp:nvSpPr>
      <dsp:spPr>
        <a:xfrm>
          <a:off x="2438399" y="0"/>
          <a:ext cx="3657600" cy="8640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Estar treinado</a:t>
          </a:r>
          <a:endParaRPr lang="en-US" sz="2800" kern="1200" dirty="0"/>
        </a:p>
      </dsp:txBody>
      <dsp:txXfrm>
        <a:off x="2438399" y="108012"/>
        <a:ext cx="3333564" cy="648072"/>
      </dsp:txXfrm>
    </dsp:sp>
    <dsp:sp modelId="{8FF386FD-C5CB-430C-9A65-2A7F1FC8CC53}">
      <dsp:nvSpPr>
        <dsp:cNvPr id="0" name=""/>
        <dsp:cNvSpPr/>
      </dsp:nvSpPr>
      <dsp:spPr>
        <a:xfrm>
          <a:off x="0" y="0"/>
          <a:ext cx="2438400" cy="86409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42182" y="42182"/>
        <a:ext cx="2354036" cy="779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FE844-4D43-4AB7-AE33-90F5E884C160}">
      <dsp:nvSpPr>
        <dsp:cNvPr id="0" name=""/>
        <dsp:cNvSpPr/>
      </dsp:nvSpPr>
      <dsp:spPr>
        <a:xfrm>
          <a:off x="2438400" y="421"/>
          <a:ext cx="3657600" cy="86325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Ter</a:t>
          </a:r>
          <a:r>
            <a:rPr lang="en-US" sz="2400" kern="1200" dirty="0"/>
            <a:t> </a:t>
          </a:r>
          <a:r>
            <a:rPr lang="en-US" sz="2400" kern="1200" dirty="0" err="1"/>
            <a:t>seus</a:t>
          </a:r>
          <a:r>
            <a:rPr lang="en-US" sz="2400" kern="1200" dirty="0"/>
            <a:t> </a:t>
          </a:r>
          <a:r>
            <a:rPr lang="en-US" sz="2400" kern="1200" dirty="0" err="1"/>
            <a:t>conhecimentos</a:t>
          </a:r>
          <a:r>
            <a:rPr lang="en-US" sz="2400" kern="1200" dirty="0"/>
            <a:t> </a:t>
          </a:r>
          <a:r>
            <a:rPr lang="en-US" sz="2400" kern="1200" dirty="0" err="1"/>
            <a:t>certificados</a:t>
          </a:r>
          <a:endParaRPr lang="en-US" sz="2400" kern="1200" dirty="0"/>
        </a:p>
      </dsp:txBody>
      <dsp:txXfrm>
        <a:off x="2438400" y="108328"/>
        <a:ext cx="3333881" cy="647439"/>
      </dsp:txXfrm>
    </dsp:sp>
    <dsp:sp modelId="{8FF386FD-C5CB-430C-9A65-2A7F1FC8CC53}">
      <dsp:nvSpPr>
        <dsp:cNvPr id="0" name=""/>
        <dsp:cNvSpPr/>
      </dsp:nvSpPr>
      <dsp:spPr>
        <a:xfrm>
          <a:off x="0" y="421"/>
          <a:ext cx="2438400" cy="86325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500" kern="1200" dirty="0"/>
        </a:p>
      </dsp:txBody>
      <dsp:txXfrm>
        <a:off x="42140" y="42561"/>
        <a:ext cx="2354120" cy="7789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EFE844-4D43-4AB7-AE33-90F5E884C160}">
      <dsp:nvSpPr>
        <dsp:cNvPr id="0" name=""/>
        <dsp:cNvSpPr/>
      </dsp:nvSpPr>
      <dsp:spPr>
        <a:xfrm>
          <a:off x="2438995" y="491"/>
          <a:ext cx="3654028" cy="10071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kern="1200" dirty="0"/>
            <a:t>Ser educador corporativo</a:t>
          </a:r>
          <a:endParaRPr lang="en-US" sz="2800" kern="1200" dirty="0"/>
        </a:p>
      </dsp:txBody>
      <dsp:txXfrm>
        <a:off x="2438995" y="126382"/>
        <a:ext cx="3276355" cy="755347"/>
      </dsp:txXfrm>
    </dsp:sp>
    <dsp:sp modelId="{8FF386FD-C5CB-430C-9A65-2A7F1FC8CC53}">
      <dsp:nvSpPr>
        <dsp:cNvPr id="0" name=""/>
        <dsp:cNvSpPr/>
      </dsp:nvSpPr>
      <dsp:spPr>
        <a:xfrm>
          <a:off x="2976" y="984"/>
          <a:ext cx="2436018" cy="1006143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200" kern="1200" dirty="0"/>
        </a:p>
      </dsp:txBody>
      <dsp:txXfrm>
        <a:off x="52092" y="50100"/>
        <a:ext cx="2337786" cy="907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6A1CFA24-BB4A-484B-8186-0EBBE98C3A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958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1CFA24-BB4A-484B-8186-0EBBE98C3A6F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67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00EE2-B49E-473F-AFB4-0DA83210F022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1187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18788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u="sng" dirty="0"/>
              <a:t>Doenças tem causa</a:t>
            </a:r>
          </a:p>
          <a:p>
            <a:pPr eaLnBrk="1" hangingPunct="1">
              <a:spcBef>
                <a:spcPct val="0"/>
              </a:spcBef>
            </a:pPr>
            <a:r>
              <a:rPr lang="pt-BR" dirty="0"/>
              <a:t>Pressão exagerada por metas e superação de metas</a:t>
            </a:r>
          </a:p>
          <a:p>
            <a:pPr eaLnBrk="1" hangingPunct="1">
              <a:spcBef>
                <a:spcPct val="0"/>
              </a:spcBef>
            </a:pPr>
            <a:r>
              <a:rPr lang="pt-BR" dirty="0"/>
              <a:t>Alterações de metas, objetivos e desafios (caos contemporâneo permanente nos modelos de lideranças das empresas)</a:t>
            </a:r>
          </a:p>
          <a:p>
            <a:pPr eaLnBrk="1" hangingPunct="1">
              <a:spcBef>
                <a:spcPct val="0"/>
              </a:spcBef>
            </a:pPr>
            <a:r>
              <a:rPr lang="pt-BR" i="1" dirty="0"/>
              <a:t>Lidar com paradoxos e perplexidades latentes e duráveis – seria como viver o antagonismo de forma simultânea</a:t>
            </a:r>
          </a:p>
          <a:p>
            <a:pPr eaLnBrk="1" hangingPunct="1">
              <a:spcBef>
                <a:spcPct val="0"/>
              </a:spcBef>
            </a:pPr>
            <a:r>
              <a:rPr lang="pt-BR" dirty="0"/>
              <a:t>Isolado (computador) X integrado (redes sociais) </a:t>
            </a:r>
          </a:p>
          <a:p>
            <a:pPr eaLnBrk="1" hangingPunct="1">
              <a:spcBef>
                <a:spcPct val="0"/>
              </a:spcBef>
            </a:pPr>
            <a:r>
              <a:rPr lang="pt-BR" dirty="0"/>
              <a:t>Individualista X coletivo</a:t>
            </a:r>
          </a:p>
          <a:p>
            <a:pPr eaLnBrk="1" hangingPunct="1">
              <a:spcBef>
                <a:spcPct val="0"/>
              </a:spcBef>
            </a:pPr>
            <a:r>
              <a:rPr lang="pt-BR" dirty="0"/>
              <a:t>Liberdade X controle social (fruto da insegurança permanente)</a:t>
            </a:r>
          </a:p>
        </p:txBody>
      </p:sp>
    </p:spTree>
    <p:extLst>
      <p:ext uri="{BB962C8B-B14F-4D97-AF65-F5344CB8AC3E}">
        <p14:creationId xmlns:p14="http://schemas.microsoft.com/office/powerpoint/2010/main" val="338979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700EE2-B49E-473F-AFB4-0DA83210F022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118787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18788" name="Rectangle 3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u="sng"/>
              <a:t>Doenças tem causa</a:t>
            </a:r>
          </a:p>
          <a:p>
            <a:pPr eaLnBrk="1" hangingPunct="1">
              <a:spcBef>
                <a:spcPct val="0"/>
              </a:spcBef>
            </a:pPr>
            <a:r>
              <a:rPr lang="pt-BR"/>
              <a:t>Pressão exagerada por metas e superação de metas</a:t>
            </a:r>
          </a:p>
          <a:p>
            <a:pPr eaLnBrk="1" hangingPunct="1">
              <a:spcBef>
                <a:spcPct val="0"/>
              </a:spcBef>
            </a:pPr>
            <a:r>
              <a:rPr lang="pt-BR"/>
              <a:t>Alterações de metas, objetivos e desafios (caos contemporâneo permanente nos modelos de lideranças das empresas)</a:t>
            </a:r>
          </a:p>
          <a:p>
            <a:pPr eaLnBrk="1" hangingPunct="1">
              <a:spcBef>
                <a:spcPct val="0"/>
              </a:spcBef>
            </a:pPr>
            <a:r>
              <a:rPr lang="pt-BR" i="1"/>
              <a:t>Lidar com paradoxos e perplexidades latentes e duráveis – seria como viver o antagonismo de forma simultânea</a:t>
            </a:r>
          </a:p>
          <a:p>
            <a:pPr eaLnBrk="1" hangingPunct="1">
              <a:spcBef>
                <a:spcPct val="0"/>
              </a:spcBef>
            </a:pPr>
            <a:r>
              <a:rPr lang="pt-BR"/>
              <a:t>Isolado (computador) X integrado (redes sociais) </a:t>
            </a:r>
          </a:p>
          <a:p>
            <a:pPr eaLnBrk="1" hangingPunct="1">
              <a:spcBef>
                <a:spcPct val="0"/>
              </a:spcBef>
            </a:pPr>
            <a:r>
              <a:rPr lang="pt-BR"/>
              <a:t>Individualista X coletivo</a:t>
            </a:r>
          </a:p>
          <a:p>
            <a:pPr eaLnBrk="1" hangingPunct="1">
              <a:spcBef>
                <a:spcPct val="0"/>
              </a:spcBef>
            </a:pPr>
            <a:r>
              <a:rPr lang="pt-BR"/>
              <a:t>Liberdade X controle social (fruto da insegurança permanente)</a:t>
            </a:r>
          </a:p>
        </p:txBody>
      </p:sp>
    </p:spTree>
    <p:extLst>
      <p:ext uri="{BB962C8B-B14F-4D97-AF65-F5344CB8AC3E}">
        <p14:creationId xmlns:p14="http://schemas.microsoft.com/office/powerpoint/2010/main" val="254549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D5C43-AC5F-418F-A2FC-FCFB0DB2E3E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0A04C-2E2F-49FD-A83B-5EC2DE12002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12D70-512F-4735-929C-8669E0130EA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B3C9A-DB3F-4E1B-B1BD-AD8ABE1173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135E-BBAF-4996-82D5-0B25186015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596A-7381-4112-BDD9-FE618CB2F4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FBBCC-2386-4238-BA02-6C95B0028A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8EEE-414E-47A5-92C3-FB9A31DA69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BED78-BC8A-49DE-9800-537BC27868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398C-B6E1-4652-BAB8-A7935CC68B4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2F0CB-1264-4E14-9A9C-CFF14ADB677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D13D71-73A7-4466-88CF-FC3FFD1521C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29" Type="http://schemas.openxmlformats.org/officeDocument/2006/relationships/diagramQuickStyle" Target="../diagrams/quickStyle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28" Type="http://schemas.openxmlformats.org/officeDocument/2006/relationships/diagramLayout" Target="../diagrams/layout11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31" Type="http://schemas.microsoft.com/office/2007/relationships/diagramDrawing" Target="../diagrams/drawing11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Relationship Id="rId27" Type="http://schemas.openxmlformats.org/officeDocument/2006/relationships/diagramData" Target="../diagrams/data11.xml"/><Relationship Id="rId30" Type="http://schemas.openxmlformats.org/officeDocument/2006/relationships/diagramColors" Target="../diagrams/colors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letto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4488201"/>
            <a:ext cx="8657719" cy="1536576"/>
          </a:xfrm>
        </p:spPr>
        <p:txBody>
          <a:bodyPr/>
          <a:lstStyle/>
          <a:p>
            <a:pPr algn="l"/>
            <a:r>
              <a:rPr lang="pt-BR" sz="2800" b="1" dirty="0">
                <a:solidFill>
                  <a:schemeClr val="accent1">
                    <a:lumMod val="50000"/>
                  </a:schemeClr>
                </a:solidFill>
              </a:rPr>
              <a:t>Prof. Pedro Paulo </a:t>
            </a:r>
            <a:r>
              <a:rPr lang="pt-BR" sz="2800" b="1" dirty="0" err="1">
                <a:solidFill>
                  <a:schemeClr val="accent1">
                    <a:lumMod val="50000"/>
                  </a:schemeClr>
                </a:solidFill>
              </a:rPr>
              <a:t>Carbone</a:t>
            </a:r>
            <a:endParaRPr lang="pt-BR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</a:rPr>
              <a:t>Doutor em Economia pela Católica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</a:rPr>
              <a:t>Mestre em Administração  Pública pela FGV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</a:rPr>
              <a:t>Graduado em administração pela USP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</a:rPr>
              <a:t>Professor da FGV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</a:rPr>
              <a:t>Atuou como executivo de RH em grandes empresas </a:t>
            </a:r>
            <a:r>
              <a:rPr lang="pt-BR" sz="1200" b="1" i="1" dirty="0">
                <a:solidFill>
                  <a:schemeClr val="accent1">
                    <a:lumMod val="50000"/>
                  </a:schemeClr>
                </a:solidFill>
              </a:rPr>
              <a:t>(Banco do Brasil, IBMEC, SEBRAE Nacional)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</a:rPr>
              <a:t>Diretor Executivo da </a:t>
            </a:r>
            <a:r>
              <a:rPr lang="pt-BR" sz="1400" b="1" i="1" dirty="0" err="1">
                <a:solidFill>
                  <a:schemeClr val="accent1">
                    <a:lumMod val="50000"/>
                  </a:schemeClr>
                </a:solidFill>
              </a:rPr>
              <a:t>Inteletto</a:t>
            </a: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</a:rPr>
              <a:t> – Instituto de Desenvolvimento de Competências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</a:rPr>
              <a:t>Palestrante nacional e internacional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</a:rPr>
              <a:t>Autor de livros e artigos científicos sobre gestão por competências</a:t>
            </a:r>
          </a:p>
          <a:p>
            <a:pPr algn="just">
              <a:spcBef>
                <a:spcPct val="0"/>
              </a:spcBef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83968" y="1268760"/>
            <a:ext cx="4680520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6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AS PRINCIPAIS VERTENTES DA GESTÃO DE PESSOAS</a:t>
            </a:r>
            <a:endParaRPr lang="en-US" sz="3600" b="1" i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6" y="1268760"/>
            <a:ext cx="3952062" cy="238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43407"/>
            <a:ext cx="8928992" cy="2304256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pt-BR" dirty="0"/>
            </a:br>
            <a:br>
              <a:rPr lang="pt-BR" dirty="0"/>
            </a:br>
            <a:r>
              <a:rPr lang="pt-BR" sz="3100" b="1" kern="120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Será que podemos simplesmente resumir o capital humano de uma organização como a soma linear das competências dos seus funcionários?</a:t>
            </a:r>
            <a:br>
              <a:rPr lang="pt-BR" sz="5300" dirty="0"/>
            </a:br>
            <a:endParaRPr lang="pt-BR" sz="4000" dirty="0"/>
          </a:p>
        </p:txBody>
      </p:sp>
      <p:pic>
        <p:nvPicPr>
          <p:cNvPr id="4" name="Picture 5" descr="C:\Users\paulo\Documents\fotos\COMPETENC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89040"/>
            <a:ext cx="1440160" cy="1296144"/>
          </a:xfrm>
          <a:prstGeom prst="rect">
            <a:avLst/>
          </a:prstGeom>
          <a:noFill/>
        </p:spPr>
      </p:pic>
      <p:pic>
        <p:nvPicPr>
          <p:cNvPr id="5" name="Picture 5" descr="C:\Users\paulo\Documents\fotos\COMPETENC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89040"/>
            <a:ext cx="1440160" cy="1296144"/>
          </a:xfrm>
          <a:prstGeom prst="rect">
            <a:avLst/>
          </a:prstGeom>
          <a:noFill/>
        </p:spPr>
      </p:pic>
      <p:pic>
        <p:nvPicPr>
          <p:cNvPr id="6" name="Picture 5" descr="C:\Users\paulo\Documents\fotos\COMPETENC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89040"/>
            <a:ext cx="1440160" cy="1296144"/>
          </a:xfrm>
          <a:prstGeom prst="rect">
            <a:avLst/>
          </a:prstGeom>
          <a:noFill/>
        </p:spPr>
      </p:pic>
      <p:sp>
        <p:nvSpPr>
          <p:cNvPr id="7" name="Mais 6"/>
          <p:cNvSpPr/>
          <p:nvPr/>
        </p:nvSpPr>
        <p:spPr>
          <a:xfrm>
            <a:off x="1907704" y="4149080"/>
            <a:ext cx="504056" cy="576064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ais 7"/>
          <p:cNvSpPr/>
          <p:nvPr/>
        </p:nvSpPr>
        <p:spPr>
          <a:xfrm>
            <a:off x="3635896" y="4149080"/>
            <a:ext cx="504056" cy="576064"/>
          </a:xfrm>
          <a:prstGeom prst="mathPlus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gual 8"/>
          <p:cNvSpPr/>
          <p:nvPr/>
        </p:nvSpPr>
        <p:spPr>
          <a:xfrm>
            <a:off x="5364088" y="3933056"/>
            <a:ext cx="914400" cy="914400"/>
          </a:xfrm>
          <a:prstGeom prst="mathEqua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6323406" y="3683432"/>
            <a:ext cx="262778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Capital </a:t>
            </a:r>
          </a:p>
          <a:p>
            <a:pPr algn="ctr"/>
            <a:r>
              <a:rPr lang="pt-BR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Humano organizacional ?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2" name="Listra Diagonal 1"/>
          <p:cNvSpPr/>
          <p:nvPr/>
        </p:nvSpPr>
        <p:spPr>
          <a:xfrm rot="19784889">
            <a:off x="5484900" y="4158841"/>
            <a:ext cx="861710" cy="360040"/>
          </a:xfrm>
          <a:prstGeom prst="diagStrip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pt-BR" b="1" kern="1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Dois tipos de capital humano</a:t>
            </a:r>
            <a:endParaRPr lang="en-US" b="1" kern="1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pic>
        <p:nvPicPr>
          <p:cNvPr id="114692" name="Picture 4" descr="C:\Users\paulo\Documents\fotos\team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600" y="2420888"/>
            <a:ext cx="3600400" cy="3240360"/>
          </a:xfrm>
          <a:prstGeom prst="rect">
            <a:avLst/>
          </a:prstGeom>
          <a:noFill/>
        </p:spPr>
      </p:pic>
      <p:pic>
        <p:nvPicPr>
          <p:cNvPr id="114693" name="Picture 5" descr="C:\Users\paulo\Documents\fotos\COMPETENCI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852936"/>
            <a:ext cx="2016224" cy="1800200"/>
          </a:xfrm>
          <a:prstGeom prst="rect">
            <a:avLst/>
          </a:prstGeom>
          <a:noFill/>
        </p:spPr>
      </p:pic>
      <p:sp>
        <p:nvSpPr>
          <p:cNvPr id="9" name="Retângulo 8"/>
          <p:cNvSpPr/>
          <p:nvPr/>
        </p:nvSpPr>
        <p:spPr>
          <a:xfrm>
            <a:off x="251520" y="1844824"/>
            <a:ext cx="28803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do indivíduo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11206" y="1844824"/>
            <a:ext cx="2987824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1"/>
                </a:solidFill>
              </a:rPr>
              <a:t>da organização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Seta entalhada para a direita 10"/>
          <p:cNvSpPr/>
          <p:nvPr/>
        </p:nvSpPr>
        <p:spPr>
          <a:xfrm>
            <a:off x="2915816" y="836712"/>
            <a:ext cx="3240360" cy="3168352"/>
          </a:xfrm>
          <a:prstGeom prst="notchedRightArrow">
            <a:avLst/>
          </a:prstGeom>
          <a:solidFill>
            <a:schemeClr val="bg1"/>
          </a:solidFill>
          <a:ln>
            <a:solidFill>
              <a:schemeClr val="accent1">
                <a:shade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Quando o CH do indivíduo tem vínculo com a estratégia e  com os resultados desejados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>
            <a:off x="179512" y="4437112"/>
            <a:ext cx="4248472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Viver a escola, a família, a religião,  o trabalho,... para viver a vida. 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5255568" y="4725144"/>
            <a:ext cx="3888432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>
                    <a:lumMod val="75000"/>
                  </a:schemeClr>
                </a:solidFill>
              </a:rPr>
              <a:t>Cumprir a sua missão e obter resultados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2348880"/>
            <a:ext cx="8229600" cy="1143000"/>
          </a:xfrm>
        </p:spPr>
        <p:txBody>
          <a:bodyPr>
            <a:noAutofit/>
          </a:bodyPr>
          <a:lstStyle/>
          <a:p>
            <a:r>
              <a:rPr lang="pt-BR" b="1" kern="120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Agora podemos definir </a:t>
            </a:r>
            <a:br>
              <a:rPr lang="pt-BR" b="1" kern="120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pt-BR" b="1" kern="120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capital humano organizacional...</a:t>
            </a:r>
            <a:endParaRPr lang="en-US" b="1" kern="120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3"/>
          </a:xfrm>
        </p:spPr>
        <p:txBody>
          <a:bodyPr>
            <a:normAutofit fontScale="90000"/>
          </a:bodyPr>
          <a:lstStyle/>
          <a:p>
            <a:r>
              <a:rPr lang="pt-BR" dirty="0"/>
              <a:t>Capital Humano Organizacional</a:t>
            </a:r>
            <a:endParaRPr lang="en-US" dirty="0"/>
          </a:p>
        </p:txBody>
      </p:sp>
      <p:grpSp>
        <p:nvGrpSpPr>
          <p:cNvPr id="3" name="Grupo 4"/>
          <p:cNvGrpSpPr/>
          <p:nvPr/>
        </p:nvGrpSpPr>
        <p:grpSpPr>
          <a:xfrm rot="5400000" flipV="1">
            <a:off x="7344308" y="4401109"/>
            <a:ext cx="504057" cy="720080"/>
            <a:chOff x="4561447" y="2116488"/>
            <a:chExt cx="250456" cy="292986"/>
          </a:xfrm>
          <a:solidFill>
            <a:schemeClr val="accent1">
              <a:lumMod val="50000"/>
            </a:schemeClr>
          </a:solidFill>
        </p:grpSpPr>
        <p:sp>
          <p:nvSpPr>
            <p:cNvPr id="6" name="Seta para a direita 5"/>
            <p:cNvSpPr/>
            <p:nvPr/>
          </p:nvSpPr>
          <p:spPr>
            <a:xfrm>
              <a:off x="4561447" y="2116488"/>
              <a:ext cx="250456" cy="292986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12700"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eta para a direita 4"/>
            <p:cNvSpPr/>
            <p:nvPr/>
          </p:nvSpPr>
          <p:spPr>
            <a:xfrm>
              <a:off x="4561447" y="2175085"/>
              <a:ext cx="175319" cy="175792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kern="1200"/>
            </a:p>
          </p:txBody>
        </p:sp>
      </p:grpSp>
      <p:sp>
        <p:nvSpPr>
          <p:cNvPr id="8" name="Explosão 1 7"/>
          <p:cNvSpPr/>
          <p:nvPr/>
        </p:nvSpPr>
        <p:spPr>
          <a:xfrm>
            <a:off x="5796136" y="5157192"/>
            <a:ext cx="3347864" cy="1700808"/>
          </a:xfrm>
          <a:prstGeom prst="irregularSeal1">
            <a:avLst/>
          </a:prstGeom>
          <a:solidFill>
            <a:srgbClr val="00589A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resultados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6488668"/>
            <a:ext cx="339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Fonte: </a:t>
            </a:r>
            <a:r>
              <a:rPr lang="pt-BR" i="1" dirty="0" err="1"/>
              <a:t>Ployhart</a:t>
            </a:r>
            <a:r>
              <a:rPr lang="pt-BR" i="1" dirty="0"/>
              <a:t> &amp; </a:t>
            </a:r>
            <a:r>
              <a:rPr lang="pt-BR" i="1" dirty="0" err="1"/>
              <a:t>Moliterno</a:t>
            </a:r>
            <a:r>
              <a:rPr lang="pt-BR" i="1" dirty="0"/>
              <a:t>, 2011</a:t>
            </a:r>
            <a:endParaRPr lang="en-US" i="1" dirty="0"/>
          </a:p>
        </p:txBody>
      </p:sp>
      <p:grpSp>
        <p:nvGrpSpPr>
          <p:cNvPr id="4" name="Grupo 9"/>
          <p:cNvGrpSpPr/>
          <p:nvPr/>
        </p:nvGrpSpPr>
        <p:grpSpPr>
          <a:xfrm>
            <a:off x="467544" y="692697"/>
            <a:ext cx="4896544" cy="2169202"/>
            <a:chOff x="792307" y="14"/>
            <a:chExt cx="4207931" cy="1167173"/>
          </a:xfrm>
        </p:grpSpPr>
        <p:sp>
          <p:nvSpPr>
            <p:cNvPr id="11" name="Elipse 10"/>
            <p:cNvSpPr/>
            <p:nvPr/>
          </p:nvSpPr>
          <p:spPr>
            <a:xfrm>
              <a:off x="792307" y="14"/>
              <a:ext cx="4207931" cy="11671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ipse 4"/>
            <p:cNvSpPr/>
            <p:nvPr/>
          </p:nvSpPr>
          <p:spPr>
            <a:xfrm>
              <a:off x="1249821" y="153030"/>
              <a:ext cx="3292904" cy="82531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kern="1200" dirty="0"/>
                <a:t>Competências individuais vinculadas aos processos,  à estratégia e  aos resultados</a:t>
              </a:r>
              <a:endParaRPr lang="en-US" b="1" kern="1200" dirty="0"/>
            </a:p>
          </p:txBody>
        </p:sp>
      </p:grpSp>
      <p:grpSp>
        <p:nvGrpSpPr>
          <p:cNvPr id="5" name="Grupo 12"/>
          <p:cNvGrpSpPr/>
          <p:nvPr/>
        </p:nvGrpSpPr>
        <p:grpSpPr>
          <a:xfrm>
            <a:off x="755576" y="3861048"/>
            <a:ext cx="4320480" cy="1800200"/>
            <a:chOff x="802432" y="1751900"/>
            <a:chExt cx="3568868" cy="1188942"/>
          </a:xfrm>
          <a:solidFill>
            <a:schemeClr val="bg2">
              <a:lumMod val="75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802432" y="1751900"/>
              <a:ext cx="3568868" cy="118894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Elipse 4"/>
            <p:cNvSpPr/>
            <p:nvPr/>
          </p:nvSpPr>
          <p:spPr>
            <a:xfrm>
              <a:off x="1325081" y="1926016"/>
              <a:ext cx="2523570" cy="84071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>
                  <a:solidFill>
                    <a:schemeClr val="bg1"/>
                  </a:solidFill>
                </a:rPr>
                <a:t>contexto interno favorável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>
                  <a:solidFill>
                    <a:schemeClr val="bg1"/>
                  </a:solidFill>
                </a:rPr>
                <a:t>(saúde e clima)</a:t>
              </a:r>
              <a:endParaRPr lang="en-US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o 18"/>
          <p:cNvGrpSpPr/>
          <p:nvPr/>
        </p:nvGrpSpPr>
        <p:grpSpPr>
          <a:xfrm>
            <a:off x="5436096" y="2276872"/>
            <a:ext cx="3707904" cy="2007244"/>
            <a:chOff x="4915866" y="1475383"/>
            <a:chExt cx="2583307" cy="1575196"/>
          </a:xfrm>
          <a:solidFill>
            <a:srgbClr val="00589A"/>
          </a:solidFill>
        </p:grpSpPr>
        <p:sp>
          <p:nvSpPr>
            <p:cNvPr id="20" name="Elipse 19"/>
            <p:cNvSpPr/>
            <p:nvPr/>
          </p:nvSpPr>
          <p:spPr>
            <a:xfrm>
              <a:off x="4915866" y="1475383"/>
              <a:ext cx="2583307" cy="1575196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ipse 4"/>
            <p:cNvSpPr/>
            <p:nvPr/>
          </p:nvSpPr>
          <p:spPr>
            <a:xfrm>
              <a:off x="5294183" y="1706065"/>
              <a:ext cx="1826673" cy="111383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spcBef>
                  <a:spcPct val="0"/>
                </a:spcBef>
              </a:pPr>
              <a:r>
                <a:rPr lang="pt-BR" sz="2800" kern="1200" dirty="0"/>
                <a:t>Capital humano</a:t>
              </a:r>
            </a:p>
            <a:p>
              <a:pPr lvl="0" algn="ctr" defTabSz="1600200">
                <a:spcBef>
                  <a:spcPct val="0"/>
                </a:spcBef>
              </a:pPr>
              <a:r>
                <a:rPr lang="pt-BR" sz="2800" dirty="0"/>
                <a:t>organizacional</a:t>
              </a:r>
              <a:endParaRPr lang="en-US" sz="2800" kern="1200" dirty="0"/>
            </a:p>
          </p:txBody>
        </p:sp>
      </p:grpSp>
      <p:grpSp>
        <p:nvGrpSpPr>
          <p:cNvPr id="16" name="Grupo 27"/>
          <p:cNvGrpSpPr/>
          <p:nvPr/>
        </p:nvGrpSpPr>
        <p:grpSpPr>
          <a:xfrm>
            <a:off x="2699792" y="2924944"/>
            <a:ext cx="456807" cy="456807"/>
            <a:chOff x="2358463" y="3004796"/>
            <a:chExt cx="456807" cy="456807"/>
          </a:xfrm>
          <a:solidFill>
            <a:schemeClr val="accent1">
              <a:lumMod val="50000"/>
            </a:schemeClr>
          </a:solidFill>
        </p:grpSpPr>
        <p:sp>
          <p:nvSpPr>
            <p:cNvPr id="29" name="Mais 28"/>
            <p:cNvSpPr/>
            <p:nvPr/>
          </p:nvSpPr>
          <p:spPr>
            <a:xfrm>
              <a:off x="2358463" y="3004796"/>
              <a:ext cx="456807" cy="456807"/>
            </a:xfrm>
            <a:prstGeom prst="mathPlus">
              <a:avLst/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Mais 4"/>
            <p:cNvSpPr/>
            <p:nvPr/>
          </p:nvSpPr>
          <p:spPr>
            <a:xfrm>
              <a:off x="2419013" y="3179479"/>
              <a:ext cx="335707" cy="1074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700" kern="1200"/>
            </a:p>
          </p:txBody>
        </p:sp>
      </p:grpSp>
      <p:sp>
        <p:nvSpPr>
          <p:cNvPr id="36" name="Igual 35"/>
          <p:cNvSpPr/>
          <p:nvPr/>
        </p:nvSpPr>
        <p:spPr>
          <a:xfrm>
            <a:off x="4572000" y="2708920"/>
            <a:ext cx="914400" cy="914400"/>
          </a:xfrm>
          <a:prstGeom prst="mathEqual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r>
              <a:rPr lang="pt-BR" b="1" kern="120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Então, como o capital humano organizacional é construído ?</a:t>
            </a:r>
            <a:endParaRPr lang="en-US" b="1" kern="1200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046682" y="3933056"/>
            <a:ext cx="7715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Através das práticas de RH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99637" y="5157192"/>
            <a:ext cx="89530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Prática de RH é o que é feito. Não tem a ver com intenção. </a:t>
            </a:r>
          </a:p>
          <a:p>
            <a:r>
              <a:rPr lang="pt-BR" b="1" i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Prática de RH é ação e, principalmente, a ação do gestor</a:t>
            </a:r>
            <a:r>
              <a:rPr lang="pt-BR" i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77297"/>
              </p:ext>
            </p:extLst>
          </p:nvPr>
        </p:nvGraphicFramePr>
        <p:xfrm>
          <a:off x="539552" y="1412776"/>
          <a:ext cx="842493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eta em curva para baixo 8"/>
          <p:cNvSpPr/>
          <p:nvPr/>
        </p:nvSpPr>
        <p:spPr>
          <a:xfrm>
            <a:off x="1619672" y="2420888"/>
            <a:ext cx="6408713" cy="649288"/>
          </a:xfrm>
          <a:prstGeom prst="curved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Seta em curva para cima 9"/>
          <p:cNvSpPr/>
          <p:nvPr/>
        </p:nvSpPr>
        <p:spPr>
          <a:xfrm>
            <a:off x="4716016" y="4941168"/>
            <a:ext cx="2087562" cy="360363"/>
          </a:xfrm>
          <a:prstGeom prst="curvedUp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Construção do capital humano organizacional</a:t>
            </a:r>
            <a:endParaRPr lang="en-US" sz="36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341310" y="2745532"/>
            <a:ext cx="2461379" cy="40011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CAPITAL HUMANO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0" y="44970"/>
            <a:ext cx="9144000" cy="86375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Práticas de RH que a literatura científica, baseada em pesquisas empíricas, declara como eficientes para geração de resultados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3027895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pt-BR" sz="3300" dirty="0"/>
          </a:p>
          <a:p>
            <a:r>
              <a:rPr lang="pt-BR" sz="4200" dirty="0"/>
              <a:t>Práticas de recrutamento e seleção focadas em perfis de competências desejados</a:t>
            </a:r>
          </a:p>
          <a:p>
            <a:endParaRPr lang="pt-BR" sz="4200" dirty="0"/>
          </a:p>
          <a:p>
            <a:r>
              <a:rPr lang="pt-BR" sz="4200" dirty="0"/>
              <a:t>Práticas de desenvolvimento profissional focadas nas  competências específicas do trabalho</a:t>
            </a:r>
          </a:p>
          <a:p>
            <a:endParaRPr lang="pt-BR" sz="4200" dirty="0"/>
          </a:p>
          <a:p>
            <a:r>
              <a:rPr lang="pt-BR" sz="4200" dirty="0"/>
              <a:t>Práticas de avaliação e certificação de competências</a:t>
            </a:r>
            <a:endParaRPr lang="en-US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863" y="875717"/>
            <a:ext cx="318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Gestão por competências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30934" y="90872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Gestão do conhecimento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23222" y="1040150"/>
            <a:ext cx="302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Gestão do clima/saúde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0" y="44970"/>
            <a:ext cx="9144000" cy="86375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Práticas de RH que a literatura científica, baseada em pesquisas empíricas, declara como eficientes para geração de resultados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12908" y="1628800"/>
            <a:ext cx="2943267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pt-BR" sz="3100" dirty="0"/>
          </a:p>
          <a:p>
            <a:r>
              <a:rPr lang="pt-BR" sz="5000" b="1" dirty="0"/>
              <a:t>Sistemas de certificação de conhecimentos</a:t>
            </a:r>
          </a:p>
          <a:p>
            <a:r>
              <a:rPr lang="pt-BR" sz="5000" b="1" dirty="0"/>
              <a:t>Práticas de compartilhamento de conhecimentos: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4500" dirty="0"/>
              <a:t>Trilhas de aprendizagem que estimulem treinamento em serviço, oficinas e estágios presenciais, comunidades de troca e EAD na web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4500" dirty="0"/>
              <a:t>Ambientes e </a:t>
            </a:r>
            <a:r>
              <a:rPr lang="pt-BR" sz="4500" i="1" dirty="0"/>
              <a:t>softwares </a:t>
            </a:r>
            <a:r>
              <a:rPr lang="pt-BR" sz="4500" dirty="0"/>
              <a:t>de compartilhamento de conhecimentos (</a:t>
            </a:r>
            <a:r>
              <a:rPr lang="pt-BR" sz="4500" dirty="0" err="1"/>
              <a:t>wiki</a:t>
            </a:r>
            <a:r>
              <a:rPr lang="pt-BR" sz="4500" dirty="0"/>
              <a:t>, Moodle, </a:t>
            </a:r>
            <a:r>
              <a:rPr lang="pt-BR" sz="4500" dirty="0" err="1"/>
              <a:t>Performa</a:t>
            </a:r>
            <a:r>
              <a:rPr lang="pt-BR" sz="4500" dirty="0"/>
              <a:t> </a:t>
            </a:r>
            <a:r>
              <a:rPr lang="pt-BR" sz="4500" dirty="0" err="1"/>
              <a:t>etc</a:t>
            </a:r>
            <a:r>
              <a:rPr lang="pt-BR" sz="4500" dirty="0"/>
              <a:t>)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5100" dirty="0"/>
          </a:p>
          <a:p>
            <a:endParaRPr lang="pt-BR" sz="5100" dirty="0"/>
          </a:p>
          <a:p>
            <a:endParaRPr lang="pt-BR" sz="5100" dirty="0"/>
          </a:p>
          <a:p>
            <a:endParaRPr lang="pt-BR" sz="5100" dirty="0"/>
          </a:p>
          <a:p>
            <a:endParaRPr lang="pt-BR" sz="5100" i="1" dirty="0"/>
          </a:p>
          <a:p>
            <a:pPr>
              <a:buNone/>
            </a:pPr>
            <a:endParaRPr lang="pt-BR" sz="3100" dirty="0"/>
          </a:p>
          <a:p>
            <a:endParaRPr lang="en-US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3027895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pt-BR" sz="3300" dirty="0"/>
          </a:p>
          <a:p>
            <a:r>
              <a:rPr lang="pt-BR" sz="4200" dirty="0">
                <a:solidFill>
                  <a:schemeClr val="bg1">
                    <a:lumMod val="85000"/>
                  </a:schemeClr>
                </a:solidFill>
              </a:rPr>
              <a:t>Práticas de recrutamento e seleção focadas em perfis de competências desejados</a:t>
            </a:r>
          </a:p>
          <a:p>
            <a:endParaRPr lang="pt-BR" sz="4200" dirty="0"/>
          </a:p>
          <a:p>
            <a:r>
              <a:rPr lang="pt-BR" sz="4200" b="1" dirty="0"/>
              <a:t>Práticas de desenvolvimento profissional focadas nas  competências específicas do trabalho</a:t>
            </a:r>
          </a:p>
          <a:p>
            <a:endParaRPr lang="pt-BR" sz="4200" dirty="0"/>
          </a:p>
          <a:p>
            <a:r>
              <a:rPr lang="pt-BR" sz="4200" dirty="0">
                <a:solidFill>
                  <a:schemeClr val="bg1">
                    <a:lumMod val="85000"/>
                  </a:schemeClr>
                </a:solidFill>
              </a:rPr>
              <a:t>Práticas de avaliação de competência e desempenho</a:t>
            </a:r>
          </a:p>
          <a:p>
            <a:endParaRPr lang="en-US" sz="28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863" y="875717"/>
            <a:ext cx="318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Gestão por competências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30934" y="90872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Gestão do conhecimento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123222" y="1040150"/>
            <a:ext cx="302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Gestão do clima/saúde</a:t>
            </a:r>
          </a:p>
        </p:txBody>
      </p:sp>
    </p:spTree>
    <p:extLst>
      <p:ext uri="{BB962C8B-B14F-4D97-AF65-F5344CB8AC3E}">
        <p14:creationId xmlns:p14="http://schemas.microsoft.com/office/powerpoint/2010/main" val="32950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0" y="44970"/>
            <a:ext cx="9144000" cy="863750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Práticas de RH que a literatura científica, baseada em pesquisas empíricas, declara como eficientes para geração de resultados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863" y="875717"/>
            <a:ext cx="318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Gestão por competências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30934" y="90872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Gestão do conhecimento</a:t>
            </a: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 bwMode="auto">
          <a:xfrm>
            <a:off x="6156175" y="1628799"/>
            <a:ext cx="2987825" cy="5040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000" dirty="0"/>
              <a:t>Práticas de gestão participativa, trabalho em equipe e aumento da autonomia dos  colaboradores</a:t>
            </a:r>
            <a:endParaRPr lang="pt-BR" sz="2000" kern="0" dirty="0"/>
          </a:p>
          <a:p>
            <a:r>
              <a:rPr lang="pt-BR" sz="2000" kern="0" dirty="0"/>
              <a:t>Sistemas de “remuneração </a:t>
            </a:r>
            <a:r>
              <a:rPr lang="pt-BR" sz="2000" kern="0"/>
              <a:t>ou reconhecimento</a:t>
            </a:r>
            <a:r>
              <a:rPr lang="pt-BR" sz="2000" kern="0" dirty="0"/>
              <a:t>” por incentivos</a:t>
            </a:r>
            <a:endParaRPr lang="pt-BR" sz="2000" i="1" kern="0" dirty="0"/>
          </a:p>
          <a:p>
            <a:r>
              <a:rPr lang="pt-BR" sz="2000" kern="0" dirty="0"/>
              <a:t>Gestão do </a:t>
            </a:r>
            <a:r>
              <a:rPr lang="pt-BR" sz="2000" i="1" kern="0" dirty="0" err="1"/>
              <a:t>turnover</a:t>
            </a:r>
            <a:endParaRPr lang="pt-BR" sz="2000" i="1" kern="0" dirty="0"/>
          </a:p>
          <a:p>
            <a:r>
              <a:rPr lang="pt-BR" sz="2000" kern="0" dirty="0"/>
              <a:t>Gestão de benefícios</a:t>
            </a:r>
          </a:p>
          <a:p>
            <a:r>
              <a:rPr lang="pt-BR" sz="2000" kern="0" dirty="0"/>
              <a:t>Gestão da QVT</a:t>
            </a:r>
          </a:p>
          <a:p>
            <a:pPr>
              <a:buFontTx/>
              <a:buNone/>
            </a:pPr>
            <a:endParaRPr lang="pt-BR" sz="3100" kern="0" dirty="0"/>
          </a:p>
          <a:p>
            <a:endParaRPr lang="en-US" kern="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23222" y="1040150"/>
            <a:ext cx="302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Gestão do clima/saúde</a:t>
            </a:r>
          </a:p>
        </p:txBody>
      </p:sp>
      <p:sp>
        <p:nvSpPr>
          <p:cNvPr id="12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3027895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t-BR" sz="33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sz="4200" dirty="0">
                <a:solidFill>
                  <a:schemeClr val="bg1">
                    <a:lumMod val="85000"/>
                  </a:schemeClr>
                </a:solidFill>
              </a:rPr>
              <a:t>Práticas de recrutamento e seleção focadas em perfis de competências desejados</a:t>
            </a:r>
          </a:p>
          <a:p>
            <a:endParaRPr lang="pt-BR" sz="4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sz="4200" dirty="0">
                <a:solidFill>
                  <a:schemeClr val="bg1">
                    <a:lumMod val="85000"/>
                  </a:schemeClr>
                </a:solidFill>
              </a:rPr>
              <a:t>Práticas de desenvolvimento profissional focadas nas  competências específicas do trabalho</a:t>
            </a:r>
          </a:p>
          <a:p>
            <a:endParaRPr lang="pt-BR" sz="42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pt-BR" sz="4200" dirty="0">
                <a:solidFill>
                  <a:schemeClr val="bg1">
                    <a:lumMod val="85000"/>
                  </a:schemeClr>
                </a:solidFill>
              </a:rPr>
              <a:t>Práticas de avaliação de competência e desempenho</a:t>
            </a:r>
          </a:p>
          <a:p>
            <a:endParaRPr lang="en-US" sz="2800" dirty="0"/>
          </a:p>
        </p:txBody>
      </p:sp>
      <p:sp>
        <p:nvSpPr>
          <p:cNvPr id="13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12908" y="1628800"/>
            <a:ext cx="2943267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t-BR" sz="3100" dirty="0"/>
          </a:p>
          <a:p>
            <a:r>
              <a:rPr lang="pt-BR" sz="7200" dirty="0">
                <a:solidFill>
                  <a:schemeClr val="bg1">
                    <a:lumMod val="85000"/>
                  </a:schemeClr>
                </a:solidFill>
              </a:rPr>
              <a:t>Sistemas de certificação de conhecimentos</a:t>
            </a:r>
          </a:p>
          <a:p>
            <a:r>
              <a:rPr lang="pt-BR" sz="7200" dirty="0">
                <a:solidFill>
                  <a:schemeClr val="bg1">
                    <a:lumMod val="85000"/>
                  </a:schemeClr>
                </a:solidFill>
              </a:rPr>
              <a:t>Práticas de compartilhamento de conhecimentos: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7200" dirty="0">
                <a:solidFill>
                  <a:schemeClr val="bg1">
                    <a:lumMod val="85000"/>
                  </a:schemeClr>
                </a:solidFill>
                <a:ea typeface="+mn-ea"/>
                <a:cs typeface="+mn-cs"/>
              </a:rPr>
              <a:t>Trilhas de aprendizagem que estimulem treinamento em serviço, oficinas e estágios presenciais, comunidades de troca e EAD na web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7200" dirty="0">
                <a:solidFill>
                  <a:schemeClr val="bg1">
                    <a:lumMod val="85000"/>
                  </a:schemeClr>
                </a:solidFill>
                <a:ea typeface="+mn-ea"/>
                <a:cs typeface="+mn-cs"/>
              </a:rPr>
              <a:t>Ambientes e softwares de compartilhamento de conhecimentos (</a:t>
            </a:r>
            <a:r>
              <a:rPr lang="pt-BR" sz="7200" dirty="0" err="1">
                <a:solidFill>
                  <a:schemeClr val="bg1">
                    <a:lumMod val="85000"/>
                  </a:schemeClr>
                </a:solidFill>
                <a:ea typeface="+mn-ea"/>
                <a:cs typeface="+mn-cs"/>
              </a:rPr>
              <a:t>wiki</a:t>
            </a:r>
            <a:r>
              <a:rPr lang="pt-BR" sz="7200" dirty="0">
                <a:solidFill>
                  <a:schemeClr val="bg1">
                    <a:lumMod val="85000"/>
                  </a:schemeClr>
                </a:solidFill>
                <a:ea typeface="+mn-ea"/>
                <a:cs typeface="+mn-cs"/>
              </a:rPr>
              <a:t>, Moodle, </a:t>
            </a:r>
            <a:r>
              <a:rPr lang="pt-BR" sz="7200" dirty="0" err="1">
                <a:solidFill>
                  <a:schemeClr val="bg1">
                    <a:lumMod val="85000"/>
                  </a:schemeClr>
                </a:solidFill>
                <a:ea typeface="+mn-ea"/>
                <a:cs typeface="+mn-cs"/>
              </a:rPr>
              <a:t>Performa</a:t>
            </a:r>
            <a:r>
              <a:rPr lang="pt-BR" sz="7200" dirty="0">
                <a:solidFill>
                  <a:schemeClr val="bg1">
                    <a:lumMod val="85000"/>
                  </a:schemeClr>
                </a:solidFill>
                <a:ea typeface="+mn-ea"/>
                <a:cs typeface="+mn-cs"/>
              </a:rPr>
              <a:t> </a:t>
            </a:r>
            <a:r>
              <a:rPr lang="pt-BR" sz="7200" dirty="0" err="1">
                <a:solidFill>
                  <a:schemeClr val="bg1">
                    <a:lumMod val="85000"/>
                  </a:schemeClr>
                </a:solidFill>
                <a:ea typeface="+mn-ea"/>
                <a:cs typeface="+mn-cs"/>
              </a:rPr>
              <a:t>etc</a:t>
            </a:r>
            <a:r>
              <a:rPr lang="pt-BR" sz="7200" dirty="0">
                <a:solidFill>
                  <a:schemeClr val="bg1">
                    <a:lumMod val="85000"/>
                  </a:schemeClr>
                </a:solidFill>
                <a:ea typeface="+mn-ea"/>
                <a:cs typeface="+mn-cs"/>
              </a:rPr>
              <a:t>) 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5100" dirty="0"/>
          </a:p>
          <a:p>
            <a:endParaRPr lang="pt-BR" sz="5100" dirty="0"/>
          </a:p>
          <a:p>
            <a:endParaRPr lang="pt-BR" sz="5100" dirty="0"/>
          </a:p>
          <a:p>
            <a:endParaRPr lang="pt-BR" sz="5100" dirty="0"/>
          </a:p>
          <a:p>
            <a:endParaRPr lang="pt-BR" sz="5100" i="1" dirty="0"/>
          </a:p>
          <a:p>
            <a:pPr>
              <a:buNone/>
            </a:pPr>
            <a:endParaRPr lang="pt-BR" sz="3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95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0" y="44970"/>
            <a:ext cx="9144000" cy="86375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Práticas de RH integradas geram mais resultados que práticas de RH isoladas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863" y="875717"/>
            <a:ext cx="318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Gestão por competências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530934" y="908720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Gestão do conhecimento</a:t>
            </a: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 bwMode="auto">
          <a:xfrm>
            <a:off x="6156175" y="1628799"/>
            <a:ext cx="2987825" cy="50405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pt-BR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Práticas de gestão participativa, trabalho em equipe e aumento da autonomia dos  colaboradores</a:t>
            </a:r>
            <a:endParaRPr lang="pt-BR" sz="2000" kern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pt-BR" sz="2000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Sistemas de “remuneração ou conhecimento” por incentivos</a:t>
            </a:r>
            <a:endParaRPr lang="pt-BR" sz="2000" i="1" kern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pt-BR" sz="2000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Gestão do </a:t>
            </a:r>
            <a:r>
              <a:rPr lang="pt-BR" sz="2000" i="1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turnover</a:t>
            </a:r>
            <a:endParaRPr lang="pt-BR" sz="2000" i="1" kern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pt-BR" sz="2000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Gestão de benefícios</a:t>
            </a:r>
          </a:p>
          <a:p>
            <a:r>
              <a:rPr lang="pt-BR" sz="2000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Gestão da QVT</a:t>
            </a:r>
          </a:p>
          <a:p>
            <a:pPr>
              <a:buFontTx/>
              <a:buNone/>
            </a:pPr>
            <a:endParaRPr lang="pt-BR" sz="3100" kern="0" dirty="0"/>
          </a:p>
          <a:p>
            <a:endParaRPr lang="en-US" kern="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123222" y="1040150"/>
            <a:ext cx="302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Gestão do clima/saúde</a:t>
            </a:r>
          </a:p>
        </p:txBody>
      </p:sp>
      <p:sp>
        <p:nvSpPr>
          <p:cNvPr id="11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3212908" y="1628800"/>
            <a:ext cx="2943267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pt-BR" sz="3100" dirty="0"/>
          </a:p>
          <a:p>
            <a:r>
              <a:rPr lang="pt-BR" sz="4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Práticas de compartilhamento de conhecimentos:</a:t>
            </a:r>
          </a:p>
          <a:p>
            <a:r>
              <a:rPr lang="pt-BR" sz="4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Oficinas e estágios presenciais</a:t>
            </a:r>
          </a:p>
          <a:p>
            <a:r>
              <a:rPr lang="pt-BR" sz="42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On</a:t>
            </a:r>
            <a:r>
              <a:rPr lang="pt-BR" sz="4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42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the</a:t>
            </a:r>
            <a:r>
              <a:rPr lang="pt-BR" sz="4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4200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job</a:t>
            </a:r>
            <a:r>
              <a:rPr lang="pt-BR" sz="4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training</a:t>
            </a:r>
          </a:p>
          <a:p>
            <a:r>
              <a:rPr lang="pt-BR" sz="4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Comunidades de aprendizagem</a:t>
            </a:r>
          </a:p>
          <a:p>
            <a:r>
              <a:rPr lang="pt-BR" sz="4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EAD</a:t>
            </a:r>
          </a:p>
          <a:p>
            <a:r>
              <a:rPr lang="pt-BR" sz="4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Ambientes e </a:t>
            </a:r>
            <a:r>
              <a:rPr lang="pt-BR" sz="4200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softwares </a:t>
            </a:r>
            <a:r>
              <a:rPr lang="pt-BR" sz="4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de compartilhamento de conhecimentos (</a:t>
            </a:r>
            <a:r>
              <a:rPr lang="pt-BR" sz="4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wiki</a:t>
            </a:r>
            <a:r>
              <a:rPr lang="pt-BR" sz="4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</a:t>
            </a:r>
            <a:r>
              <a:rPr lang="pt-BR" sz="4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moodle</a:t>
            </a:r>
            <a:r>
              <a:rPr lang="pt-BR" sz="4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pt-BR" sz="42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etc</a:t>
            </a:r>
            <a:r>
              <a:rPr lang="pt-BR" sz="4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) </a:t>
            </a:r>
          </a:p>
          <a:p>
            <a:endParaRPr lang="pt-BR" sz="5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pt-BR" sz="5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pt-BR" sz="5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pt-BR" sz="5100" dirty="0"/>
          </a:p>
          <a:p>
            <a:endParaRPr lang="pt-BR" sz="5100" i="1" dirty="0"/>
          </a:p>
          <a:p>
            <a:pPr>
              <a:buNone/>
            </a:pPr>
            <a:endParaRPr lang="pt-BR" sz="3100" dirty="0"/>
          </a:p>
          <a:p>
            <a:endParaRPr lang="en-US" dirty="0"/>
          </a:p>
        </p:txBody>
      </p:sp>
      <p:sp>
        <p:nvSpPr>
          <p:cNvPr id="12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3027895" cy="50405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pt-BR" sz="33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pt-BR" sz="4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Práticas de recrutamento e seleção focadas em perfis de competências desejados</a:t>
            </a:r>
          </a:p>
          <a:p>
            <a:endParaRPr lang="pt-BR" sz="4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pt-BR" sz="4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Práticas de desenvolvimento profissional focadas nas  competências específicas do trabalho</a:t>
            </a:r>
          </a:p>
          <a:p>
            <a:endParaRPr lang="pt-BR" sz="42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pt-BR" sz="4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Práticas de avaliação de competência e desempenho</a:t>
            </a:r>
          </a:p>
          <a:p>
            <a:endParaRPr lang="en-US" sz="28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19087020"/>
              </p:ext>
            </p:extLst>
          </p:nvPr>
        </p:nvGraphicFramePr>
        <p:xfrm>
          <a:off x="174011" y="1596277"/>
          <a:ext cx="8646461" cy="4976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03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MODELO PARA AVALIAÇÃO DA GESTÃO FISCAL DOS ESTADOS E DO DISTRITO FEDERAL MATURIDADE E DESEMPENHO DA GESTÃO FISCAL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708920"/>
            <a:ext cx="7772400" cy="3387080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/>
              <a:t>Eixo 1. Gestão Fazendária e Transparência Fiscal (GF). A melhoria da governança pública na área fiscal depende de medidas tais como o planejamento estratégico e avaliação do desempenho institucional, o gerenciamento dos riscos, o estímulo à participação e ao controle social, por meio da transparência e prestação de contas, o fortalecimento do controle interno e externo, o desenvolvimento de pessoas e a formação de sucessores com foco nas competências, o compartilhamento de informações e de soluções inovadoras e a utilização dos recursos de tecnologias de informação e comunicação.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B3C9A-DB3F-4E1B-B1BD-AD8ABE11730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836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kern="1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Avaliação de impacto das práticas de RH nos resultados organizacionais</a:t>
            </a:r>
          </a:p>
        </p:txBody>
      </p:sp>
    </p:spTree>
    <p:extLst>
      <p:ext uri="{BB962C8B-B14F-4D97-AF65-F5344CB8AC3E}">
        <p14:creationId xmlns:p14="http://schemas.microsoft.com/office/powerpoint/2010/main" val="1927614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732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pt-BR" sz="2400" i="1" dirty="0"/>
              <a:t>Avaliação de impacto das práticas de RH em um grande banco público:</a:t>
            </a:r>
            <a:br>
              <a:rPr lang="pt-BR" sz="2400" i="1" dirty="0"/>
            </a:br>
            <a:r>
              <a:rPr lang="pt-BR" sz="2400" i="1" dirty="0"/>
              <a:t>tese de doutorado Pedro Carbone, 2012</a:t>
            </a:r>
            <a:endParaRPr lang="en-US" sz="3200" i="1" dirty="0"/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323528" y="980728"/>
          <a:ext cx="60960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/>
          </p:nvPr>
        </p:nvGraphicFramePr>
        <p:xfrm>
          <a:off x="323528" y="1916832"/>
          <a:ext cx="60960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45796370"/>
              </p:ext>
            </p:extLst>
          </p:nvPr>
        </p:nvGraphicFramePr>
        <p:xfrm>
          <a:off x="323528" y="3861048"/>
          <a:ext cx="60960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Diagrama 6"/>
          <p:cNvGraphicFramePr/>
          <p:nvPr>
            <p:extLst/>
          </p:nvPr>
        </p:nvGraphicFramePr>
        <p:xfrm>
          <a:off x="323528" y="4725144"/>
          <a:ext cx="609600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Diagrama 10"/>
          <p:cNvGraphicFramePr/>
          <p:nvPr>
            <p:extLst/>
          </p:nvPr>
        </p:nvGraphicFramePr>
        <p:xfrm>
          <a:off x="395536" y="5993904"/>
          <a:ext cx="60960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2" name="Estrela de 8 pontas 11"/>
          <p:cNvSpPr/>
          <p:nvPr/>
        </p:nvSpPr>
        <p:spPr>
          <a:xfrm>
            <a:off x="5919016" y="3221596"/>
            <a:ext cx="3240360" cy="1656184"/>
          </a:xfrm>
          <a:prstGeom prst="star8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>
                <a:solidFill>
                  <a:schemeClr val="tx2">
                    <a:lumMod val="75000"/>
                  </a:schemeClr>
                </a:solidFill>
              </a:rPr>
              <a:t>resultados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7" name="Diagrama 16"/>
          <p:cNvGraphicFramePr/>
          <p:nvPr>
            <p:extLst/>
          </p:nvPr>
        </p:nvGraphicFramePr>
        <p:xfrm>
          <a:off x="323528" y="2852936"/>
          <a:ext cx="60960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5002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  <p:bldGraphic spid="6" grpId="0">
        <p:bldAsOne/>
      </p:bldGraphic>
      <p:bldGraphic spid="7" grpId="0">
        <p:bldAsOne/>
      </p:bldGraphic>
      <p:bldGraphic spid="11" grpId="0">
        <p:bldAsOne/>
      </p:bldGraphic>
      <p:bldP spid="12" grpId="0" animBg="1"/>
      <p:bldGraphic spid="17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ulo\Documents\fotos\peopl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1043608" y="5589240"/>
            <a:ext cx="1152128" cy="864096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179512" y="0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55.000 funcionários analisados em  </a:t>
            </a:r>
          </a:p>
          <a:p>
            <a:r>
              <a:rPr lang="pt-BR" sz="3200" dirty="0"/>
              <a:t>3.603 agências bancárias em</a:t>
            </a:r>
          </a:p>
          <a:p>
            <a:r>
              <a:rPr lang="pt-BR" sz="3200" dirty="0"/>
              <a:t>6 tipos de resultados operacionais  diferentes 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580112" y="2996952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...</a:t>
            </a:r>
            <a:endParaRPr lang="en-US" sz="2400" dirty="0"/>
          </a:p>
        </p:txBody>
      </p:sp>
      <p:pic>
        <p:nvPicPr>
          <p:cNvPr id="14338" name="Picture 2" descr="http://4.bp.blogspot.com/_In_vWQ-0tHc/TBYmnYruTHI/AAAAAAAAADU/5PWDXArYlhM/s1600/banc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2160240" cy="1224136"/>
          </a:xfrm>
          <a:prstGeom prst="rect">
            <a:avLst/>
          </a:prstGeom>
          <a:noFill/>
        </p:spPr>
      </p:pic>
      <p:cxnSp>
        <p:nvCxnSpPr>
          <p:cNvPr id="17" name="Conector reto 16"/>
          <p:cNvCxnSpPr/>
          <p:nvPr/>
        </p:nvCxnSpPr>
        <p:spPr>
          <a:xfrm flipH="1" flipV="1">
            <a:off x="827584" y="3861048"/>
            <a:ext cx="288032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 flipV="1">
            <a:off x="1403648" y="3861048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 flipV="1">
            <a:off x="2123728" y="3861048"/>
            <a:ext cx="57606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1835696" y="3861048"/>
            <a:ext cx="288032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23"/>
          <p:cNvSpPr/>
          <p:nvPr/>
        </p:nvSpPr>
        <p:spPr>
          <a:xfrm>
            <a:off x="1331640" y="2564904"/>
            <a:ext cx="735070" cy="333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2">
                    <a:lumMod val="25000"/>
                  </a:schemeClr>
                </a:solidFill>
              </a:rPr>
              <a:t>AGÊNCIA 1</a:t>
            </a:r>
            <a:endParaRPr lang="en-US" sz="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5" name="Picture 2" descr="http://4.bp.blogspot.com/_In_vWQ-0tHc/TBYmnYruTHI/AAAAAAAAADU/5PWDXArYlhM/s1600/banc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92896"/>
            <a:ext cx="2160240" cy="1152128"/>
          </a:xfrm>
          <a:prstGeom prst="rect">
            <a:avLst/>
          </a:prstGeom>
          <a:noFill/>
        </p:spPr>
      </p:pic>
      <p:pic>
        <p:nvPicPr>
          <p:cNvPr id="26" name="Picture 2" descr="http://4.bp.blogspot.com/_In_vWQ-0tHc/TBYmnYruTHI/AAAAAAAAADU/5PWDXArYlhM/s1600/banc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564904"/>
            <a:ext cx="2160240" cy="1224136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3923928" y="2564904"/>
            <a:ext cx="735070" cy="333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bg2">
                    <a:lumMod val="25000"/>
                  </a:schemeClr>
                </a:solidFill>
              </a:rPr>
              <a:t>AGÊNCIA 2</a:t>
            </a:r>
            <a:endParaRPr lang="en-US" sz="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020272" y="2636912"/>
            <a:ext cx="735070" cy="33300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>
                <a:solidFill>
                  <a:schemeClr val="bg2">
                    <a:lumMod val="25000"/>
                  </a:schemeClr>
                </a:solidFill>
              </a:rPr>
              <a:t>AGÊNCIA 3603</a:t>
            </a:r>
            <a:endParaRPr lang="en-US" sz="9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39" name="Conector reto 38"/>
          <p:cNvCxnSpPr/>
          <p:nvPr/>
        </p:nvCxnSpPr>
        <p:spPr>
          <a:xfrm flipV="1">
            <a:off x="1979712" y="3933056"/>
            <a:ext cx="43204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 flipV="1">
            <a:off x="1187624" y="3933056"/>
            <a:ext cx="144016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V="1">
            <a:off x="1619672" y="3933056"/>
            <a:ext cx="144016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paulo\Documents\fotos\peopl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3707904" y="5805264"/>
            <a:ext cx="1152128" cy="864096"/>
          </a:xfrm>
          <a:prstGeom prst="rect">
            <a:avLst/>
          </a:prstGeom>
          <a:noFill/>
        </p:spPr>
      </p:pic>
      <p:cxnSp>
        <p:nvCxnSpPr>
          <p:cNvPr id="22" name="Conector reto 21"/>
          <p:cNvCxnSpPr/>
          <p:nvPr/>
        </p:nvCxnSpPr>
        <p:spPr>
          <a:xfrm flipH="1" flipV="1">
            <a:off x="3491880" y="4077072"/>
            <a:ext cx="288032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 flipH="1" flipV="1">
            <a:off x="4067944" y="4077072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V="1">
            <a:off x="4788024" y="4077072"/>
            <a:ext cx="57606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V="1">
            <a:off x="4499992" y="4077072"/>
            <a:ext cx="288032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V="1">
            <a:off x="4644008" y="4149080"/>
            <a:ext cx="43204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 flipV="1">
            <a:off x="3851920" y="4149080"/>
            <a:ext cx="144016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V="1">
            <a:off x="4283968" y="4149080"/>
            <a:ext cx="144016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Users\paulo\Documents\fotos\people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588224" y="5661248"/>
            <a:ext cx="1152128" cy="864096"/>
          </a:xfrm>
          <a:prstGeom prst="rect">
            <a:avLst/>
          </a:prstGeom>
          <a:noFill/>
        </p:spPr>
      </p:pic>
      <p:cxnSp>
        <p:nvCxnSpPr>
          <p:cNvPr id="36" name="Conector reto 35"/>
          <p:cNvCxnSpPr/>
          <p:nvPr/>
        </p:nvCxnSpPr>
        <p:spPr>
          <a:xfrm flipH="1" flipV="1">
            <a:off x="6372200" y="3933056"/>
            <a:ext cx="288032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 flipV="1">
            <a:off x="6948264" y="3933056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V="1">
            <a:off x="7668344" y="3933056"/>
            <a:ext cx="576064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V="1">
            <a:off x="7380312" y="3933056"/>
            <a:ext cx="288032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V="1">
            <a:off x="7524328" y="4005064"/>
            <a:ext cx="43204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H="1" flipV="1">
            <a:off x="6732240" y="4005064"/>
            <a:ext cx="144016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V="1">
            <a:off x="7164288" y="4005064"/>
            <a:ext cx="144016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52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18760"/>
            <a:ext cx="8280920" cy="1143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z="3600" b="1" dirty="0"/>
              <a:t>Resultados principais desta pesquisa na indústria bancária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981200"/>
            <a:ext cx="8134672" cy="4114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z="2800" dirty="0">
                <a:highlight>
                  <a:srgbClr val="DFD9DF"/>
                </a:highlight>
              </a:rPr>
              <a:t>Para os processos de trabalho </a:t>
            </a:r>
            <a:r>
              <a:rPr lang="pt-BR" sz="2800" dirty="0"/>
              <a:t>a avaliação de competências 360 graus e a certificação de conhecimentos são as melhores práticas de RH para obtenção de resultados</a:t>
            </a:r>
          </a:p>
          <a:p>
            <a:endParaRPr lang="pt-BR" dirty="0"/>
          </a:p>
          <a:p>
            <a:r>
              <a:rPr lang="pt-BR" sz="2800" dirty="0">
                <a:highlight>
                  <a:srgbClr val="DFD9DF"/>
                </a:highlight>
              </a:rPr>
              <a:t>Para alcance de rentabilidade ou lucro </a:t>
            </a:r>
            <a:r>
              <a:rPr lang="pt-BR" sz="2800" dirty="0"/>
              <a:t>a melhor prática de RH é a valorização da experiência dos funcionários (baixo </a:t>
            </a:r>
            <a:r>
              <a:rPr lang="pt-BR" sz="2800" i="1" dirty="0" err="1"/>
              <a:t>turnover</a:t>
            </a:r>
            <a:r>
              <a:rPr lang="pt-BR" sz="2800" dirty="0"/>
              <a:t>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B3C9A-DB3F-4E1B-B1BD-AD8ABE117300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51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158" y="116632"/>
            <a:ext cx="8676456" cy="1143000"/>
          </a:xfr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b="1" dirty="0"/>
              <a:t>Conjuntos ótimos de práticas de RH </a:t>
            </a:r>
            <a:br>
              <a:rPr lang="pt-BR" sz="3200" b="1" dirty="0"/>
            </a:br>
            <a:r>
              <a:rPr lang="pt-BR" sz="3200" b="1" dirty="0"/>
              <a:t>para cada resultado</a:t>
            </a:r>
            <a:endParaRPr lang="en-US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48799"/>
              </p:ext>
            </p:extLst>
          </p:nvPr>
        </p:nvGraphicFramePr>
        <p:xfrm>
          <a:off x="323528" y="1289252"/>
          <a:ext cx="2818574" cy="4482547"/>
        </p:xfrm>
        <a:graphic>
          <a:graphicData uri="http://schemas.openxmlformats.org/drawingml/2006/table">
            <a:tbl>
              <a:tblPr/>
              <a:tblGrid>
                <a:gridCol w="2818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04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3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Resultados</a:t>
                      </a: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Adimplência PF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Adimplência PJ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80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Adiantamento a depositantes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80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Operações de crédito contratada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80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Cadastro de limite de crédito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804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20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latin typeface="Calibri"/>
                          <a:ea typeface="Calibri"/>
                          <a:cs typeface="Times New Roman"/>
                        </a:rPr>
                        <a:t>Rentabilidade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44158" y="5805264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Questão relevante: os conjuntos ótimos  de CH não se repetem, o que nos levar a acreditar que nem todo tipo de investimento em capital humano é adequado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47052"/>
              </p:ext>
            </p:extLst>
          </p:nvPr>
        </p:nvGraphicFramePr>
        <p:xfrm>
          <a:off x="3162732" y="1291348"/>
          <a:ext cx="5857882" cy="4487136"/>
        </p:xfrm>
        <a:graphic>
          <a:graphicData uri="http://schemas.openxmlformats.org/drawingml/2006/table">
            <a:tbl>
              <a:tblPr/>
              <a:tblGrid>
                <a:gridCol w="5857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595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8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Conjuntos ótimo de atributos de capital humano</a:t>
                      </a: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32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i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i="1" dirty="0">
                          <a:solidFill>
                            <a:srgbClr val="00589A"/>
                          </a:solidFill>
                          <a:latin typeface="Calibri"/>
                          <a:ea typeface="Calibri"/>
                          <a:cs typeface="Times New Roman"/>
                        </a:rPr>
                        <a:t>avaliação de competência e certificação de conhecimentos</a:t>
                      </a: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95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sz="1600" i="1" dirty="0">
                        <a:solidFill>
                          <a:srgbClr val="00589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i="1" dirty="0">
                          <a:solidFill>
                            <a:srgbClr val="00589A"/>
                          </a:solidFill>
                          <a:latin typeface="Calibri"/>
                          <a:ea typeface="Calibri"/>
                          <a:cs typeface="Times New Roman"/>
                        </a:rPr>
                        <a:t>avaliação de competência</a:t>
                      </a:r>
                      <a:r>
                        <a:rPr lang="pt-BR" sz="1600" i="1" dirty="0">
                          <a:latin typeface="Calibri"/>
                          <a:ea typeface="Calibri"/>
                          <a:cs typeface="Times New Roman"/>
                        </a:rPr>
                        <a:t>, formação, treinamento e</a:t>
                      </a:r>
                      <a:r>
                        <a:rPr lang="pt-BR" sz="1600" i="1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i="1" dirty="0">
                          <a:latin typeface="Calibri"/>
                          <a:ea typeface="Calibri"/>
                          <a:cs typeface="Times New Roman"/>
                        </a:rPr>
                        <a:t>experiência</a:t>
                      </a: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972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i="1" dirty="0">
                          <a:solidFill>
                            <a:srgbClr val="00589A"/>
                          </a:solidFill>
                          <a:latin typeface="Calibri"/>
                          <a:ea typeface="Calibri"/>
                          <a:cs typeface="Times New Roman"/>
                        </a:rPr>
                        <a:t>certificação de conhecimentos </a:t>
                      </a:r>
                      <a:r>
                        <a:rPr lang="pt-BR" sz="1600" i="1" dirty="0">
                          <a:latin typeface="Calibri"/>
                          <a:ea typeface="Calibri"/>
                          <a:cs typeface="Times New Roman"/>
                        </a:rPr>
                        <a:t>e formação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972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589A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i="1" dirty="0">
                          <a:solidFill>
                            <a:srgbClr val="00589A"/>
                          </a:solidFill>
                          <a:latin typeface="Calibri"/>
                          <a:ea typeface="Calibri"/>
                          <a:cs typeface="Times New Roman"/>
                        </a:rPr>
                        <a:t>avaliação de competência, certificação de conhecimentos</a:t>
                      </a:r>
                      <a:r>
                        <a:rPr lang="pt-BR" sz="1600" i="1" dirty="0">
                          <a:latin typeface="Calibri"/>
                          <a:ea typeface="Calibri"/>
                          <a:cs typeface="Times New Roman"/>
                        </a:rPr>
                        <a:t>,  treinamento</a:t>
                      </a:r>
                      <a:r>
                        <a:rPr lang="pt-BR" sz="1600" i="1" baseline="0" dirty="0">
                          <a:latin typeface="Calibri"/>
                          <a:ea typeface="Calibri"/>
                          <a:cs typeface="Times New Roman"/>
                        </a:rPr>
                        <a:t> e </a:t>
                      </a:r>
                      <a:r>
                        <a:rPr lang="pt-BR" sz="1600" i="1" dirty="0">
                          <a:latin typeface="Calibri"/>
                          <a:ea typeface="Calibri"/>
                          <a:cs typeface="Times New Roman"/>
                        </a:rPr>
                        <a:t>experiência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72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i="1" dirty="0">
                          <a:solidFill>
                            <a:srgbClr val="00589A"/>
                          </a:solidFill>
                          <a:latin typeface="Calibri"/>
                          <a:ea typeface="Calibri"/>
                          <a:cs typeface="Times New Roman"/>
                        </a:rPr>
                        <a:t>Avaliação de competência, certificação de conhecimentos </a:t>
                      </a:r>
                      <a:r>
                        <a:rPr lang="pt-BR" sz="1600" i="1" dirty="0">
                          <a:latin typeface="Calibri"/>
                          <a:ea typeface="Calibri"/>
                          <a:cs typeface="Times New Roman"/>
                        </a:rPr>
                        <a:t>e educadoria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72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indent="0" algn="l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600" i="1" dirty="0">
                          <a:latin typeface="Calibri"/>
                          <a:ea typeface="Calibri"/>
                          <a:cs typeface="Times New Roman"/>
                        </a:rPr>
                        <a:t>experiência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7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049" y="332656"/>
            <a:ext cx="7772400" cy="1143000"/>
          </a:xfr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3600" b="1" dirty="0"/>
              <a:t>O que fazer no setor público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1917" y="1810122"/>
            <a:ext cx="8062664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2800" dirty="0"/>
              <a:t>Incentivar práticas de RH de alto impacto nos resultados dos processos</a:t>
            </a:r>
          </a:p>
          <a:p>
            <a:pPr marL="514350" indent="-514350">
              <a:buFont typeface="+mj-lt"/>
              <a:buAutoNum type="arabicPeriod"/>
            </a:pPr>
            <a:endParaRPr lang="pt-BR" sz="2800" dirty="0"/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Ter a clareza que essas práticas fazem parte do modelo de gestão de desempenho por competências</a:t>
            </a:r>
          </a:p>
          <a:p>
            <a:pPr marL="514350" indent="-514350">
              <a:buFont typeface="+mj-lt"/>
              <a:buAutoNum type="arabicPeriod"/>
            </a:pPr>
            <a:endParaRPr lang="pt-BR" sz="2800" dirty="0"/>
          </a:p>
          <a:p>
            <a:pPr marL="514350" indent="-514350">
              <a:buFont typeface="+mj-lt"/>
              <a:buAutoNum type="arabicPeriod"/>
            </a:pPr>
            <a:r>
              <a:rPr lang="pt-BR" sz="2800" dirty="0"/>
              <a:t>Instalar sistema que gerencie e estimule o conjunto dessas práticas de RH e não apenas a capacitação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B3C9A-DB3F-4E1B-B1BD-AD8ABE117300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5551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242" y="188640"/>
            <a:ext cx="8127681" cy="143866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pt-BR" sz="2800" b="1" dirty="0"/>
              <a:t>Sequência de ações para  implantação no setor público do modelo de desempenho por competências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3966" y="1988840"/>
            <a:ext cx="7904234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2000" b="1" i="1" dirty="0"/>
              <a:t>Mapeamento de competências e conhecimentos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b="1" i="1" dirty="0"/>
              <a:t>Habilitar sistema de TI  </a:t>
            </a:r>
            <a:r>
              <a:rPr lang="pt-BR" sz="2000" dirty="0"/>
              <a:t>integral (tipo </a:t>
            </a:r>
            <a:r>
              <a:rPr lang="pt-BR" sz="2000" i="1" dirty="0" err="1"/>
              <a:t>Performa</a:t>
            </a:r>
            <a:r>
              <a:rPr lang="pt-BR" sz="20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Implantação da </a:t>
            </a:r>
            <a:r>
              <a:rPr lang="pt-BR" sz="2000" b="1" i="1" dirty="0"/>
              <a:t>avaliação de competências 360 graus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Implantação da </a:t>
            </a:r>
            <a:r>
              <a:rPr lang="pt-BR" sz="2000" b="1" i="1" dirty="0"/>
              <a:t>certificação de conhecimentos </a:t>
            </a:r>
            <a:r>
              <a:rPr lang="pt-BR" sz="2000" dirty="0"/>
              <a:t>na área finalística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Implantação do sistema de desenvolvimento de competências baseado </a:t>
            </a:r>
            <a:r>
              <a:rPr lang="pt-BR" sz="2000" b="1" i="1" dirty="0"/>
              <a:t>em trilhas de aprendizagem </a:t>
            </a:r>
            <a:r>
              <a:rPr lang="pt-BR" sz="2000" dirty="0"/>
              <a:t>compartilhado entre organização públicas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Implantação do sistema de </a:t>
            </a:r>
            <a:r>
              <a:rPr lang="pt-BR" sz="2000" b="1" i="1" dirty="0"/>
              <a:t>acompanhamento de objetivos e metas</a:t>
            </a:r>
            <a:r>
              <a:rPr lang="pt-BR" sz="2000" dirty="0"/>
              <a:t> no trabalho para gerenciar desempenho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Inventariar as competências dos servidores e criar sistema de </a:t>
            </a:r>
            <a:r>
              <a:rPr lang="pt-BR" sz="2000" b="1" i="1" dirty="0"/>
              <a:t>oportunidades</a:t>
            </a:r>
            <a:r>
              <a:rPr lang="pt-BR" sz="2000" dirty="0"/>
              <a:t> (identificação de talentos internos, promoção, carreira, movimentação, reconhecimento e incentivos)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B3C9A-DB3F-4E1B-B1BD-AD8ABE117300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37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/>
          <a:p>
            <a:r>
              <a:rPr lang="pt-BR" b="1" kern="1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MUITO OBRIGADO !!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71600" y="2924944"/>
            <a:ext cx="6400800" cy="1752600"/>
          </a:xfrm>
        </p:spPr>
        <p:txBody>
          <a:bodyPr/>
          <a:lstStyle/>
          <a:p>
            <a:r>
              <a:rPr lang="pt-BR" b="1" kern="1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Pedro Paulo Carbone</a:t>
            </a:r>
          </a:p>
          <a:p>
            <a:r>
              <a:rPr lang="pt-BR" i="1" dirty="0"/>
              <a:t>carbonepp@inteletto.com</a:t>
            </a:r>
          </a:p>
          <a:p>
            <a:r>
              <a:rPr lang="pt-BR" i="1" dirty="0"/>
              <a:t>carbonepp@gmail.com</a:t>
            </a:r>
          </a:p>
          <a:p>
            <a:r>
              <a:rPr lang="pt-BR" i="1" dirty="0"/>
              <a:t>www.inteletto.com</a:t>
            </a:r>
            <a:endParaRPr lang="pt-BR" i="1" dirty="0">
              <a:hlinkClick r:id="rId2"/>
            </a:endParaRPr>
          </a:p>
          <a:p>
            <a:r>
              <a:rPr lang="pt-BR" sz="2800" dirty="0"/>
              <a:t> 61 992729839 </a:t>
            </a:r>
          </a:p>
          <a:p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6009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259630" y="1988840"/>
            <a:ext cx="6711966" cy="507831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MEGATENDÊNCIAS</a:t>
            </a:r>
          </a:p>
          <a:p>
            <a:pPr algn="ctr">
              <a:defRPr/>
            </a:pPr>
            <a:r>
              <a:rPr lang="pt-BR" sz="5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NA GESTÃO </a:t>
            </a:r>
          </a:p>
          <a:p>
            <a:pPr algn="ctr">
              <a:defRPr/>
            </a:pPr>
            <a:r>
              <a:rPr lang="pt-BR" sz="5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DE PESSOAS:</a:t>
            </a:r>
          </a:p>
          <a:p>
            <a:pPr algn="ctr">
              <a:defRPr/>
            </a:pPr>
            <a:endParaRPr lang="pt-BR" sz="5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5400" b="1" i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discursos</a:t>
            </a:r>
          </a:p>
          <a:p>
            <a:pPr algn="ctr">
              <a:defRPr/>
            </a:pPr>
            <a:endParaRPr lang="pt-BR" sz="5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38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ítulo 1"/>
          <p:cNvSpPr>
            <a:spLocks noGrp="1"/>
          </p:cNvSpPr>
          <p:nvPr>
            <p:ph type="title" idx="4294967295"/>
          </p:nvPr>
        </p:nvSpPr>
        <p:spPr>
          <a:xfrm>
            <a:off x="0" y="127680"/>
            <a:ext cx="9144000" cy="654050"/>
          </a:xfrm>
        </p:spPr>
        <p:txBody>
          <a:bodyPr/>
          <a:lstStyle/>
          <a:p>
            <a:pPr eaLnBrk="1" hangingPunct="1"/>
            <a:r>
              <a:rPr lang="pt-BR" sz="2800" dirty="0"/>
              <a:t>TENDÊNCIAS NO MUNDO DO TRABALHO: </a:t>
            </a:r>
            <a:r>
              <a:rPr lang="pt-BR" sz="2800" i="1" dirty="0"/>
              <a:t>TECNOLOGIA E CONHECIMENTO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57200" y="928670"/>
          <a:ext cx="8435280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69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 idx="4294967295"/>
          </p:nvPr>
        </p:nvSpPr>
        <p:spPr>
          <a:xfrm>
            <a:off x="609600" y="0"/>
            <a:ext cx="7772400" cy="836712"/>
          </a:xfrm>
        </p:spPr>
        <p:txBody>
          <a:bodyPr/>
          <a:lstStyle/>
          <a:p>
            <a:pPr eaLnBrk="1" hangingPunct="1"/>
            <a:r>
              <a:rPr lang="pt-BR" sz="2800" dirty="0"/>
              <a:t>TENDÊNCIAS NO MUNDO DO TRABALHO: </a:t>
            </a:r>
            <a:r>
              <a:rPr lang="pt-BR" sz="2800" i="1" dirty="0"/>
              <a:t>GESTÃO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467544" y="1124744"/>
          <a:ext cx="8208912" cy="558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29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eaLnBrk="1" hangingPunct="1"/>
            <a:r>
              <a:rPr lang="pt-BR" sz="2800" dirty="0"/>
              <a:t>TENDÊNCIAS NO MUNDO DO TRABALHO: </a:t>
            </a:r>
            <a:r>
              <a:rPr lang="pt-BR" sz="2800" i="1" dirty="0"/>
              <a:t>COMPORTAMENTO</a:t>
            </a:r>
          </a:p>
        </p:txBody>
      </p:sp>
      <p:graphicFrame>
        <p:nvGraphicFramePr>
          <p:cNvPr id="5" name="Diagrama 4"/>
          <p:cNvGraphicFramePr/>
          <p:nvPr/>
        </p:nvGraphicFramePr>
        <p:xfrm>
          <a:off x="1115616" y="980728"/>
          <a:ext cx="67687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9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CBED78-BC8A-49DE-9800-537BC2786845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sp>
        <p:nvSpPr>
          <p:cNvPr id="3" name="Retângulo de cantos arredondados 2"/>
          <p:cNvSpPr/>
          <p:nvPr/>
        </p:nvSpPr>
        <p:spPr>
          <a:xfrm>
            <a:off x="1691680" y="157682"/>
            <a:ext cx="1758871" cy="1715172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Retângulo de cantos arredondados 3"/>
          <p:cNvSpPr/>
          <p:nvPr/>
        </p:nvSpPr>
        <p:spPr>
          <a:xfrm>
            <a:off x="4817" y="2334071"/>
            <a:ext cx="2118911" cy="1743001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Retângulo de cantos arredondados 4"/>
          <p:cNvSpPr/>
          <p:nvPr/>
        </p:nvSpPr>
        <p:spPr>
          <a:xfrm>
            <a:off x="2069232" y="4675691"/>
            <a:ext cx="1854696" cy="1853485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aixaDeTexto 5"/>
          <p:cNvSpPr txBox="1"/>
          <p:nvPr/>
        </p:nvSpPr>
        <p:spPr>
          <a:xfrm>
            <a:off x="4393410" y="422624"/>
            <a:ext cx="4319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COMO GERENCIAR </a:t>
            </a:r>
            <a:r>
              <a:rPr lang="pt-BR" sz="2000" i="1" dirty="0"/>
              <a:t>CONHECIMENTOS</a:t>
            </a:r>
            <a:r>
              <a:rPr lang="pt-BR" sz="2000" dirty="0"/>
              <a:t> NA ERA DA TECNOLOGIA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04015" y="2648087"/>
            <a:ext cx="43942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COMO GERENCIAR AS </a:t>
            </a:r>
            <a:r>
              <a:rPr lang="pt-BR" sz="2000" i="1" dirty="0"/>
              <a:t>COMPETÊNCIAS</a:t>
            </a:r>
            <a:r>
              <a:rPr lang="pt-BR" sz="2000" dirty="0"/>
              <a:t> DAS PESSOAS PARA GERAR DESEMPENHO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393410" y="4873550"/>
            <a:ext cx="3742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COMO GERENCIAR O </a:t>
            </a:r>
            <a:r>
              <a:rPr lang="pt-BR" sz="2000" i="1" dirty="0"/>
              <a:t>RELACIONAMENTO </a:t>
            </a:r>
            <a:r>
              <a:rPr lang="pt-BR" sz="2000" dirty="0"/>
              <a:t>OU CONTEXTO NO TRABALHO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2176870" y="2284730"/>
            <a:ext cx="1819066" cy="1841682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tângulo de cantos arredondados 9"/>
          <p:cNvSpPr/>
          <p:nvPr/>
        </p:nvSpPr>
        <p:spPr>
          <a:xfrm>
            <a:off x="27625" y="143535"/>
            <a:ext cx="1664056" cy="1715172"/>
          </a:xfrm>
          <a:prstGeom prst="roundRect">
            <a:avLst>
              <a:gd name="adj" fmla="val 10000"/>
            </a:avLst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tângulo de cantos arredondados 10"/>
          <p:cNvSpPr/>
          <p:nvPr/>
        </p:nvSpPr>
        <p:spPr>
          <a:xfrm>
            <a:off x="217808" y="4699291"/>
            <a:ext cx="1692928" cy="1758805"/>
          </a:xfrm>
          <a:prstGeom prst="roundRect">
            <a:avLst>
              <a:gd name="adj" fmla="val 10000"/>
            </a:avLst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91646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060266" y="1988840"/>
            <a:ext cx="5110694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GESTÃO </a:t>
            </a:r>
          </a:p>
          <a:p>
            <a:pPr algn="ctr">
              <a:defRPr/>
            </a:pPr>
            <a:r>
              <a:rPr lang="pt-BR" sz="5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DE PESSOAS:</a:t>
            </a:r>
          </a:p>
          <a:p>
            <a:pPr algn="ctr">
              <a:defRPr/>
            </a:pPr>
            <a:endParaRPr lang="pt-BR" sz="5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pt-BR" sz="5400" b="1" i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ciência</a:t>
            </a:r>
          </a:p>
          <a:p>
            <a:pPr algn="ctr">
              <a:defRPr/>
            </a:pPr>
            <a:endParaRPr lang="pt-BR" sz="5400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22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9512" y="332656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A ciência através de estudos de casos e pesquisas empíricas de alto nível já explica a gestão de pessoas eficaz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15616" y="3861048"/>
            <a:ext cx="7953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Mas para </a:t>
            </a:r>
            <a:r>
              <a:rPr lang="pt-BR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compreendermos o funcionamento da ciência nesta área precisamos conhecer o conceito de </a:t>
            </a:r>
            <a:r>
              <a:rPr lang="pt-BR" sz="3600" b="1" i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capital humano</a:t>
            </a:r>
            <a:r>
              <a:rPr lang="pt-BR" sz="36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84686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CFF"/>
        </a:solidFill>
        <a:ln>
          <a:solidFill>
            <a:srgbClr val="8F0785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1560</Words>
  <Application>Microsoft Office PowerPoint</Application>
  <PresentationFormat>Apresentação na tela (4:3)</PresentationFormat>
  <Paragraphs>254</Paragraphs>
  <Slides>27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Estrutura padrão</vt:lpstr>
      <vt:lpstr>Apresentação do PowerPoint</vt:lpstr>
      <vt:lpstr>MODELO PARA AVALIAÇÃO DA GESTÃO FISCAL DOS ESTADOS E DO DISTRITO FEDERAL MATURIDADE E DESEMPENHO DA GESTÃO FISCAL </vt:lpstr>
      <vt:lpstr>Apresentação do PowerPoint</vt:lpstr>
      <vt:lpstr>TENDÊNCIAS NO MUNDO DO TRABALHO: TECNOLOGIA E CONHECIMENTO</vt:lpstr>
      <vt:lpstr>TENDÊNCIAS NO MUNDO DO TRABALHO: GESTÃO</vt:lpstr>
      <vt:lpstr>TENDÊNCIAS NO MUNDO DO TRABALHO: COMPORTAMENTO</vt:lpstr>
      <vt:lpstr>Apresentação do PowerPoint</vt:lpstr>
      <vt:lpstr>Apresentação do PowerPoint</vt:lpstr>
      <vt:lpstr>Apresentação do PowerPoint</vt:lpstr>
      <vt:lpstr>  Será que podemos simplesmente resumir o capital humano de uma organização como a soma linear das competências dos seus funcionários? </vt:lpstr>
      <vt:lpstr>Dois tipos de capital humano</vt:lpstr>
      <vt:lpstr>Agora podemos definir  capital humano organizacional...</vt:lpstr>
      <vt:lpstr>Capital Humano Organizacional</vt:lpstr>
      <vt:lpstr>Então, como o capital humano organizacional é construído ?</vt:lpstr>
      <vt:lpstr>Construção do capital humano organizacional</vt:lpstr>
      <vt:lpstr>Práticas de RH que a literatura científica, baseada em pesquisas empíricas, declara como eficientes para geração de resultados</vt:lpstr>
      <vt:lpstr>Práticas de RH que a literatura científica, baseada em pesquisas empíricas, declara como eficientes para geração de resultados</vt:lpstr>
      <vt:lpstr>Práticas de RH que a literatura científica, baseada em pesquisas empíricas, declara como eficientes para geração de resultados</vt:lpstr>
      <vt:lpstr>Práticas de RH integradas geram mais resultados que práticas de RH isoladas</vt:lpstr>
      <vt:lpstr>Avaliação de impacto das práticas de RH nos resultados organizacionais</vt:lpstr>
      <vt:lpstr>Avaliação de impacto das práticas de RH em um grande banco público: tese de doutorado Pedro Carbone, 2012</vt:lpstr>
      <vt:lpstr>Apresentação do PowerPoint</vt:lpstr>
      <vt:lpstr>Resultados principais desta pesquisa na indústria bancária</vt:lpstr>
      <vt:lpstr>Conjuntos ótimos de práticas de RH  para cada resultado</vt:lpstr>
      <vt:lpstr>O que fazer no setor público ?</vt:lpstr>
      <vt:lpstr>Sequência de ações para  implantação no setor público do modelo de desempenho por competências</vt:lpstr>
      <vt:lpstr>MUITO OBRIGADO !!</vt:lpstr>
    </vt:vector>
  </TitlesOfParts>
  <Company>Banco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f8275920</dc:creator>
  <cp:lastModifiedBy>Inteletto Consultoria</cp:lastModifiedBy>
  <cp:revision>285</cp:revision>
  <dcterms:created xsi:type="dcterms:W3CDTF">2009-06-02T22:30:11Z</dcterms:created>
  <dcterms:modified xsi:type="dcterms:W3CDTF">2016-10-05T20:10:46Z</dcterms:modified>
</cp:coreProperties>
</file>