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6" r:id="rId1"/>
    <p:sldMasterId id="2147483731" r:id="rId2"/>
    <p:sldMasterId id="2147483783" r:id="rId3"/>
    <p:sldMasterId id="2147483796" r:id="rId4"/>
  </p:sldMasterIdLst>
  <p:notesMasterIdLst>
    <p:notesMasterId r:id="rId13"/>
  </p:notesMasterIdLst>
  <p:sldIdLst>
    <p:sldId id="275" r:id="rId5"/>
    <p:sldId id="284" r:id="rId6"/>
    <p:sldId id="296" r:id="rId7"/>
    <p:sldId id="297" r:id="rId8"/>
    <p:sldId id="299" r:id="rId9"/>
    <p:sldId id="298" r:id="rId10"/>
    <p:sldId id="292" r:id="rId11"/>
    <p:sldId id="30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6AF43-5E2E-46AA-B1A9-30C3411B9478}" type="datetimeFigureOut">
              <a:rPr lang="pt-BR" smtClean="0"/>
              <a:pPr/>
              <a:t>06/12/2016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D1A1F-ACAF-4979-BFFB-27306547592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30964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D1A1F-ACAF-4979-BFFB-273065475922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10111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086D9-D3B8-4458-A64F-507FC19D8063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8484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6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086D9-D3B8-4458-A64F-507FC19D8063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978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600" b="0" dirty="0" smtClean="0"/>
              <a:t>CONFORME</a:t>
            </a:r>
            <a:r>
              <a:rPr lang="pt-BR" sz="1600" b="0" baseline="0" dirty="0" smtClean="0"/>
              <a:t> ESTABELECIDO NO PROJETO E PARA QUE PUDÉSSEMOS ATINGIR ESTE OBJETIVO ESPECÍFICO, FORMALMENTE, ERA ESPERADO CONSEGUIRMOS OS SEGUINTES RESULTADOS ASSOCIADOS: </a:t>
            </a:r>
          </a:p>
          <a:p>
            <a:endParaRPr lang="pt-BR" sz="1600" b="0" baseline="0" dirty="0" smtClean="0"/>
          </a:p>
          <a:p>
            <a:r>
              <a:rPr lang="pt-BR" sz="1600" b="0" baseline="0" dirty="0" smtClean="0"/>
              <a:t>LER O SLIDE TODO</a:t>
            </a:r>
          </a:p>
          <a:p>
            <a:r>
              <a:rPr lang="pt-BR" sz="1600" b="0" baseline="0" dirty="0" smtClean="0"/>
              <a:t>CONTUDO, NA NOSSA VISÃO, MAIS DO QUE O QUE FOI ESTABELECIDO, UM DOS GRANDES MÉRITOS DESTE PROJETO É QUE ELE FOI FEITO SEGUINDO A MODALIDADE DE EMPRÉSTIMO EM FUNÇÃO DE RESULTADOS (PDL – PERFORMANCE DRIVEN LOAN). SABEMOS QUE A FAZENDA DE MINAS GERAIS FOI O ESTADO QUE ADERIU AO PROFORT NA LINHA DE CRÉDITO COM BASE EM RESULTADOS E ACREDITAMOS QUE A MUDANÇA DE FOCO PARA GESTÃO POR RESULTADOS DESENVOLVIDA NO ESTADO E, ESPECIALMENTE, NA SECRETARIA DE FAZENDA, FOI FUNDAMENTAL PARA VIABILIZAR ESTA OPÇÃO. </a:t>
            </a:r>
          </a:p>
          <a:p>
            <a:r>
              <a:rPr lang="pt-BR" sz="1600" b="0" baseline="0" dirty="0" smtClean="0"/>
              <a:t>E NESTE SEMINÁRIO, PARA FALARMOS DE RESULTADOS, MAIS IMPORTANTE DO QUE ENTRARMOS NO DETALHAMENTO DE CADA UM DESTES ITENS, É ABORDARMOS O QUE DE FATO GANHAMOS COM A EXECUÇÃO DO PROJETO EM TERMOS DE MAIOR EFICIÊNCIA, EFICÁCIA E EFETIVIDADE.</a:t>
            </a:r>
            <a:endParaRPr lang="pt-BR" sz="1600" b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9086D9-D3B8-4458-A64F-507FC19D8063}" type="slidenum">
              <a:rPr lang="pt-BR" smtClean="0">
                <a:solidFill>
                  <a:prstClr val="black"/>
                </a:solidFill>
              </a:rPr>
              <a:pPr/>
              <a:t>7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5055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08811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539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7006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48206-6208-4002-9AF5-B38F54CDB384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82550" y="6459538"/>
            <a:ext cx="2805113" cy="3984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81442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9102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4021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8235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291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0888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4916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981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9944" y="99631"/>
            <a:ext cx="7543800" cy="1155411"/>
          </a:xfrm>
        </p:spPr>
        <p:txBody>
          <a:bodyPr>
            <a:normAutofit/>
          </a:bodyPr>
          <a:lstStyle>
            <a:lvl1pPr algn="ctr">
              <a:defRPr lang="pt-BR" sz="3400" b="1" smtClean="0">
                <a:solidFill>
                  <a:schemeClr val="accent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PROFISCO MG – Auditoria digital </a:t>
            </a:r>
            <a:r>
              <a:rPr lang="en-US" dirty="0" err="1" smtClean="0"/>
              <a:t>voltada</a:t>
            </a:r>
            <a:r>
              <a:rPr lang="en-US" dirty="0" smtClean="0"/>
              <a:t> para </a:t>
            </a:r>
            <a:r>
              <a:rPr lang="en-US" dirty="0" err="1" smtClean="0"/>
              <a:t>Inteligência</a:t>
            </a:r>
            <a:r>
              <a:rPr lang="en-US" dirty="0" smtClean="0"/>
              <a:t> Fiscal - LAUD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3"/>
          </p:nvPr>
        </p:nvSpPr>
        <p:spPr>
          <a:xfrm>
            <a:off x="955675" y="6740525"/>
            <a:ext cx="914400" cy="914400"/>
          </a:xfrm>
        </p:spPr>
        <p:txBody>
          <a:bodyPr/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501998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852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8783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3942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32698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 userDrawn="1"/>
        </p:nvSpPr>
        <p:spPr>
          <a:xfrm>
            <a:off x="0" y="6174597"/>
            <a:ext cx="9144000" cy="683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pt-BR">
              <a:solidFill>
                <a:prstClr val="white"/>
              </a:solidFill>
            </a:endParaRPr>
          </a:p>
        </p:txBody>
      </p:sp>
      <p:grpSp>
        <p:nvGrpSpPr>
          <p:cNvPr id="2" name="Grupo 7"/>
          <p:cNvGrpSpPr/>
          <p:nvPr userDrawn="1"/>
        </p:nvGrpSpPr>
        <p:grpSpPr>
          <a:xfrm>
            <a:off x="0" y="-27384"/>
            <a:ext cx="9144000" cy="1123389"/>
            <a:chOff x="0" y="-27386"/>
            <a:chExt cx="9144000" cy="1400068"/>
          </a:xfrm>
        </p:grpSpPr>
        <p:sp>
          <p:nvSpPr>
            <p:cNvPr id="9" name="Retângulo 8"/>
            <p:cNvSpPr/>
            <p:nvPr/>
          </p:nvSpPr>
          <p:spPr bwMode="auto">
            <a:xfrm>
              <a:off x="0" y="-27386"/>
              <a:ext cx="9144000" cy="1256399"/>
            </a:xfrm>
            <a:prstGeom prst="rect">
              <a:avLst/>
            </a:prstGeom>
            <a:solidFill>
              <a:srgbClr val="F99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pt-BR">
                <a:solidFill>
                  <a:prstClr val="white"/>
                </a:solidFill>
              </a:endParaRPr>
            </a:p>
          </p:txBody>
        </p:sp>
        <p:sp>
          <p:nvSpPr>
            <p:cNvPr id="10" name="Retângulo 9"/>
            <p:cNvSpPr/>
            <p:nvPr/>
          </p:nvSpPr>
          <p:spPr bwMode="auto">
            <a:xfrm>
              <a:off x="0" y="1085344"/>
              <a:ext cx="9144000" cy="28733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pt-BR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520102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83154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3888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50918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87924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421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2928763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1101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89618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7846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7265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05281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8353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 userDrawn="1"/>
        </p:nvSpPr>
        <p:spPr>
          <a:xfrm>
            <a:off x="0" y="6174597"/>
            <a:ext cx="9144000" cy="683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pt-BR">
              <a:solidFill>
                <a:prstClr val="white"/>
              </a:solidFill>
            </a:endParaRPr>
          </a:p>
        </p:txBody>
      </p:sp>
      <p:grpSp>
        <p:nvGrpSpPr>
          <p:cNvPr id="2" name="Grupo 7"/>
          <p:cNvGrpSpPr/>
          <p:nvPr userDrawn="1"/>
        </p:nvGrpSpPr>
        <p:grpSpPr>
          <a:xfrm>
            <a:off x="0" y="-27384"/>
            <a:ext cx="9144000" cy="1123389"/>
            <a:chOff x="0" y="-27386"/>
            <a:chExt cx="9144000" cy="1400068"/>
          </a:xfrm>
        </p:grpSpPr>
        <p:sp>
          <p:nvSpPr>
            <p:cNvPr id="9" name="Retângulo 8"/>
            <p:cNvSpPr/>
            <p:nvPr/>
          </p:nvSpPr>
          <p:spPr bwMode="auto">
            <a:xfrm>
              <a:off x="0" y="-27386"/>
              <a:ext cx="9144000" cy="1256399"/>
            </a:xfrm>
            <a:prstGeom prst="rect">
              <a:avLst/>
            </a:prstGeom>
            <a:solidFill>
              <a:srgbClr val="F99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pt-BR">
                <a:solidFill>
                  <a:prstClr val="white"/>
                </a:solidFill>
              </a:endParaRPr>
            </a:p>
          </p:txBody>
        </p:sp>
        <p:sp>
          <p:nvSpPr>
            <p:cNvPr id="10" name="Retângulo 9"/>
            <p:cNvSpPr/>
            <p:nvPr/>
          </p:nvSpPr>
          <p:spPr bwMode="auto">
            <a:xfrm>
              <a:off x="0" y="1085344"/>
              <a:ext cx="9144000" cy="28733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pt-BR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1206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0927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70481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722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86833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7477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8514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01376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244907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07318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36276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36626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1288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 userDrawn="1"/>
        </p:nvSpPr>
        <p:spPr>
          <a:xfrm>
            <a:off x="0" y="6174597"/>
            <a:ext cx="9144000" cy="683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pt-BR">
              <a:solidFill>
                <a:prstClr val="white"/>
              </a:solidFill>
            </a:endParaRPr>
          </a:p>
        </p:txBody>
      </p:sp>
      <p:grpSp>
        <p:nvGrpSpPr>
          <p:cNvPr id="2" name="Grupo 7"/>
          <p:cNvGrpSpPr/>
          <p:nvPr userDrawn="1"/>
        </p:nvGrpSpPr>
        <p:grpSpPr>
          <a:xfrm>
            <a:off x="0" y="-27384"/>
            <a:ext cx="9144000" cy="1123389"/>
            <a:chOff x="0" y="-27386"/>
            <a:chExt cx="9144000" cy="1400068"/>
          </a:xfrm>
        </p:grpSpPr>
        <p:sp>
          <p:nvSpPr>
            <p:cNvPr id="9" name="Retângulo 8"/>
            <p:cNvSpPr/>
            <p:nvPr/>
          </p:nvSpPr>
          <p:spPr bwMode="auto">
            <a:xfrm>
              <a:off x="0" y="-27386"/>
              <a:ext cx="9144000" cy="1256399"/>
            </a:xfrm>
            <a:prstGeom prst="rect">
              <a:avLst/>
            </a:prstGeom>
            <a:solidFill>
              <a:srgbClr val="F99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pt-BR">
                <a:solidFill>
                  <a:prstClr val="white"/>
                </a:solidFill>
              </a:endParaRPr>
            </a:p>
          </p:txBody>
        </p:sp>
        <p:sp>
          <p:nvSpPr>
            <p:cNvPr id="10" name="Retângulo 9"/>
            <p:cNvSpPr/>
            <p:nvPr/>
          </p:nvSpPr>
          <p:spPr bwMode="auto">
            <a:xfrm>
              <a:off x="0" y="1085344"/>
              <a:ext cx="9144000" cy="28733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pt-BR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474841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79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860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062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C1EB8CB6-48D8-4E47-B0D3-B56230F429D0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785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633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dirty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6"/>
          <p:cNvSpPr/>
          <p:nvPr userDrawn="1"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3078" descr="identidade_visual_01_11_200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29586" y="6332568"/>
            <a:ext cx="1214414" cy="52543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</p:pic>
      <p:sp>
        <p:nvSpPr>
          <p:cNvPr id="13" name="Retângulo 12"/>
          <p:cNvSpPr/>
          <p:nvPr userDrawn="1"/>
        </p:nvSpPr>
        <p:spPr>
          <a:xfrm>
            <a:off x="0" y="6539235"/>
            <a:ext cx="46960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b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PROFISCO MG - Auditoria digital voltada para inteligência fiscal (LAUD)</a:t>
            </a:r>
            <a:endParaRPr lang="pt-BR" sz="1200" u="non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957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914400"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914400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129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914400"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914400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320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62B9C4B-28FD-485E-8E8D-14EB5264CE83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914400"/>
              <a:t>06/12/2016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042C44C-972A-4F24-822E-B48E32C17653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914400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366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5580" y="739651"/>
            <a:ext cx="658462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Secretaria de Estado de Fazenda de </a:t>
            </a:r>
            <a:br>
              <a:rPr lang="pt-BR" sz="3200" dirty="0">
                <a:solidFill>
                  <a:schemeClr val="accent1">
                    <a:lumMod val="75000"/>
                  </a:schemeClr>
                </a:solidFill>
                <a:cs typeface="Arial" charset="0"/>
              </a:rPr>
            </a:br>
            <a:r>
              <a:rPr lang="pt-BR" sz="3200" dirty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Minas Gerais </a:t>
            </a:r>
            <a:r>
              <a:rPr lang="pt-BR" sz="3200" dirty="0">
                <a:cs typeface="Arial" charset="0"/>
              </a:rPr>
              <a:t> </a:t>
            </a:r>
            <a:r>
              <a:rPr lang="pt-BR" sz="4000" dirty="0">
                <a:cs typeface="Arial" charset="0"/>
              </a:rPr>
              <a:t/>
            </a:r>
            <a:br>
              <a:rPr lang="pt-BR" sz="4000" dirty="0">
                <a:cs typeface="Arial" charset="0"/>
              </a:rPr>
            </a:br>
            <a:endParaRPr lang="pt-BR" sz="4000" dirty="0" smtClean="0">
              <a:cs typeface="Arial" charset="0"/>
            </a:endParaRPr>
          </a:p>
          <a:p>
            <a:pPr algn="ctr"/>
            <a:r>
              <a:rPr lang="en-US" sz="4000" b="1" dirty="0" smtClean="0"/>
              <a:t>PROFISCO - MG</a:t>
            </a:r>
          </a:p>
          <a:p>
            <a:pPr algn="ctr"/>
            <a:endParaRPr lang="en-US" sz="4000" dirty="0"/>
          </a:p>
          <a:p>
            <a:pPr algn="ctr"/>
            <a:r>
              <a:rPr lang="en-US" sz="3200" b="1" dirty="0" smtClean="0"/>
              <a:t>Auditoria Digital </a:t>
            </a:r>
            <a:r>
              <a:rPr lang="en-US" sz="3200" b="1" dirty="0" err="1" smtClean="0"/>
              <a:t>Voltada</a:t>
            </a:r>
            <a:r>
              <a:rPr lang="en-US" sz="3200" b="1" dirty="0" smtClean="0"/>
              <a:t> para </a:t>
            </a:r>
            <a:r>
              <a:rPr lang="en-US" sz="3200" b="1" dirty="0" err="1" smtClean="0"/>
              <a:t>Inteligência</a:t>
            </a:r>
            <a:r>
              <a:rPr lang="en-US" sz="3200" b="1" dirty="0" smtClean="0"/>
              <a:t> Fiscal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355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813129" y="335761"/>
            <a:ext cx="7543800" cy="97524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85000" lnSpcReduction="200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400" b="1" kern="1200" spc="-50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 </a:t>
            </a:r>
          </a:p>
          <a:p>
            <a:r>
              <a:rPr lang="pt-BR" sz="5100" dirty="0" smtClean="0"/>
              <a:t>VISÃO GERAL DO PROFISCO -MG</a:t>
            </a:r>
            <a:endParaRPr lang="pt-BR" dirty="0" smtClean="0"/>
          </a:p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813129" y="2049136"/>
            <a:ext cx="7017745" cy="3569465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" panose="05000000000000000000" pitchFamily="2" charset="2"/>
              <a:buChar char="v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</p:txBody>
      </p:sp>
      <p:sp>
        <p:nvSpPr>
          <p:cNvPr id="9" name="CaixaDeTexto 8"/>
          <p:cNvSpPr txBox="1"/>
          <p:nvPr/>
        </p:nvSpPr>
        <p:spPr>
          <a:xfrm>
            <a:off x="881349" y="1972019"/>
            <a:ext cx="72601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accent6">
                    <a:lumMod val="75000"/>
                  </a:schemeClr>
                </a:solidFill>
              </a:rPr>
              <a:t>Projeto em Função dos Resultados (Performance </a:t>
            </a:r>
            <a:r>
              <a:rPr lang="pt-BR" sz="2400" dirty="0" err="1">
                <a:solidFill>
                  <a:schemeClr val="accent6">
                    <a:lumMod val="75000"/>
                  </a:schemeClr>
                </a:solidFill>
              </a:rPr>
              <a:t>Based</a:t>
            </a:r>
            <a:r>
              <a:rPr lang="pt-B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2400" dirty="0" err="1">
                <a:solidFill>
                  <a:schemeClr val="accent6">
                    <a:lumMod val="75000"/>
                  </a:schemeClr>
                </a:solidFill>
              </a:rPr>
              <a:t>Loan</a:t>
            </a:r>
            <a:r>
              <a:rPr lang="pt-B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240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pt-BR" sz="2400" smtClean="0">
                <a:solidFill>
                  <a:schemeClr val="accent6">
                    <a:lumMod val="75000"/>
                  </a:schemeClr>
                </a:solidFill>
              </a:rPr>
              <a:t>PDL</a:t>
            </a:r>
            <a:r>
              <a:rPr lang="pt-BR" sz="2400" dirty="0" smtClean="0">
                <a:solidFill>
                  <a:schemeClr val="accent6">
                    <a:lumMod val="75000"/>
                  </a:schemeClr>
                </a:solidFill>
              </a:rPr>
              <a:t>) - </a:t>
            </a:r>
            <a:r>
              <a:rPr lang="pt-BR" sz="24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pt-BR" sz="2400" dirty="0" smtClean="0">
                <a:solidFill>
                  <a:schemeClr val="accent6">
                    <a:lumMod val="75000"/>
                  </a:schemeClr>
                </a:solidFill>
              </a:rPr>
              <a:t>METAS para desembolso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accent6">
                    <a:lumMod val="75000"/>
                  </a:schemeClr>
                </a:solidFill>
              </a:rPr>
              <a:t>Valor da operação – US$ 44 </a:t>
            </a:r>
            <a:r>
              <a:rPr lang="pt-BR" sz="2400" dirty="0" smtClean="0">
                <a:solidFill>
                  <a:schemeClr val="accent6">
                    <a:lumMod val="75000"/>
                  </a:schemeClr>
                </a:solidFill>
              </a:rPr>
              <a:t>milhões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Da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aprovação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à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contratação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17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meses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chemeClr val="accent6">
                    <a:lumMod val="75000"/>
                  </a:schemeClr>
                </a:solidFill>
              </a:rPr>
              <a:t>Prazo </a:t>
            </a:r>
            <a:r>
              <a:rPr lang="pt-BR" sz="2400" dirty="0">
                <a:solidFill>
                  <a:schemeClr val="accent6">
                    <a:lumMod val="75000"/>
                  </a:schemeClr>
                </a:solidFill>
              </a:rPr>
              <a:t>execução </a:t>
            </a:r>
            <a:r>
              <a:rPr lang="pt-BR" sz="2400" dirty="0" smtClean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pt-BR" sz="2400" dirty="0">
                <a:solidFill>
                  <a:schemeClr val="accent6">
                    <a:lumMod val="75000"/>
                  </a:schemeClr>
                </a:solidFill>
              </a:rPr>
              <a:t>45 </a:t>
            </a:r>
            <a:r>
              <a:rPr lang="pt-BR" sz="2400" dirty="0" smtClean="0">
                <a:solidFill>
                  <a:schemeClr val="accent6">
                    <a:lumMod val="75000"/>
                  </a:schemeClr>
                </a:solidFill>
              </a:rPr>
              <a:t>meses (encerramento </a:t>
            </a:r>
            <a:r>
              <a:rPr lang="pt-BR" sz="2400" dirty="0" err="1" smtClean="0">
                <a:solidFill>
                  <a:schemeClr val="accent6">
                    <a:lumMod val="75000"/>
                  </a:schemeClr>
                </a:solidFill>
              </a:rPr>
              <a:t>nov</a:t>
            </a:r>
            <a:r>
              <a:rPr lang="pt-BR" sz="2400" dirty="0" smtClean="0">
                <a:solidFill>
                  <a:schemeClr val="accent6">
                    <a:lumMod val="75000"/>
                  </a:schemeClr>
                </a:solidFill>
              </a:rPr>
              <a:t>/13)</a:t>
            </a:r>
            <a:endParaRPr lang="pt-BR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4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pt-B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497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-9550"/>
            <a:ext cx="9144000" cy="42862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defTabSz="914400"/>
            <a:r>
              <a:rPr lang="pt-BR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PROFISCO/MG                                          IMPACTOS E RESULTADOS - SRE</a:t>
            </a:r>
            <a:endParaRPr lang="pt-BR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Picture 1" descr="logo sefa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05"/>
            <a:ext cx="1214414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428596" y="571480"/>
            <a:ext cx="835292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pt-BR" sz="3200" b="1" dirty="0" smtClean="0">
                <a:solidFill>
                  <a:schemeClr val="bg2">
                    <a:lumMod val="50000"/>
                  </a:schemeClr>
                </a:solidFill>
              </a:rPr>
              <a:t>CENÁRIO</a:t>
            </a:r>
            <a:endParaRPr lang="pt-BR" dirty="0" smtClean="0">
              <a:solidFill>
                <a:schemeClr val="bg2">
                  <a:lumMod val="50000"/>
                </a:schemeClr>
              </a:solidFill>
            </a:endParaRPr>
          </a:p>
          <a:p>
            <a:pPr defTabSz="914400"/>
            <a:endParaRPr lang="pt-BR" b="1" dirty="0">
              <a:solidFill>
                <a:prstClr val="white">
                  <a:lumMod val="50000"/>
                </a:prstClr>
              </a:solidFill>
            </a:endParaRPr>
          </a:p>
          <a:p>
            <a:pPr defTabSz="914400"/>
            <a:r>
              <a:rPr lang="pt-BR" sz="2400" dirty="0" smtClean="0">
                <a:solidFill>
                  <a:prstClr val="black"/>
                </a:solidFill>
              </a:rPr>
              <a:t>Transformações tecnológicas</a:t>
            </a:r>
          </a:p>
          <a:p>
            <a:pPr marL="914400" lvl="1" indent="-457200" defTabSz="914400">
              <a:buFont typeface="+mj-lt"/>
              <a:buAutoNum type="arabicPeriod"/>
            </a:pPr>
            <a:r>
              <a:rPr lang="pt-BR" sz="2400" dirty="0" smtClean="0">
                <a:solidFill>
                  <a:prstClr val="black"/>
                </a:solidFill>
              </a:rPr>
              <a:t>Eliminação do papel</a:t>
            </a:r>
          </a:p>
          <a:p>
            <a:pPr marL="914400" lvl="1" indent="-457200" defTabSz="914400">
              <a:buFont typeface="+mj-lt"/>
              <a:buAutoNum type="arabicPeriod"/>
            </a:pPr>
            <a:r>
              <a:rPr lang="pt-BR" sz="2400" dirty="0" smtClean="0">
                <a:solidFill>
                  <a:prstClr val="black"/>
                </a:solidFill>
              </a:rPr>
              <a:t>Múltiplas fontes de dados</a:t>
            </a:r>
          </a:p>
          <a:p>
            <a:pPr marL="914400" lvl="1" indent="-457200" defTabSz="914400">
              <a:buFont typeface="+mj-lt"/>
              <a:buAutoNum type="arabicPeriod"/>
            </a:pPr>
            <a:r>
              <a:rPr lang="pt-BR" sz="2400" dirty="0" smtClean="0">
                <a:solidFill>
                  <a:prstClr val="black"/>
                </a:solidFill>
              </a:rPr>
              <a:t>Rapidez do acesso às informações</a:t>
            </a:r>
          </a:p>
          <a:p>
            <a:pPr marL="914400" lvl="1" indent="-457200" defTabSz="914400">
              <a:buFont typeface="+mj-lt"/>
              <a:buAutoNum type="arabicPeriod"/>
            </a:pPr>
            <a:r>
              <a:rPr lang="pt-BR" sz="2400" dirty="0" smtClean="0">
                <a:solidFill>
                  <a:prstClr val="black"/>
                </a:solidFill>
              </a:rPr>
              <a:t>Maior intercâmbio e compartilhamento das informações</a:t>
            </a:r>
          </a:p>
          <a:p>
            <a:pPr marL="914400" lvl="1" indent="-457200" defTabSz="914400">
              <a:buFont typeface="+mj-lt"/>
              <a:buAutoNum type="arabicPeriod"/>
            </a:pPr>
            <a:r>
              <a:rPr lang="pt-BR" sz="2400" dirty="0" smtClean="0">
                <a:solidFill>
                  <a:prstClr val="black"/>
                </a:solidFill>
              </a:rPr>
              <a:t>Uso intensivo de aplicativos/ferramentas para a organização dos negócios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285720" y="4286256"/>
            <a:ext cx="8496944" cy="1492716"/>
          </a:xfrm>
          <a:prstGeom prst="rect">
            <a:avLst/>
          </a:prstGeom>
          <a:noFill/>
          <a:ln>
            <a:solidFill>
              <a:srgbClr val="960000"/>
            </a:solidFill>
          </a:ln>
        </p:spPr>
        <p:txBody>
          <a:bodyPr wrap="square">
            <a:spAutoFit/>
          </a:bodyPr>
          <a:lstStyle/>
          <a:p>
            <a:pPr algn="ctr" defTabSz="914400">
              <a:spcBef>
                <a:spcPts val="300"/>
              </a:spcBef>
              <a:spcAft>
                <a:spcPts val="300"/>
              </a:spcAft>
            </a:pPr>
            <a:r>
              <a:rPr lang="pt-BR" sz="2700" b="1" dirty="0">
                <a:solidFill>
                  <a:schemeClr val="bg2">
                    <a:lumMod val="25000"/>
                  </a:schemeClr>
                </a:solidFill>
              </a:rPr>
              <a:t>Desafio para Administrações </a:t>
            </a:r>
            <a:r>
              <a:rPr lang="pt-BR" sz="2700" b="1" dirty="0" smtClean="0">
                <a:solidFill>
                  <a:schemeClr val="bg2">
                    <a:lumMod val="25000"/>
                  </a:schemeClr>
                </a:solidFill>
              </a:rPr>
              <a:t>Tributárias</a:t>
            </a:r>
          </a:p>
          <a:p>
            <a:pPr algn="ctr" defTabSz="914400">
              <a:spcBef>
                <a:spcPts val="300"/>
              </a:spcBef>
              <a:spcAft>
                <a:spcPts val="300"/>
              </a:spcAft>
            </a:pPr>
            <a:endParaRPr lang="pt-BR" sz="27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 defTabSz="914400">
              <a:spcBef>
                <a:spcPts val="300"/>
              </a:spcBef>
              <a:spcAft>
                <a:spcPts val="300"/>
              </a:spcAft>
            </a:pPr>
            <a:r>
              <a:rPr lang="pt-BR" sz="2700" b="1" dirty="0" smtClean="0">
                <a:solidFill>
                  <a:schemeClr val="bg2">
                    <a:lumMod val="25000"/>
                  </a:schemeClr>
                </a:solidFill>
              </a:rPr>
              <a:t>Melhoria </a:t>
            </a:r>
            <a:r>
              <a:rPr lang="pt-BR" sz="2700" b="1" dirty="0">
                <a:solidFill>
                  <a:schemeClr val="bg2">
                    <a:lumMod val="25000"/>
                  </a:schemeClr>
                </a:solidFill>
              </a:rPr>
              <a:t>nos processos </a:t>
            </a:r>
            <a:r>
              <a:rPr lang="pt-BR" sz="2700" b="1" dirty="0" smtClean="0">
                <a:solidFill>
                  <a:schemeClr val="bg2">
                    <a:lumMod val="25000"/>
                  </a:schemeClr>
                </a:solidFill>
              </a:rPr>
              <a:t>de </a:t>
            </a:r>
            <a:r>
              <a:rPr lang="pt-BR" sz="2700" b="1" dirty="0">
                <a:solidFill>
                  <a:schemeClr val="bg2">
                    <a:lumMod val="25000"/>
                  </a:schemeClr>
                </a:solidFill>
              </a:rPr>
              <a:t>controle fiscal</a:t>
            </a:r>
          </a:p>
        </p:txBody>
      </p:sp>
      <p:sp>
        <p:nvSpPr>
          <p:cNvPr id="10" name="Seta para baixo 9"/>
          <p:cNvSpPr/>
          <p:nvPr/>
        </p:nvSpPr>
        <p:spPr>
          <a:xfrm>
            <a:off x="4214810" y="4857760"/>
            <a:ext cx="360040" cy="474352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pt-B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481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110543"/>
          </a:xfrm>
        </p:spPr>
        <p:txBody>
          <a:bodyPr>
            <a:normAutofit/>
          </a:bodyPr>
          <a:lstStyle/>
          <a:p>
            <a:pPr lvl="0" algn="ctr"/>
            <a:r>
              <a:rPr lang="pt-BR" sz="2000" b="1" kern="0" spc="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CADEIA DE CAUSALIDADE DOS RESULTADOS – PROFISCO MG (PCR) BR-L1236 (26/</a:t>
            </a:r>
            <a:r>
              <a:rPr lang="pt-BR" sz="2000" b="1" kern="0" spc="0" dirty="0" err="1">
                <a:solidFill>
                  <a:schemeClr val="accent2">
                    <a:lumMod val="75000"/>
                  </a:schemeClr>
                </a:solidFill>
                <a:latin typeface="Calibri"/>
              </a:rPr>
              <a:t>Nov</a:t>
            </a:r>
            <a:r>
              <a:rPr lang="pt-BR" sz="2000" b="1" kern="0" spc="0" dirty="0">
                <a:solidFill>
                  <a:schemeClr val="accent2">
                    <a:lumMod val="75000"/>
                  </a:schemeClr>
                </a:solidFill>
                <a:latin typeface="Calibri"/>
              </a:rPr>
              <a:t>/2013)</a:t>
            </a:r>
            <a:br>
              <a:rPr lang="pt-BR" sz="2000" b="1" kern="0" spc="0" dirty="0">
                <a:solidFill>
                  <a:schemeClr val="accent2">
                    <a:lumMod val="75000"/>
                  </a:schemeClr>
                </a:solidFill>
                <a:latin typeface="Calibri"/>
              </a:rPr>
            </a:br>
            <a:r>
              <a:rPr lang="pt-BR" sz="2000" b="1" kern="0" spc="0" dirty="0" smtClean="0">
                <a:solidFill>
                  <a:srgbClr val="C00000"/>
                </a:solidFill>
                <a:latin typeface="Calibri"/>
              </a:rPr>
              <a:t>Receita Pública</a:t>
            </a:r>
            <a:endParaRPr lang="pt-BR" sz="2000" dirty="0">
              <a:solidFill>
                <a:srgbClr val="C00000"/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-28713" y="2689392"/>
            <a:ext cx="9139149" cy="2499553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62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7216400" y="2444698"/>
            <a:ext cx="1913244" cy="313446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92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Impactos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7980793" y="4030139"/>
            <a:ext cx="1148850" cy="492172"/>
          </a:xfrm>
          <a:prstGeom prst="rect">
            <a:avLst/>
          </a:prstGeom>
          <a:solidFill>
            <a:srgbClr val="C0504D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23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Receita própria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1699479" y="2833698"/>
            <a:ext cx="1407179" cy="501914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23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Análises forenses realizadas 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3760016" y="2833698"/>
            <a:ext cx="1433232" cy="492172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23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Contribuintes de grande porte acompanhados na carteira de cobrança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5754083" y="3404528"/>
            <a:ext cx="1420206" cy="492172"/>
          </a:xfrm>
          <a:prstGeom prst="rect">
            <a:avLst/>
          </a:prstGeom>
          <a:solidFill>
            <a:srgbClr val="F79646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23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Arrecadação ICMS e IPVA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37756" y="3431919"/>
            <a:ext cx="1420206" cy="492172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23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NF-e</a:t>
            </a:r>
            <a:r>
              <a:rPr kumimoji="0" lang="pt-BR" sz="923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, </a:t>
            </a:r>
            <a:r>
              <a:rPr kumimoji="0" lang="pt-BR" sz="923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CT-e</a:t>
            </a:r>
            <a:r>
              <a:rPr kumimoji="0" lang="pt-BR" sz="923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EFD recebidos e validados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3959422" y="3365448"/>
            <a:ext cx="1420206" cy="575818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23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Sistemas de cruzamento de dados do SPED implantados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3802126" y="4037878"/>
            <a:ext cx="1420206" cy="492172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23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Contribuintes do simples nacional monitorados</a:t>
            </a:r>
          </a:p>
        </p:txBody>
      </p:sp>
      <p:cxnSp>
        <p:nvCxnSpPr>
          <p:cNvPr id="37" name="Conector em curva 36"/>
          <p:cNvCxnSpPr>
            <a:stCxn id="35" idx="3"/>
            <a:endCxn id="33" idx="1"/>
          </p:cNvCxnSpPr>
          <p:nvPr/>
        </p:nvCxnSpPr>
        <p:spPr>
          <a:xfrm flipV="1">
            <a:off x="5379628" y="3650614"/>
            <a:ext cx="374455" cy="2743"/>
          </a:xfrm>
          <a:prstGeom prst="curvedConnector3">
            <a:avLst>
              <a:gd name="adj1" fmla="val 50000"/>
            </a:avLst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39" name="Retângulo 38"/>
          <p:cNvSpPr/>
          <p:nvPr/>
        </p:nvSpPr>
        <p:spPr>
          <a:xfrm>
            <a:off x="5434311" y="2444698"/>
            <a:ext cx="1782090" cy="313447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92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Resultados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-14356" y="2444698"/>
            <a:ext cx="5448666" cy="313446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92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Produtos</a:t>
            </a:r>
          </a:p>
        </p:txBody>
      </p:sp>
      <p:sp>
        <p:nvSpPr>
          <p:cNvPr id="42" name="Retângulo 41"/>
          <p:cNvSpPr/>
          <p:nvPr/>
        </p:nvSpPr>
        <p:spPr>
          <a:xfrm>
            <a:off x="1765948" y="4096607"/>
            <a:ext cx="1407179" cy="501914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23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DFTs</a:t>
            </a:r>
            <a:r>
              <a:rPr kumimoji="0" lang="pt-BR" sz="923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instaladas</a:t>
            </a:r>
          </a:p>
        </p:txBody>
      </p:sp>
      <p:cxnSp>
        <p:nvCxnSpPr>
          <p:cNvPr id="43" name="Conector em curva 42"/>
          <p:cNvCxnSpPr>
            <a:stCxn id="36" idx="3"/>
            <a:endCxn id="33" idx="1"/>
          </p:cNvCxnSpPr>
          <p:nvPr/>
        </p:nvCxnSpPr>
        <p:spPr>
          <a:xfrm flipV="1">
            <a:off x="5222332" y="3650614"/>
            <a:ext cx="531751" cy="633350"/>
          </a:xfrm>
          <a:prstGeom prst="curvedConnector3">
            <a:avLst>
              <a:gd name="adj1" fmla="val 50000"/>
            </a:avLst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44" name="Retângulo 43"/>
          <p:cNvSpPr/>
          <p:nvPr/>
        </p:nvSpPr>
        <p:spPr>
          <a:xfrm>
            <a:off x="1699479" y="3431918"/>
            <a:ext cx="1407179" cy="501914"/>
          </a:xfrm>
          <a:prstGeom prst="rect">
            <a:avLst/>
          </a:prstGeom>
          <a:solidFill>
            <a:srgbClr val="F79646">
              <a:lumMod val="60000"/>
              <a:lumOff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844083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23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Sistema para acesso à ECD implantado</a:t>
            </a:r>
          </a:p>
        </p:txBody>
      </p:sp>
      <p:cxnSp>
        <p:nvCxnSpPr>
          <p:cNvPr id="45" name="Conector em curva 44"/>
          <p:cNvCxnSpPr>
            <a:stCxn id="32" idx="3"/>
            <a:endCxn id="33" idx="1"/>
          </p:cNvCxnSpPr>
          <p:nvPr/>
        </p:nvCxnSpPr>
        <p:spPr>
          <a:xfrm>
            <a:off x="5193248" y="3079784"/>
            <a:ext cx="560835" cy="570830"/>
          </a:xfrm>
          <a:prstGeom prst="curvedConnector3">
            <a:avLst>
              <a:gd name="adj1" fmla="val 50000"/>
            </a:avLst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6" name="Conector em curva 45"/>
          <p:cNvCxnSpPr>
            <a:stCxn id="34" idx="3"/>
            <a:endCxn id="44" idx="1"/>
          </p:cNvCxnSpPr>
          <p:nvPr/>
        </p:nvCxnSpPr>
        <p:spPr>
          <a:xfrm>
            <a:off x="1457962" y="3678005"/>
            <a:ext cx="241517" cy="4870"/>
          </a:xfrm>
          <a:prstGeom prst="curvedConnector3">
            <a:avLst>
              <a:gd name="adj1" fmla="val 50000"/>
            </a:avLst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7" name="Conector em curva 46"/>
          <p:cNvCxnSpPr>
            <a:stCxn id="44" idx="3"/>
            <a:endCxn id="35" idx="1"/>
          </p:cNvCxnSpPr>
          <p:nvPr/>
        </p:nvCxnSpPr>
        <p:spPr>
          <a:xfrm flipV="1">
            <a:off x="3106658" y="3653357"/>
            <a:ext cx="852764" cy="29518"/>
          </a:xfrm>
          <a:prstGeom prst="curvedConnector3">
            <a:avLst>
              <a:gd name="adj1" fmla="val 50000"/>
            </a:avLst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8" name="Conector em curva 47"/>
          <p:cNvCxnSpPr>
            <a:stCxn id="44" idx="3"/>
            <a:endCxn id="32" idx="1"/>
          </p:cNvCxnSpPr>
          <p:nvPr/>
        </p:nvCxnSpPr>
        <p:spPr>
          <a:xfrm flipV="1">
            <a:off x="3106658" y="3079784"/>
            <a:ext cx="653358" cy="603091"/>
          </a:xfrm>
          <a:prstGeom prst="curvedConnector3">
            <a:avLst>
              <a:gd name="adj1" fmla="val 50000"/>
            </a:avLst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49" name="Conector em curva 48"/>
          <p:cNvCxnSpPr>
            <a:stCxn id="44" idx="3"/>
            <a:endCxn id="36" idx="1"/>
          </p:cNvCxnSpPr>
          <p:nvPr/>
        </p:nvCxnSpPr>
        <p:spPr>
          <a:xfrm>
            <a:off x="3106658" y="3682875"/>
            <a:ext cx="695468" cy="601089"/>
          </a:xfrm>
          <a:prstGeom prst="curvedConnector3">
            <a:avLst>
              <a:gd name="adj1" fmla="val 50000"/>
            </a:avLst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0" name="Conector em curva 49"/>
          <p:cNvCxnSpPr>
            <a:stCxn id="31" idx="3"/>
            <a:endCxn id="32" idx="1"/>
          </p:cNvCxnSpPr>
          <p:nvPr/>
        </p:nvCxnSpPr>
        <p:spPr>
          <a:xfrm flipV="1">
            <a:off x="3106658" y="3079784"/>
            <a:ext cx="653358" cy="4871"/>
          </a:xfrm>
          <a:prstGeom prst="curvedConnector3">
            <a:avLst>
              <a:gd name="adj1" fmla="val 50000"/>
            </a:avLst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1" name="Conector em curva 50"/>
          <p:cNvCxnSpPr>
            <a:stCxn id="42" idx="3"/>
            <a:endCxn id="35" idx="1"/>
          </p:cNvCxnSpPr>
          <p:nvPr/>
        </p:nvCxnSpPr>
        <p:spPr>
          <a:xfrm flipV="1">
            <a:off x="3173127" y="3653357"/>
            <a:ext cx="786295" cy="694207"/>
          </a:xfrm>
          <a:prstGeom prst="curvedConnector3">
            <a:avLst>
              <a:gd name="adj1" fmla="val 50000"/>
            </a:avLst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2" name="Conector em curva 51"/>
          <p:cNvCxnSpPr>
            <a:stCxn id="33" idx="3"/>
            <a:endCxn id="30" idx="0"/>
          </p:cNvCxnSpPr>
          <p:nvPr/>
        </p:nvCxnSpPr>
        <p:spPr>
          <a:xfrm>
            <a:off x="7174289" y="3650614"/>
            <a:ext cx="1380929" cy="379525"/>
          </a:xfrm>
          <a:prstGeom prst="curvedConnector2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58" name="Conector angulado 57"/>
          <p:cNvCxnSpPr>
            <a:stCxn id="31" idx="3"/>
            <a:endCxn id="35" idx="1"/>
          </p:cNvCxnSpPr>
          <p:nvPr/>
        </p:nvCxnSpPr>
        <p:spPr>
          <a:xfrm>
            <a:off x="3106658" y="3084655"/>
            <a:ext cx="852764" cy="568702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660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3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t-BR" sz="3600" dirty="0" smtClean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t-BR" sz="36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pt-BR" sz="3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t-BR" sz="36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Resultado </a:t>
            </a:r>
            <a:r>
              <a:rPr lang="pt-BR" sz="36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3 - Aperfeiçoamento da capacidade operacional do Núcleo de Auditoria Digital (NAD</a:t>
            </a:r>
            <a:r>
              <a:rPr lang="pt-BR" sz="3600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rPr>
              <a:t>)</a:t>
            </a:r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78666026"/>
              </p:ext>
            </p:extLst>
          </p:nvPr>
        </p:nvGraphicFramePr>
        <p:xfrm>
          <a:off x="638978" y="2862263"/>
          <a:ext cx="7910113" cy="2161428"/>
        </p:xfrm>
        <a:graphic>
          <a:graphicData uri="http://schemas.openxmlformats.org/drawingml/2006/table">
            <a:tbl>
              <a:tblPr/>
              <a:tblGrid>
                <a:gridCol w="2292014"/>
                <a:gridCol w="1151337"/>
                <a:gridCol w="842182"/>
                <a:gridCol w="1343227"/>
                <a:gridCol w="1247282"/>
                <a:gridCol w="1034071"/>
              </a:tblGrid>
              <a:tr h="2171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Linha de Base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4a Parcela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3435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Unidad de Medida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Planejado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</a:tr>
              <a:tr h="206835">
                <a:tc gridSpan="6"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30306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Quantidade de análises forenses realizadas por LAUD/ERAD após implantação Programa (-) Quantidade de análises forenses realizadas por LAUD/ERAD 31.12.2008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7025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-9550"/>
            <a:ext cx="9144000" cy="42862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defTabSz="914400"/>
            <a:r>
              <a:rPr lang="pt-BR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PROFISCO/MG                                     IMPACTOS E RESULTADOS - SRE</a:t>
            </a:r>
            <a:endParaRPr lang="pt-BR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 descr="logo sefa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05"/>
            <a:ext cx="1214414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89671" y="947407"/>
            <a:ext cx="8352928" cy="557505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NAP: Análise e Pesquisa</a:t>
            </a:r>
          </a:p>
          <a:p>
            <a:pPr defTabSz="914400">
              <a:lnSpc>
                <a:spcPct val="150000"/>
              </a:lnSpc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NUMP: Ministério Público</a:t>
            </a:r>
          </a:p>
          <a:p>
            <a:pPr defTabSz="914400">
              <a:lnSpc>
                <a:spcPct val="150000"/>
              </a:lnSpc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NAC: Acompanhamento Criminal</a:t>
            </a:r>
          </a:p>
          <a:p>
            <a:pPr defTabSz="914400">
              <a:lnSpc>
                <a:spcPct val="150000"/>
              </a:lnSpc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NAD: Auditoria Digital</a:t>
            </a:r>
          </a:p>
          <a:p>
            <a:pPr marL="914400" lvl="1" indent="-457200" defTabSz="914400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Laboratório de Auditoria Digital – LAUD</a:t>
            </a:r>
          </a:p>
          <a:p>
            <a:pPr marL="914400" lvl="1" indent="-457200" defTabSz="914400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Estações Regionais de Auditoria Digital – ERAD</a:t>
            </a:r>
          </a:p>
          <a:p>
            <a:pPr marL="1371600" lvl="2" indent="-457200" defTabSz="914400">
              <a:lnSpc>
                <a:spcPct val="150000"/>
              </a:lnSpc>
            </a:pPr>
            <a:r>
              <a:rPr lang="pt-BR" sz="2400" b="1" u="sng" dirty="0" smtClean="0">
                <a:solidFill>
                  <a:schemeClr val="bg2">
                    <a:lumMod val="25000"/>
                  </a:schemeClr>
                </a:solidFill>
              </a:rPr>
              <a:t>Ações do LAUD E ERAD – out/2012 a set/2013</a:t>
            </a:r>
          </a:p>
          <a:p>
            <a:pPr marL="1371600" lvl="2" indent="-457200" defTabSz="91440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Quantidade de operações:                     82</a:t>
            </a:r>
          </a:p>
          <a:p>
            <a:pPr marL="1371600" lvl="2" indent="-457200" defTabSz="91440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Quantidade de imagens analisadas:   541</a:t>
            </a:r>
          </a:p>
          <a:p>
            <a:pPr marL="1371600" lvl="2" indent="-457200" defTabSz="914400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bg2">
                    <a:lumMod val="25000"/>
                  </a:schemeClr>
                </a:solidFill>
              </a:rPr>
              <a:t>Tamanho total das imagens:                118 </a:t>
            </a:r>
            <a:r>
              <a:rPr lang="pt-BR" sz="2400" i="1" dirty="0" err="1" smtClean="0">
                <a:solidFill>
                  <a:schemeClr val="bg2">
                    <a:lumMod val="25000"/>
                  </a:schemeClr>
                </a:solidFill>
              </a:rPr>
              <a:t>Terabytes</a:t>
            </a:r>
            <a:endParaRPr lang="pt-BR" sz="2400" i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5865" y="494550"/>
            <a:ext cx="9144000" cy="396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pt-BR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CONTROLE FISCAL - NÚCLEOS ESPECIALIZADOS</a:t>
            </a:r>
          </a:p>
        </p:txBody>
      </p:sp>
    </p:spTree>
    <p:extLst>
      <p:ext uri="{BB962C8B-B14F-4D97-AF65-F5344CB8AC3E}">
        <p14:creationId xmlns:p14="http://schemas.microsoft.com/office/powerpoint/2010/main" xmlns="" val="126764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5536" y="1635887"/>
            <a:ext cx="8352928" cy="415498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pt-BR" sz="2800" b="1" dirty="0" smtClean="0">
                <a:solidFill>
                  <a:prstClr val="black"/>
                </a:solidFill>
              </a:rPr>
              <a:t>Resultados associados:</a:t>
            </a:r>
          </a:p>
          <a:p>
            <a:pPr marL="342900" indent="-342900" defTabSz="914400">
              <a:lnSpc>
                <a:spcPct val="150000"/>
              </a:lnSpc>
              <a:buFontTx/>
              <a:buAutoNum type="arabicPeriod"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</a:rPr>
              <a:t>Incremento da quantidade de análises forenses realizadas</a:t>
            </a:r>
            <a:r>
              <a:rPr lang="pt-BR" sz="2400" dirty="0" smtClean="0">
                <a:solidFill>
                  <a:srgbClr val="C00000"/>
                </a:solidFill>
              </a:rPr>
              <a:t>.</a:t>
            </a:r>
          </a:p>
          <a:p>
            <a:pPr defTabSz="914400">
              <a:lnSpc>
                <a:spcPct val="150000"/>
              </a:lnSpc>
            </a:pPr>
            <a:r>
              <a:rPr lang="pt-BR" sz="2800" b="1" dirty="0" smtClean="0">
                <a:solidFill>
                  <a:prstClr val="black"/>
                </a:solidFill>
              </a:rPr>
              <a:t>Produtos associados:</a:t>
            </a:r>
            <a:endParaRPr lang="pt-BR" sz="2800" b="1" dirty="0">
              <a:solidFill>
                <a:prstClr val="black"/>
              </a:solidFill>
            </a:endParaRPr>
          </a:p>
          <a:p>
            <a:pPr marL="342900" indent="-342900" defTabSz="914400">
              <a:lnSpc>
                <a:spcPct val="150000"/>
              </a:lnSpc>
              <a:buFontTx/>
              <a:buAutoNum type="arabicPeriod"/>
            </a:pP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Implantação da solução de inteligência analítica.</a:t>
            </a:r>
          </a:p>
          <a:p>
            <a:pPr marL="914400" lvl="1" indent="-457200" defTabSz="914400">
              <a:lnSpc>
                <a:spcPct val="150000"/>
              </a:lnSpc>
              <a:buFont typeface="+mj-lt"/>
              <a:buAutoNum type="alphaLcPeriod"/>
            </a:pPr>
            <a:r>
              <a:rPr lang="pt-BR" sz="2400" dirty="0">
                <a:solidFill>
                  <a:schemeClr val="accent2">
                    <a:lumMod val="75000"/>
                  </a:schemeClr>
                </a:solidFill>
                <a:cs typeface="Arial" pitchFamily="34" charset="0"/>
              </a:rPr>
              <a:t>Modelagem de risco de irregularidade fiscal</a:t>
            </a:r>
            <a:endParaRPr lang="pt-BR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defTabSz="914400">
              <a:buFontTx/>
              <a:buAutoNum type="arabicPeriod"/>
            </a:pPr>
            <a:r>
              <a:rPr lang="pt-BR" sz="2400" dirty="0" smtClean="0">
                <a:solidFill>
                  <a:schemeClr val="accent2">
                    <a:lumMod val="75000"/>
                  </a:schemeClr>
                </a:solidFill>
              </a:rPr>
              <a:t>Implantação de sistema com capacidade de cruzamento de dados para os contribuintes que emitem NF-e e CT-e e escrituram EFD e ECD.</a:t>
            </a:r>
            <a:endParaRPr lang="pt-BR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0" y="-9550"/>
            <a:ext cx="9144000" cy="42862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defTabSz="914400"/>
            <a:r>
              <a:rPr lang="pt-BR" dirty="0" smtClean="0">
                <a:solidFill>
                  <a:prstClr val="white"/>
                </a:solidFill>
                <a:latin typeface="Arial Rounded MT Bold" panose="020F0704030504030204" pitchFamily="34" charset="0"/>
              </a:rPr>
              <a:t>PROFISCO/MG                                          IMPACTOS E RESULTADOS - SRE</a:t>
            </a:r>
            <a:endParaRPr lang="pt-BR" dirty="0">
              <a:solidFill>
                <a:prstClr val="white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500042"/>
            <a:ext cx="9144000" cy="396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/>
            <a:r>
              <a:rPr lang="pt-BR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OBJETIVOS ESPECÍFICO: AUMENTAR A RECEITA TRIBUTÁRIA</a:t>
            </a:r>
            <a:endParaRPr lang="pt-BR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000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SUSTENTABILIDADE DOS 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3981" y="2015449"/>
            <a:ext cx="4421886" cy="1692771"/>
          </a:xfrm>
          <a:ln w="28575">
            <a:solidFill>
              <a:schemeClr val="bg2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spcAft>
                <a:spcPts val="750"/>
              </a:spcAft>
            </a:pPr>
            <a:r>
              <a:rPr lang="pt-BR" sz="1900" b="1" dirty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Operação desarticula esquema de sonegação de empresas de ração animal      </a:t>
            </a:r>
            <a:r>
              <a:rPr lang="pt-BR" sz="1400" dirty="0" smtClean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Publicado </a:t>
            </a:r>
            <a:r>
              <a:rPr lang="pt-BR" sz="1400" dirty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em: 01/12/2016 </a:t>
            </a:r>
            <a:endParaRPr lang="pt-BR" sz="1400" dirty="0" smtClean="0">
              <a:solidFill>
                <a:srgbClr val="474747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500"/>
              </a:spcBef>
              <a:spcAft>
                <a:spcPts val="750"/>
              </a:spcAft>
            </a:pPr>
            <a:r>
              <a:rPr lang="pt-BR" sz="1600" dirty="0"/>
              <a:t>Um esquema de sonegação fiscal que pode superar R$ 50 milhões em prejuízos aos cofres públicos foi desarticulado, nesta quinta-feira (1/12), pela operação PET-</a:t>
            </a:r>
            <a:r>
              <a:rPr lang="pt-BR" sz="1600" dirty="0" err="1"/>
              <a:t>Scan</a:t>
            </a:r>
            <a:r>
              <a:rPr lang="pt-BR" sz="1600" dirty="0"/>
              <a:t>, executada em conjunto pela Secretaria de Estado de Fazenda (SEF), Ministério Público Estadual (MP) e Polícia Civil de Minas Gerais (PCMG). O alvo foi a empresa </a:t>
            </a:r>
            <a:r>
              <a:rPr lang="pt-BR" sz="1600" dirty="0" err="1"/>
              <a:t>Lupus</a:t>
            </a:r>
            <a:r>
              <a:rPr lang="pt-BR" sz="1600" dirty="0"/>
              <a:t> Desenvolvimento em Alimentos LTDA, localizada em Santa Luzia, na Região Metropolitana de Belo Horizonte.</a:t>
            </a: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924539" y="2007646"/>
            <a:ext cx="4083993" cy="1675330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91440" lvl="0" indent="-91440" defTabSz="914400" fontAlgn="base">
              <a:lnSpc>
                <a:spcPct val="80000"/>
              </a:lnSpc>
              <a:spcBef>
                <a:spcPts val="1500"/>
              </a:spcBef>
              <a:spcAft>
                <a:spcPts val="75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pt-BR" altLang="pt-BR" sz="1200" b="1" dirty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Operação investiga esquema de sonegação fiscal em Minas </a:t>
            </a:r>
            <a:r>
              <a:rPr lang="pt-BR" altLang="pt-BR" sz="1200" b="1" dirty="0" smtClean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Gerais  </a:t>
            </a:r>
            <a:r>
              <a:rPr lang="pt-BR" sz="1000" dirty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Publicado em: 08/11/2016 </a:t>
            </a:r>
            <a:endParaRPr lang="pt-BR" altLang="pt-BR" sz="1000" dirty="0">
              <a:solidFill>
                <a:srgbClr val="474747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Comitê Interinstitucional de Recuperação de Ativos (CIRA) realizou, na manhã desta terça-feira (8/11), a operação Nota Zero, que desarticulou um esquema de sonegação fiscal praticado em Minas Gerais. Ao todo, cinco mandados de busca e apreensão e dois de prisão temporária foram cumpridos em Belo Horizonte, Confins e Patos de Minas</a:t>
            </a:r>
            <a:r>
              <a:rPr lang="pt-BR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algn="just"/>
            <a:endParaRPr lang="pt-BR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475383" y="2845311"/>
            <a:ext cx="3533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4924539" y="4052308"/>
            <a:ext cx="4083994" cy="1661993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200" b="1" dirty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NAFE/SUFIS apresenta resultados parciais da Operação </a:t>
            </a:r>
            <a:r>
              <a:rPr lang="pt-BR" altLang="pt-BR" sz="1200" b="1" dirty="0" err="1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PlanAuto</a:t>
            </a:r>
            <a:r>
              <a:rPr lang="pt-BR" altLang="pt-BR" sz="1200" b="1" dirty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pt-BR" sz="1200" b="1" dirty="0" smtClean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t-BR" altLang="pt-BR" sz="1000" dirty="0" smtClean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Publicado </a:t>
            </a:r>
            <a:r>
              <a:rPr lang="pt-BR" altLang="pt-BR" sz="1000" dirty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em: 26/09/2016</a:t>
            </a:r>
            <a:r>
              <a:rPr lang="pt-BR" altLang="pt-BR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altLang="pt-BR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altLang="pt-BR" sz="800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000" dirty="0"/>
              <a:t>Os trabalhos de auditoria feitos pelo Núcleo de Atividades Fiscais Estratégicas (NAFE/SUFIS) sobre todo o conteúdo documental apreendido e copiado durante a Operação </a:t>
            </a:r>
            <a:r>
              <a:rPr lang="pt-BR" sz="1000" dirty="0" err="1"/>
              <a:t>PlanAuto</a:t>
            </a:r>
            <a:r>
              <a:rPr lang="pt-BR" sz="1000" dirty="0"/>
              <a:t>, realizada em janeiro, resultaram, até o momento, em autuação do contribuinte no valor total de R$ 32.048.237,83 (AI 01.000543686.91). O valor refere-se à exigência do imposto devido, acrescido de multas, abrangendo o período de janeiro de 2011 a janeiro de 2016</a:t>
            </a:r>
            <a:r>
              <a:rPr lang="pt-BR" sz="1000" dirty="0" smtClean="0"/>
              <a:t>.</a:t>
            </a:r>
            <a:endParaRPr lang="pt-BR" altLang="pt-BR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83981" y="3957520"/>
            <a:ext cx="4421886" cy="2216248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1200" b="1" dirty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Operação desarticula quadrilha envolvida em sonegação de R$ 100 milhões </a:t>
            </a:r>
            <a:r>
              <a:rPr lang="pt-BR" sz="1000" dirty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Publicado em: 02/09/2016 </a:t>
            </a:r>
            <a:endParaRPr lang="pt-B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1050" dirty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1050" dirty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 força-tarefa formada pela Secretaria de Estado de Fazenda (SEF), Ministério Público de Minas Gerais (MPMG), Polícia Civil de Minas Gerais (PCMG) e Advocacia-Geral do Estado (AGE) realizou, na manhã desta quinta-feira (1/9), a Operação </a:t>
            </a:r>
            <a:r>
              <a:rPr lang="pt-BR" sz="1050" dirty="0" err="1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Flake</a:t>
            </a:r>
            <a:r>
              <a:rPr lang="pt-BR" sz="1050" dirty="0">
                <a:solidFill>
                  <a:srgbClr val="474747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que desarticulou um grande esquema de sonegação fiscal e concorrência desleal, envolvendo uma empresa de processamento de materiais recicláveis localizada em Contagem, na Região Metropolitana de Belo Horizonte. A estimativa é a de que o prejuízo aos cofres públicos chegue a R$ 100 milhões.</a:t>
            </a:r>
            <a:endParaRPr lang="pt-B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00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833</TotalTime>
  <Words>750</Words>
  <Application>Microsoft Office PowerPoint</Application>
  <PresentationFormat>Apresentação na tela (4:3)</PresentationFormat>
  <Paragraphs>92</Paragraphs>
  <Slides>8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Retrospectiva</vt:lpstr>
      <vt:lpstr>1_Tema do Office</vt:lpstr>
      <vt:lpstr>5_Tema do Office</vt:lpstr>
      <vt:lpstr>Tema do Office</vt:lpstr>
      <vt:lpstr>Slide 1</vt:lpstr>
      <vt:lpstr>Slide 2</vt:lpstr>
      <vt:lpstr>Slide 3</vt:lpstr>
      <vt:lpstr>CADEIA DE CAUSALIDADE DOS RESULTADOS – PROFISCO MG (PCR) BR-L1236 (26/Nov/2013) Receita Pública</vt:lpstr>
      <vt:lpstr>  Resultado 3 - Aperfeiçoamento da capacidade operacional do Núcleo de Auditoria Digital (NAD)</vt:lpstr>
      <vt:lpstr>Slide 6</vt:lpstr>
      <vt:lpstr>Slide 7</vt:lpstr>
      <vt:lpstr>SUSTENTABILIDADE DOS RESULTADOS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Aline  Chevrand Campos</dc:creator>
  <cp:lastModifiedBy>89588401100</cp:lastModifiedBy>
  <cp:revision>153</cp:revision>
  <cp:lastPrinted>2016-09-18T16:36:34Z</cp:lastPrinted>
  <dcterms:created xsi:type="dcterms:W3CDTF">2016-09-18T14:07:51Z</dcterms:created>
  <dcterms:modified xsi:type="dcterms:W3CDTF">2016-12-06T12:31:53Z</dcterms:modified>
</cp:coreProperties>
</file>