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3" r:id="rId5"/>
    <p:sldId id="266" r:id="rId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A6360-D49A-4099-8E23-691831602A23}" type="datetimeFigureOut">
              <a:rPr lang="pt-BR" smtClean="0"/>
              <a:t>03/12/2016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7EA04-EFA4-4565-9F16-311E752A5B4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8569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A6360-D49A-4099-8E23-691831602A23}" type="datetimeFigureOut">
              <a:rPr lang="pt-BR" smtClean="0"/>
              <a:t>03/12/2016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7EA04-EFA4-4565-9F16-311E752A5B4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4415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A6360-D49A-4099-8E23-691831602A23}" type="datetimeFigureOut">
              <a:rPr lang="pt-BR" smtClean="0"/>
              <a:t>03/12/2016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7EA04-EFA4-4565-9F16-311E752A5B4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34617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1274670" y="1078200"/>
            <a:ext cx="6166260" cy="588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35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628560" y="1825560"/>
            <a:ext cx="7886430" cy="4350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2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40936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A6360-D49A-4099-8E23-691831602A23}" type="datetimeFigureOut">
              <a:rPr lang="pt-BR" smtClean="0"/>
              <a:t>03/12/2016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7EA04-EFA4-4565-9F16-311E752A5B4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4745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A6360-D49A-4099-8E23-691831602A23}" type="datetimeFigureOut">
              <a:rPr lang="pt-BR" smtClean="0"/>
              <a:t>03/12/2016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7EA04-EFA4-4565-9F16-311E752A5B4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2051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A6360-D49A-4099-8E23-691831602A23}" type="datetimeFigureOut">
              <a:rPr lang="pt-BR" smtClean="0"/>
              <a:t>03/12/2016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7EA04-EFA4-4565-9F16-311E752A5B4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9346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A6360-D49A-4099-8E23-691831602A23}" type="datetimeFigureOut">
              <a:rPr lang="pt-BR" smtClean="0"/>
              <a:t>03/12/2016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7EA04-EFA4-4565-9F16-311E752A5B4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9908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A6360-D49A-4099-8E23-691831602A23}" type="datetimeFigureOut">
              <a:rPr lang="pt-BR" smtClean="0"/>
              <a:t>03/12/2016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7EA04-EFA4-4565-9F16-311E752A5B4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0373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A6360-D49A-4099-8E23-691831602A23}" type="datetimeFigureOut">
              <a:rPr lang="pt-BR" smtClean="0"/>
              <a:t>03/12/2016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7EA04-EFA4-4565-9F16-311E752A5B4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0635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A6360-D49A-4099-8E23-691831602A23}" type="datetimeFigureOut">
              <a:rPr lang="pt-BR" smtClean="0"/>
              <a:t>03/12/2016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7EA04-EFA4-4565-9F16-311E752A5B4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1713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A6360-D49A-4099-8E23-691831602A23}" type="datetimeFigureOut">
              <a:rPr lang="pt-BR" smtClean="0"/>
              <a:t>03/12/2016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7EA04-EFA4-4565-9F16-311E752A5B4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38173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A6360-D49A-4099-8E23-691831602A23}" type="datetimeFigureOut">
              <a:rPr lang="pt-BR" smtClean="0"/>
              <a:t>03/12/2016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67EA04-EFA4-4565-9F16-311E752A5B4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2906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caguiar@fazenda.ms.gov.br" TargetMode="External"/><Relationship Id="rId2" Type="http://schemas.openxmlformats.org/officeDocument/2006/relationships/hyperlink" Target="mailto:clauberaguiar@icloud.com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427"/>
            <a:ext cx="9142097" cy="6859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1539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CustomShape 1"/>
          <p:cNvSpPr/>
          <p:nvPr/>
        </p:nvSpPr>
        <p:spPr>
          <a:xfrm>
            <a:off x="1439640" y="1672920"/>
            <a:ext cx="6264540" cy="1027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500" tIns="33750" rIns="67500" bIns="33750"/>
          <a:lstStyle/>
          <a:p>
            <a:pPr algn="ctr">
              <a:lnSpc>
                <a:spcPct val="100000"/>
              </a:lnSpc>
            </a:pPr>
            <a:endParaRPr lang="pt-BR" sz="135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6" name="CustomShape 3"/>
          <p:cNvSpPr/>
          <p:nvPr/>
        </p:nvSpPr>
        <p:spPr>
          <a:xfrm>
            <a:off x="2267744" y="1692320"/>
            <a:ext cx="4320270" cy="70713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500" tIns="33750" rIns="67500" bIns="33750"/>
          <a:lstStyle/>
          <a:p>
            <a:pPr algn="ctr">
              <a:lnSpc>
                <a:spcPct val="100000"/>
              </a:lnSpc>
            </a:pPr>
            <a:r>
              <a:rPr lang="pt-BR" sz="2100" b="1" spc="-1" dirty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Módulo de Previsão de Séries Temporais (KAULA)</a:t>
            </a:r>
            <a:endParaRPr lang="pt-BR" sz="1350" spc="-1" dirty="0">
              <a:solidFill>
                <a:schemeClr val="bg1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7" name="CustomShape 4"/>
          <p:cNvSpPr/>
          <p:nvPr/>
        </p:nvSpPr>
        <p:spPr>
          <a:xfrm>
            <a:off x="401506" y="2392797"/>
            <a:ext cx="6264540" cy="143937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500" tIns="33750" rIns="67500" bIns="33750"/>
          <a:lstStyle/>
          <a:p>
            <a:pPr>
              <a:lnSpc>
                <a:spcPct val="100000"/>
              </a:lnSpc>
            </a:pPr>
            <a:endParaRPr lang="pt-BR" sz="135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t-BR" sz="1500" b="1" spc="-1" dirty="0" smtClean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Equipe de Pesquisa </a:t>
            </a:r>
            <a:r>
              <a:rPr lang="pt-BR" sz="1500" b="1" spc="-1" dirty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Responsável: </a:t>
            </a:r>
            <a:endParaRPr lang="pt-BR" sz="1350" spc="-1" dirty="0">
              <a:solidFill>
                <a:schemeClr val="bg1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1350" spc="-1" dirty="0">
              <a:solidFill>
                <a:schemeClr val="bg1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603720" indent="-603450"/>
            <a:r>
              <a:rPr lang="pt-BR" sz="1500" b="1" spc="-1" dirty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</a:t>
            </a:r>
            <a:r>
              <a:rPr lang="pt-BR" sz="1500" b="1" spc="-1" dirty="0" smtClean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  <a:latin typeface="Calibri"/>
                <a:sym typeface="Wingdings" panose="05000000000000000000" pitchFamily="2" charset="2"/>
              </a:rPr>
              <a:t> </a:t>
            </a:r>
            <a:r>
              <a:rPr lang="pt-BR" sz="1500" b="1" spc="-1" dirty="0" smtClean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Participantes </a:t>
            </a:r>
            <a:r>
              <a:rPr lang="pt-BR" sz="1500" b="1" spc="-1" dirty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das edições de </a:t>
            </a:r>
            <a:r>
              <a:rPr lang="pt-BR" sz="1500" b="1" spc="-1" dirty="0" smtClean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2013 a 2015 </a:t>
            </a:r>
            <a:r>
              <a:rPr lang="pt-BR" sz="1500" b="1" spc="-1" dirty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do núcleo de previsão de receitas do Fórum Fiscal dos Estados </a:t>
            </a:r>
            <a:r>
              <a:rPr lang="pt-BR" sz="1500" b="1" spc="-1" dirty="0" smtClean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Brasileiros / CONFAZ / ESAF / MF</a:t>
            </a:r>
            <a:r>
              <a:rPr lang="pt-BR" sz="1500" b="1" spc="-1" dirty="0" smtClean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;</a:t>
            </a:r>
          </a:p>
          <a:p>
            <a:pPr marL="603720" indent="-603450"/>
            <a:endParaRPr lang="pt-BR" sz="1500" b="1" spc="-1" dirty="0" smtClean="0">
              <a:solidFill>
                <a:schemeClr val="bg1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603720" indent="-603450"/>
            <a:endParaRPr lang="pt-BR" sz="1500" b="1" spc="-1" dirty="0" smtClean="0">
              <a:solidFill>
                <a:schemeClr val="bg1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603720" indent="-603450"/>
            <a:r>
              <a:rPr lang="pt-BR" sz="1500" b="1" spc="-1" dirty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pt-BR" sz="1500" b="1" spc="-1" dirty="0" smtClean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        </a:t>
            </a:r>
            <a:endParaRPr lang="pt-BR" sz="1500" b="1" spc="-1" dirty="0" smtClean="0">
              <a:solidFill>
                <a:schemeClr val="bg1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603720" indent="-603450"/>
            <a:endParaRPr lang="pt-BR" sz="1500" b="1" spc="-1" dirty="0">
              <a:solidFill>
                <a:schemeClr val="bg1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603720" indent="-603450"/>
            <a:endParaRPr lang="pt-BR" sz="1500" b="1" spc="-1" dirty="0" smtClean="0">
              <a:solidFill>
                <a:schemeClr val="bg1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603720" indent="-603450"/>
            <a:endParaRPr lang="pt-BR" sz="1500" b="1" spc="-1" dirty="0">
              <a:solidFill>
                <a:schemeClr val="bg1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603720" indent="-603450"/>
            <a:endParaRPr lang="pt-BR" sz="1500" b="1" spc="-1" dirty="0" smtClean="0">
              <a:solidFill>
                <a:schemeClr val="bg1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603720" indent="-603450"/>
            <a:endParaRPr lang="pt-BR" sz="1500" b="1" spc="-1" dirty="0" smtClean="0">
              <a:solidFill>
                <a:schemeClr val="bg1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603720" indent="-603450"/>
            <a:endParaRPr lang="pt-BR" sz="1500" b="1" spc="-1" dirty="0">
              <a:solidFill>
                <a:schemeClr val="bg1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603720" indent="-603450"/>
            <a:endParaRPr lang="pt-BR" sz="1500" b="1" spc="-1" dirty="0">
              <a:solidFill>
                <a:schemeClr val="bg1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603720" indent="-603450"/>
            <a:r>
              <a:rPr lang="pt-BR" sz="1500" b="1" spc="-1" dirty="0" smtClean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</a:p>
          <a:p>
            <a:pPr marL="603720" indent="-603450"/>
            <a:r>
              <a:rPr lang="pt-BR" sz="1500" b="1" spc="-1" dirty="0" smtClean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  <a:latin typeface="Calibri"/>
                <a:sym typeface="Wingdings" panose="05000000000000000000" pitchFamily="2" charset="2"/>
              </a:rPr>
              <a:t> </a:t>
            </a:r>
            <a:r>
              <a:rPr lang="pt-BR" sz="1500" b="1" spc="-1" dirty="0" smtClean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SGI / SEFAZ-MS.</a:t>
            </a:r>
            <a:endParaRPr lang="pt-BR" sz="1500" b="1" spc="-1" dirty="0">
              <a:solidFill>
                <a:schemeClr val="bg1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603720" indent="-603450"/>
            <a:endParaRPr lang="pt-BR" sz="1500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" name="CustomShape 4"/>
          <p:cNvSpPr/>
          <p:nvPr/>
        </p:nvSpPr>
        <p:spPr>
          <a:xfrm>
            <a:off x="1043608" y="3797494"/>
            <a:ext cx="5328578" cy="2834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pt-BR" sz="1400" b="1" strike="noStrike" spc="-1" dirty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Orientador: Vinícius dos Santos Cerqueira</a:t>
            </a:r>
            <a:endParaRPr lang="pt-BR" sz="1400" strike="noStrike" spc="-1" dirty="0">
              <a:solidFill>
                <a:schemeClr val="bg1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t-BR" sz="1400" b="1" strike="noStrike" spc="-1" dirty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endParaRPr lang="pt-BR" sz="1400" strike="noStrike" spc="-1" dirty="0">
              <a:solidFill>
                <a:schemeClr val="bg1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04960" indent="-804600">
              <a:lnSpc>
                <a:spcPct val="100000"/>
              </a:lnSpc>
            </a:pPr>
            <a:r>
              <a:rPr lang="pt-BR" sz="1400" b="1" strike="noStrike" spc="-1" dirty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Equipe: </a:t>
            </a:r>
            <a:endParaRPr lang="pt-BR" sz="1400" strike="noStrike" spc="-1" dirty="0">
              <a:solidFill>
                <a:schemeClr val="bg1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04960" indent="-804600">
              <a:lnSpc>
                <a:spcPct val="100000"/>
              </a:lnSpc>
            </a:pPr>
            <a:r>
              <a:rPr lang="pt-BR" sz="1400" b="1" strike="noStrike" spc="-1" dirty="0" err="1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Clauber</a:t>
            </a:r>
            <a:r>
              <a:rPr lang="pt-BR" sz="1400" b="1" strike="noStrike" spc="-1" dirty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Araujo de Aguiar </a:t>
            </a:r>
            <a:endParaRPr lang="pt-BR" sz="1400" strike="noStrike" spc="-1" dirty="0">
              <a:solidFill>
                <a:schemeClr val="bg1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04960" indent="-804600">
              <a:lnSpc>
                <a:spcPct val="100000"/>
              </a:lnSpc>
            </a:pPr>
            <a:r>
              <a:rPr lang="pt-BR" sz="1400" b="1" strike="noStrike" spc="-1" dirty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Elizeu Gomes da Silva</a:t>
            </a:r>
            <a:endParaRPr lang="pt-BR" sz="1400" strike="noStrike" spc="-1" dirty="0">
              <a:solidFill>
                <a:schemeClr val="bg1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04960" indent="-804600">
              <a:lnSpc>
                <a:spcPct val="100000"/>
              </a:lnSpc>
            </a:pPr>
            <a:r>
              <a:rPr lang="pt-BR" sz="1400" b="1" strike="noStrike" spc="-1" dirty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Epson Acioli Silveira</a:t>
            </a:r>
            <a:endParaRPr lang="pt-BR" sz="1400" strike="noStrike" spc="-1" dirty="0">
              <a:solidFill>
                <a:schemeClr val="bg1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04960" indent="-804600">
              <a:lnSpc>
                <a:spcPct val="100000"/>
              </a:lnSpc>
            </a:pPr>
            <a:r>
              <a:rPr lang="pt-BR" sz="1400" b="1" strike="noStrike" spc="-1" dirty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Fernando de Castro Fagundes </a:t>
            </a:r>
            <a:endParaRPr lang="pt-BR" sz="1400" b="1" strike="noStrike" spc="-1" dirty="0" smtClean="0">
              <a:solidFill>
                <a:schemeClr val="bg1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804960" indent="-804600">
              <a:lnSpc>
                <a:spcPct val="100000"/>
              </a:lnSpc>
            </a:pPr>
            <a:r>
              <a:rPr lang="pt-BR" sz="1400" b="1" spc="-1" dirty="0" smtClean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João Paulo Marra Dantas</a:t>
            </a:r>
            <a:endParaRPr lang="pt-BR" sz="1400" strike="noStrike" spc="-1" dirty="0">
              <a:solidFill>
                <a:schemeClr val="bg1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04960" indent="-804600">
              <a:lnSpc>
                <a:spcPct val="100000"/>
              </a:lnSpc>
            </a:pPr>
            <a:r>
              <a:rPr lang="pt-BR" sz="1400" b="1" strike="noStrike" spc="-1" dirty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Martinho de Freitas Salomão</a:t>
            </a:r>
            <a:endParaRPr lang="pt-BR" sz="1400" strike="noStrike" spc="-1" dirty="0">
              <a:solidFill>
                <a:schemeClr val="bg1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04960" indent="-804600">
              <a:lnSpc>
                <a:spcPct val="100000"/>
              </a:lnSpc>
            </a:pPr>
            <a:r>
              <a:rPr lang="pt-BR" sz="1400" b="1" strike="noStrike" spc="-1" dirty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Paulo Juliano Zanin </a:t>
            </a:r>
            <a:r>
              <a:rPr lang="pt-BR" sz="1400" b="1" strike="noStrike" spc="-1" dirty="0" err="1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Valentini</a:t>
            </a:r>
            <a:endParaRPr lang="pt-BR" sz="1400" strike="noStrike" spc="-1" dirty="0">
              <a:solidFill>
                <a:schemeClr val="bg1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2392161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extShape 1"/>
          <p:cNvSpPr txBox="1"/>
          <p:nvPr/>
        </p:nvSpPr>
        <p:spPr>
          <a:xfrm>
            <a:off x="755576" y="1334732"/>
            <a:ext cx="7920600" cy="772618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pt-BR" sz="3300" spc="-1" dirty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MARGEM DE ERRO DA RCL </a:t>
            </a:r>
            <a:r>
              <a:rPr lang="pt-BR" sz="3300" spc="-1" dirty="0" smtClean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2015 –                    27 ESTADOS</a:t>
            </a:r>
            <a:endParaRPr lang="pt-BR" sz="1350" spc="-1" dirty="0">
              <a:solidFill>
                <a:schemeClr val="bg1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1" name="TextShape 2"/>
          <p:cNvSpPr txBox="1"/>
          <p:nvPr/>
        </p:nvSpPr>
        <p:spPr>
          <a:xfrm>
            <a:off x="628560" y="2226420"/>
            <a:ext cx="7886430" cy="32632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endParaRPr lang="pt-BR" sz="21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102" name="Imagem 6"/>
          <p:cNvPicPr/>
          <p:nvPr/>
        </p:nvPicPr>
        <p:blipFill>
          <a:blip r:embed="rId2"/>
          <a:stretch/>
        </p:blipFill>
        <p:spPr>
          <a:xfrm>
            <a:off x="755576" y="2226420"/>
            <a:ext cx="7920600" cy="4154908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35105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TextShape 1"/>
          <p:cNvSpPr txBox="1"/>
          <p:nvPr/>
        </p:nvSpPr>
        <p:spPr>
          <a:xfrm>
            <a:off x="1274670" y="1665900"/>
            <a:ext cx="6166260" cy="44145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pt-BR" sz="3300" spc="-1" dirty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CARACTERÍSTICAS DO KAULA</a:t>
            </a:r>
            <a:endParaRPr lang="pt-BR" sz="1350" spc="-1" dirty="0">
              <a:solidFill>
                <a:schemeClr val="bg1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9" name="TextShape 2"/>
          <p:cNvSpPr txBox="1"/>
          <p:nvPr/>
        </p:nvSpPr>
        <p:spPr>
          <a:xfrm>
            <a:off x="628560" y="2226420"/>
            <a:ext cx="7886430" cy="32632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24000" indent="-243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100" spc="-1" dirty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PLATAFORMA WEB;</a:t>
            </a:r>
          </a:p>
          <a:p>
            <a:pPr marL="324000" indent="-243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100" spc="-1" dirty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ACESSO ONLINE E SIMULTÂNEO;</a:t>
            </a:r>
          </a:p>
          <a:p>
            <a:pPr marL="324000" indent="-243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100" spc="-1" dirty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FLEXIBILIDADE E RECURSOS DO R;</a:t>
            </a:r>
          </a:p>
          <a:p>
            <a:pPr marL="324000" indent="-243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100" spc="-1" dirty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NÃO É PRECISO TER O SOFTWARE INSTALADO;</a:t>
            </a:r>
          </a:p>
          <a:p>
            <a:pPr marL="324000" indent="-243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100" spc="-1" dirty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DIVERSIDADE DE METODOLOGIAS DE PREVISÃO</a:t>
            </a:r>
            <a:r>
              <a:rPr lang="pt-BR" sz="2100" spc="-1" dirty="0" smtClean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;</a:t>
            </a:r>
          </a:p>
          <a:p>
            <a:pPr marL="324000" indent="-243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100" spc="-1" dirty="0" smtClean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6 MODELOS UNIVARIADOS E 2 MULTIVARIADOS;</a:t>
            </a:r>
            <a:endParaRPr lang="pt-BR" sz="2100" spc="-1" dirty="0">
              <a:solidFill>
                <a:schemeClr val="bg1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24000" indent="-243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100" spc="-1" dirty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POSSIBILIDADE DE COMBINAR PREVISÕES;</a:t>
            </a:r>
          </a:p>
          <a:p>
            <a:pPr marL="324000" indent="-243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100" spc="-1" dirty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EXPORTAÇÃO DE DADOS;</a:t>
            </a:r>
          </a:p>
          <a:p>
            <a:pPr marL="324000" indent="-243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100" spc="-1" dirty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ANÁLISE GRÁFICA;</a:t>
            </a:r>
          </a:p>
          <a:p>
            <a:pPr marL="324000" indent="-243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100" spc="-1" dirty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ALTO NÍVEL DE CUSTOMIZAÇÃO PELO USUÁRIO;</a:t>
            </a:r>
          </a:p>
          <a:p>
            <a:pPr marL="324000" indent="-243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100" spc="-1" dirty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SIGILOSIDADE DOS DADOS;</a:t>
            </a:r>
          </a:p>
          <a:p>
            <a:pPr marL="324000" indent="-243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100" spc="-1" dirty="0">
                <a:solidFill>
                  <a:srgbClr val="FF3333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GRATUITO!!!</a:t>
            </a:r>
            <a:endParaRPr lang="pt-BR" sz="21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3366645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TextShape 2"/>
          <p:cNvSpPr txBox="1"/>
          <p:nvPr/>
        </p:nvSpPr>
        <p:spPr>
          <a:xfrm>
            <a:off x="628560" y="2226420"/>
            <a:ext cx="7886430" cy="32632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24000" indent="-243000" algn="ctr">
              <a:buClr>
                <a:srgbClr val="000000"/>
              </a:buClr>
              <a:buSzPct val="45000"/>
            </a:pPr>
            <a:r>
              <a:rPr lang="pt-BR" sz="5400" spc="-1" dirty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OBRIGADO</a:t>
            </a:r>
          </a:p>
          <a:p>
            <a:pPr marL="324000" indent="-243000" algn="ctr">
              <a:buClr>
                <a:srgbClr val="000000"/>
              </a:buClr>
              <a:buSzPct val="45000"/>
            </a:pPr>
            <a:endParaRPr lang="pt-BR" sz="5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24000" indent="-243000" algn="r">
              <a:buClr>
                <a:srgbClr val="000000"/>
              </a:buClr>
              <a:buSzPct val="45000"/>
            </a:pPr>
            <a:r>
              <a:rPr lang="pt-BR" sz="2400" spc="-1" dirty="0" smtClean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Clauber  Aguiar</a:t>
            </a:r>
          </a:p>
          <a:p>
            <a:pPr marL="324000" indent="-243000" algn="r">
              <a:buClr>
                <a:srgbClr val="000000"/>
              </a:buClr>
              <a:buSzPct val="45000"/>
            </a:pPr>
            <a:r>
              <a:rPr lang="pt-BR" sz="2400" spc="-1" dirty="0" smtClean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Fiscal Tributário Estadual</a:t>
            </a:r>
          </a:p>
          <a:p>
            <a:pPr marL="324000" indent="-243000" algn="r">
              <a:buClr>
                <a:srgbClr val="000000"/>
              </a:buClr>
              <a:buSzPct val="45000"/>
            </a:pPr>
            <a:r>
              <a:rPr lang="pt-BR" spc="-1" dirty="0" smtClean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Assessoria de Pesquisas Econômicas Aplicadas</a:t>
            </a:r>
          </a:p>
          <a:p>
            <a:pPr marL="324000" indent="-243000" algn="r">
              <a:buClr>
                <a:srgbClr val="000000"/>
              </a:buClr>
              <a:buSzPct val="45000"/>
            </a:pPr>
            <a:r>
              <a:rPr lang="pt-BR" spc="-1" dirty="0" smtClean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Superintendência de Planejamento e Gestão Estratégica</a:t>
            </a:r>
          </a:p>
          <a:p>
            <a:pPr marL="324000" indent="-243000" algn="r">
              <a:buClr>
                <a:srgbClr val="000000"/>
              </a:buClr>
              <a:buSzPct val="45000"/>
            </a:pPr>
            <a:r>
              <a:rPr lang="pt-BR" spc="-1" dirty="0" smtClean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Secretaria de Estado de Governo </a:t>
            </a:r>
            <a:r>
              <a:rPr lang="pt-BR" spc="-1" dirty="0" smtClean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do </a:t>
            </a:r>
            <a:r>
              <a:rPr lang="pt-BR" spc="-1" dirty="0" smtClean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Mato Grosso do Sul</a:t>
            </a:r>
            <a:endParaRPr lang="pt-BR" spc="-1" dirty="0">
              <a:solidFill>
                <a:schemeClr val="bg1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24000" indent="-243000" algn="r">
              <a:buClr>
                <a:srgbClr val="000000"/>
              </a:buClr>
              <a:buSzPct val="45000"/>
            </a:pPr>
            <a:r>
              <a:rPr lang="pt-BR" sz="2400" spc="-1" dirty="0" smtClean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  <a:latin typeface="Calibri"/>
                <a:hlinkClick r:id="rId2"/>
              </a:rPr>
              <a:t>E-Mail.: </a:t>
            </a:r>
            <a:r>
              <a:rPr lang="pt-BR" sz="2400" spc="-1" dirty="0" smtClean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  <a:latin typeface="Calibri"/>
                <a:hlinkClick r:id="rId3"/>
              </a:rPr>
              <a:t>caguiar@fazenda.ms.gov.br</a:t>
            </a:r>
            <a:endParaRPr lang="pt-BR" sz="2400" spc="-1" dirty="0" smtClean="0">
              <a:solidFill>
                <a:schemeClr val="bg1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24000" indent="-243000" algn="r">
              <a:buClr>
                <a:srgbClr val="000000"/>
              </a:buClr>
              <a:buSzPct val="45000"/>
            </a:pPr>
            <a:r>
              <a:rPr lang="pt-BR" sz="2400" spc="-1" dirty="0" smtClean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Tel</a:t>
            </a:r>
            <a:r>
              <a:rPr lang="pt-BR" sz="2400" spc="-1" dirty="0" smtClean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.: 67-3318-1177 </a:t>
            </a:r>
            <a:r>
              <a:rPr lang="pt-BR" sz="2400" spc="-1" dirty="0" smtClean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/ 98484-7777</a:t>
            </a:r>
            <a:endParaRPr lang="pt-BR" sz="2400" spc="-1" dirty="0">
              <a:solidFill>
                <a:schemeClr val="bg1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24000" indent="-243000" algn="r">
              <a:buClr>
                <a:srgbClr val="000000"/>
              </a:buClr>
              <a:buSzPct val="45000"/>
            </a:pP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6915519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705</TotalTime>
  <Words>157</Words>
  <Application>Microsoft Office PowerPoint</Application>
  <PresentationFormat>Apresentação na tela (4:3)</PresentationFormat>
  <Paragraphs>50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Guido Breÿ Junior</dc:creator>
  <cp:lastModifiedBy>Clauber Araujo de Aguiar</cp:lastModifiedBy>
  <cp:revision>27</cp:revision>
  <dcterms:created xsi:type="dcterms:W3CDTF">2016-11-10T13:01:16Z</dcterms:created>
  <dcterms:modified xsi:type="dcterms:W3CDTF">2016-12-03T15:13:26Z</dcterms:modified>
</cp:coreProperties>
</file>