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13" r:id="rId2"/>
    <p:sldId id="880" r:id="rId3"/>
    <p:sldId id="881" r:id="rId4"/>
    <p:sldId id="886" r:id="rId5"/>
    <p:sldId id="887" r:id="rId6"/>
    <p:sldId id="895" r:id="rId7"/>
    <p:sldId id="883" r:id="rId8"/>
    <p:sldId id="890" r:id="rId9"/>
    <p:sldId id="898" r:id="rId10"/>
    <p:sldId id="885" r:id="rId11"/>
    <p:sldId id="888" r:id="rId12"/>
    <p:sldId id="913" r:id="rId13"/>
    <p:sldId id="897" r:id="rId14"/>
    <p:sldId id="900" r:id="rId15"/>
    <p:sldId id="902" r:id="rId16"/>
    <p:sldId id="912" r:id="rId17"/>
    <p:sldId id="349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N" initials="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0BFE9D-C388-4F47-837A-555F20C69204}" type="datetimeFigureOut">
              <a:rPr lang="pt-BR"/>
              <a:pPr>
                <a:defRPr/>
              </a:pPr>
              <a:t>05/12/2016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DBE446-1F5A-42D0-A1BD-CFD35609218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6276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C0F367-4C3D-406A-9567-157EF9EA8FDC}" type="datetimeFigureOut">
              <a:rPr lang="pt-BR"/>
              <a:pPr>
                <a:defRPr/>
              </a:pPr>
              <a:t>05/12/2016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0B21F8-C54B-46E6-9A40-B276CD5D300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4004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53C3-615E-4375-8A35-F3B9A06190C0}" type="datetime1">
              <a:rPr lang="pt-BR" smtClean="0"/>
              <a:t>05/12/2016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2F8EB-7093-4BFA-B1AD-65FFCB493D6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05452-CA2C-4254-BC6C-65CFB637BB4D}" type="datetime1">
              <a:rPr lang="pt-BR" smtClean="0"/>
              <a:t>05/12/2016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E53E-1BD9-49D4-9936-2AC21C31042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AD49-E9E8-47F7-987D-AE0BE0F431C1}" type="datetime1">
              <a:rPr lang="pt-BR" smtClean="0"/>
              <a:t>05/12/2016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28863-66F3-471D-90A3-B7456AA5C3A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268A-3CB7-4A91-BB8C-009916ED2844}" type="datetime1">
              <a:rPr lang="pt-BR" smtClean="0"/>
              <a:t>05/12/2016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8129-627C-49EC-9718-74267CD86DE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8CE83-71F7-4189-A50C-D07CDEED3013}" type="datetime1">
              <a:rPr lang="pt-BR" smtClean="0"/>
              <a:t>05/12/2016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8D0B-03E0-4827-9ECF-6DE4CA9F529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A455-B84A-4B9C-9AE7-E4DBFBA2C7D9}" type="datetime1">
              <a:rPr lang="pt-BR" smtClean="0"/>
              <a:t>05/12/2016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FC33-8F40-489C-BD19-6D99B6BF90A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A7A61-DD7C-49CC-A709-C0347E43ED64}" type="datetime1">
              <a:rPr lang="pt-BR" smtClean="0"/>
              <a:t>05/12/2016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BAEE-F019-4B7F-949D-1385BAAA8FA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55851-3F61-476E-98C5-0D56A94DCFA2}" type="datetime1">
              <a:rPr lang="pt-BR" smtClean="0"/>
              <a:t>05/12/2016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2AD9-269F-4272-97B7-B398884F9A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87645-73CD-4963-8C14-2345479A8275}" type="datetime1">
              <a:rPr lang="pt-BR" smtClean="0"/>
              <a:t>05/12/2016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34DF4-5A17-47E3-BAAB-717E13E021D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8480C-9F1B-4BFC-8759-95E86138C6D5}" type="datetime1">
              <a:rPr lang="pt-BR" smtClean="0"/>
              <a:t>05/12/2016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B797-3780-47CA-BE6A-829AC69D259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A792A-146C-48E1-AD2D-C54B730E0BCA}" type="datetime1">
              <a:rPr lang="pt-BR" smtClean="0"/>
              <a:t>05/12/2016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4684-052D-4662-8069-F852CA3E85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8436DE-9FCE-4350-9CF0-70AFEE8CE57D}" type="datetime1">
              <a:rPr lang="pt-BR" smtClean="0"/>
              <a:t>05/12/2016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C18A4D-8026-429A-92B4-ECD6D88E37B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4716016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/>
            </a:r>
            <a:br>
              <a:rPr lang="pt-B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</a:br>
            <a:r>
              <a: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/>
            </a:r>
            <a:br>
              <a: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</a:br>
            <a:r>
              <a:rPr lang="pt-B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SIAFE-PI </a:t>
            </a:r>
            <a:br>
              <a:rPr lang="pt-B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</a:br>
            <a:r>
              <a: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/>
            </a:r>
            <a:br>
              <a: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</a:br>
            <a:r>
              <a:rPr lang="pt-B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SEFAZ</a:t>
            </a:r>
            <a:br>
              <a:rPr lang="pt-B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</a:br>
            <a:r>
              <a:rPr lang="pt-B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Piauí  </a:t>
            </a:r>
            <a:br>
              <a:rPr lang="pt-B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</a:br>
            <a:r>
              <a: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/>
            </a:r>
            <a:br>
              <a: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</a:br>
            <a:endParaRPr lang="pt-BR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1026" name="Picture 2" descr="http://imagem.vermelho.org.br/biblioteca/brasao_piaui171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12" y="1916832"/>
            <a:ext cx="2555378" cy="28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8368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41" y="52805"/>
            <a:ext cx="9143968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endParaRPr lang="pt-B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MELHORIAS DO NOVO SISTEMA SIAFE-PI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792521"/>
              </p:ext>
            </p:extLst>
          </p:nvPr>
        </p:nvGraphicFramePr>
        <p:xfrm>
          <a:off x="395536" y="1397000"/>
          <a:ext cx="8352928" cy="464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8667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SIAFEM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SIAFE-PI</a:t>
                      </a:r>
                      <a:endParaRPr lang="pt-BR" sz="2800" dirty="0"/>
                    </a:p>
                  </a:txBody>
                  <a:tcPr/>
                </a:tc>
              </a:tr>
              <a:tr h="866725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Geração:</a:t>
                      </a:r>
                      <a:r>
                        <a:rPr lang="pt-BR" sz="2800" b="1" baseline="0" dirty="0" smtClean="0"/>
                        <a:t> </a:t>
                      </a:r>
                    </a:p>
                    <a:p>
                      <a:pPr algn="ctr"/>
                      <a:r>
                        <a:rPr lang="pt-BR" sz="2800" b="1" baseline="0" dirty="0" smtClean="0">
                          <a:solidFill>
                            <a:srgbClr val="FF0000"/>
                          </a:solidFill>
                        </a:rPr>
                        <a:t>1ª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Geração:</a:t>
                      </a:r>
                      <a:r>
                        <a:rPr lang="pt-BR" sz="2800" baseline="0" dirty="0" smtClean="0"/>
                        <a:t> </a:t>
                      </a:r>
                    </a:p>
                    <a:p>
                      <a:pPr algn="ctr"/>
                      <a:r>
                        <a:rPr lang="pt-BR" sz="2800" b="1" baseline="0" dirty="0" smtClean="0">
                          <a:solidFill>
                            <a:srgbClr val="FF0000"/>
                          </a:solidFill>
                        </a:rPr>
                        <a:t>3ª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66725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Linguagem:</a:t>
                      </a:r>
                      <a:r>
                        <a:rPr lang="pt-BR" sz="2800" dirty="0" smtClean="0"/>
                        <a:t> </a:t>
                      </a: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Natural ADABAS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Linguagem: </a:t>
                      </a: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JAVA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66725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Layout:</a:t>
                      </a:r>
                      <a:r>
                        <a:rPr lang="pt-BR" sz="2800" b="1" baseline="0" dirty="0" smtClean="0"/>
                        <a:t> </a:t>
                      </a:r>
                    </a:p>
                    <a:p>
                      <a:pPr algn="ctr"/>
                      <a:r>
                        <a:rPr lang="pt-BR" sz="2800" b="1" baseline="0" dirty="0" smtClean="0">
                          <a:solidFill>
                            <a:srgbClr val="FF0000"/>
                          </a:solidFill>
                        </a:rPr>
                        <a:t>DOS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Layout: </a:t>
                      </a: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WEB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66725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Empresa:</a:t>
                      </a:r>
                      <a:r>
                        <a:rPr lang="pt-BR" sz="2800" b="1" baseline="0" dirty="0" smtClean="0"/>
                        <a:t> </a:t>
                      </a:r>
                    </a:p>
                    <a:p>
                      <a:pPr algn="ctr"/>
                      <a:r>
                        <a:rPr lang="pt-BR" sz="2800" b="1" baseline="0" dirty="0" smtClean="0">
                          <a:solidFill>
                            <a:srgbClr val="FF0000"/>
                          </a:solidFill>
                        </a:rPr>
                        <a:t>SERPRO (pública)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Empresa:</a:t>
                      </a:r>
                      <a:r>
                        <a:rPr lang="pt-BR" sz="2800" baseline="0" dirty="0" smtClean="0"/>
                        <a:t> </a:t>
                      </a:r>
                    </a:p>
                    <a:p>
                      <a:pPr algn="ctr"/>
                      <a:r>
                        <a:rPr lang="pt-BR" sz="2800" b="1" baseline="0" dirty="0" smtClean="0">
                          <a:solidFill>
                            <a:srgbClr val="FF0000"/>
                          </a:solidFill>
                        </a:rPr>
                        <a:t>LOGUS (privada)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2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41" y="52805"/>
            <a:ext cx="9143968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endParaRPr lang="pt-B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MELHORIAS DO NOVO SISTEMA SIAFE-PI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329932"/>
              </p:ext>
            </p:extLst>
          </p:nvPr>
        </p:nvGraphicFramePr>
        <p:xfrm>
          <a:off x="395536" y="1397000"/>
          <a:ext cx="8352928" cy="464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866725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SIAFEM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SIAFE-PI</a:t>
                      </a:r>
                      <a:endParaRPr lang="pt-BR" sz="2800" dirty="0"/>
                    </a:p>
                  </a:txBody>
                  <a:tcPr/>
                </a:tc>
              </a:tr>
              <a:tr h="866725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Acesso:</a:t>
                      </a: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Intranet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Acesso:</a:t>
                      </a: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Intranet e/ou</a:t>
                      </a:r>
                      <a:r>
                        <a:rPr lang="pt-BR" sz="2800" b="1" baseline="0" dirty="0" smtClean="0">
                          <a:solidFill>
                            <a:srgbClr val="FF0000"/>
                          </a:solidFill>
                        </a:rPr>
                        <a:t> Internet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66725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Integração com sistemas:</a:t>
                      </a: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Difícil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Integração</a:t>
                      </a:r>
                      <a:r>
                        <a:rPr lang="pt-BR" sz="2800" b="1" baseline="0" dirty="0" smtClean="0"/>
                        <a:t> com sistemas</a:t>
                      </a:r>
                      <a:r>
                        <a:rPr lang="pt-BR" sz="2800" b="1" dirty="0" smtClean="0"/>
                        <a:t>:</a:t>
                      </a: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Fácil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66725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Geração de relatórios:</a:t>
                      </a: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Difícil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Geração de relatórios:</a:t>
                      </a: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Fácil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66725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Uso</a:t>
                      </a:r>
                      <a:r>
                        <a:rPr lang="pt-BR" sz="2800" b="1" baseline="0" dirty="0" smtClean="0"/>
                        <a:t> do mouse</a:t>
                      </a:r>
                      <a:r>
                        <a:rPr lang="pt-BR" sz="2800" b="1" dirty="0" smtClean="0"/>
                        <a:t>:</a:t>
                      </a: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Não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Uso do mouse:</a:t>
                      </a:r>
                    </a:p>
                    <a:p>
                      <a:pPr algn="ctr"/>
                      <a:r>
                        <a:rPr lang="pt-BR" sz="2800" b="1" dirty="0" smtClean="0">
                          <a:solidFill>
                            <a:srgbClr val="FF0000"/>
                          </a:solidFill>
                        </a:rPr>
                        <a:t>Sim</a:t>
                      </a:r>
                      <a:endParaRPr lang="pt-B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1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9" y="0"/>
            <a:ext cx="9143968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UNICON – CONTABILIDADE CENTRAL DO ESTADO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4784"/>
            <a:ext cx="8025481" cy="420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6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41" y="52805"/>
            <a:ext cx="9143968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endParaRPr lang="pt-B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MELHORIAS DO NOVO SISTEMA SIAFE-PI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9" y="1556792"/>
            <a:ext cx="42484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atin typeface="+mj-lt"/>
              </a:rPr>
              <a:t>A implantação do sistema iniciou em Setembro 2015 e encerrará em Dezembro 2016, para entrar em produção em Janeiro/2017. </a:t>
            </a:r>
          </a:p>
          <a:p>
            <a:pPr algn="ctr"/>
            <a:endParaRPr lang="pt-BR" sz="2800" b="1" dirty="0" smtClean="0">
              <a:latin typeface="+mj-lt"/>
            </a:endParaRPr>
          </a:p>
          <a:p>
            <a:pPr algn="just"/>
            <a:r>
              <a:rPr lang="pt-BR" sz="2800" b="1" dirty="0" smtClean="0">
                <a:latin typeface="+mj-lt"/>
              </a:rPr>
              <a:t>O </a:t>
            </a:r>
            <a:r>
              <a:rPr lang="pt-BR" sz="2800" b="1" dirty="0" err="1" smtClean="0">
                <a:latin typeface="+mj-lt"/>
              </a:rPr>
              <a:t>Siafe</a:t>
            </a:r>
            <a:r>
              <a:rPr lang="pt-BR" sz="2800" b="1" dirty="0" smtClean="0">
                <a:latin typeface="+mj-lt"/>
              </a:rPr>
              <a:t>-PI está dividido em dois ambientes: o primeiro é de </a:t>
            </a:r>
            <a:r>
              <a:rPr lang="pt-BR" sz="2800" b="1" dirty="0" smtClean="0">
                <a:solidFill>
                  <a:srgbClr val="FF0000"/>
                </a:solidFill>
                <a:latin typeface="+mj-lt"/>
              </a:rPr>
              <a:t>Configuração</a:t>
            </a:r>
            <a:r>
              <a:rPr lang="pt-BR" sz="2800" b="1" dirty="0" smtClean="0">
                <a:latin typeface="+mj-lt"/>
              </a:rPr>
              <a:t> e o segundo é de </a:t>
            </a:r>
            <a:r>
              <a:rPr lang="pt-BR" sz="2800" b="1" dirty="0" smtClean="0">
                <a:solidFill>
                  <a:srgbClr val="FF0000"/>
                </a:solidFill>
                <a:latin typeface="+mj-lt"/>
              </a:rPr>
              <a:t>Produção. </a:t>
            </a:r>
          </a:p>
        </p:txBody>
      </p:sp>
      <p:pic>
        <p:nvPicPr>
          <p:cNvPr id="7" name="Picture 2" descr="https://scontent.fbsb1-1.fna.fbcdn.net/v/t1.0-9/12931261_793331794133739_9143609591879590360_n.jpg?oh=e6f84b8d3b00d716e72063db7406cb9d&amp;oe=584EF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00569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content.fbsb1-1.fna.fbcdn.net/v/t1.0-9/12321214_1041890379190670_4842564947121471559_n.jpg?oh=292f814b57c0e09bac0d2a3cc59f324c&amp;oe=585185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80710"/>
            <a:ext cx="3005694" cy="16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14792"/>
            <a:ext cx="9143968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endParaRPr lang="pt-B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MELHORIAS DO NOVO SISTEMA SIAFE-PI</a:t>
            </a:r>
          </a:p>
        </p:txBody>
      </p:sp>
      <p:pic>
        <p:nvPicPr>
          <p:cNvPr id="4098" name="Picture 2" descr="visitasteso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32848" cy="50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41" y="52805"/>
            <a:ext cx="9143968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endParaRPr lang="pt-B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MELHORIAS DO NOVO SISTEMA SIAFE-PI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9" y="1556792"/>
            <a:ext cx="42484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atin typeface="+mj-lt"/>
              </a:rPr>
              <a:t>O contrato com a LOGUS prevê integração com mais quatro sistemas da gestão estadual:</a:t>
            </a:r>
          </a:p>
          <a:p>
            <a:pPr algn="just"/>
            <a:endParaRPr lang="pt-BR" sz="2800" b="1" dirty="0">
              <a:latin typeface="+mj-lt"/>
            </a:endParaRPr>
          </a:p>
          <a:p>
            <a:pPr algn="just"/>
            <a:r>
              <a:rPr lang="pt-BR" sz="2800" b="1" dirty="0" smtClean="0">
                <a:latin typeface="+mj-lt"/>
              </a:rPr>
              <a:t>1. Portal da Transparência;</a:t>
            </a:r>
          </a:p>
          <a:p>
            <a:pPr algn="just"/>
            <a:r>
              <a:rPr lang="pt-BR" sz="2800" b="1" dirty="0" smtClean="0">
                <a:latin typeface="+mj-lt"/>
              </a:rPr>
              <a:t>2. Arrecadação Tributária;</a:t>
            </a:r>
          </a:p>
          <a:p>
            <a:pPr algn="just"/>
            <a:r>
              <a:rPr lang="pt-BR" sz="2800" b="1" dirty="0">
                <a:latin typeface="+mj-lt"/>
              </a:rPr>
              <a:t>3</a:t>
            </a:r>
            <a:r>
              <a:rPr lang="pt-BR" sz="2800" b="1" dirty="0" smtClean="0">
                <a:latin typeface="+mj-lt"/>
              </a:rPr>
              <a:t>. Folha de Pagamento;</a:t>
            </a:r>
          </a:p>
          <a:p>
            <a:pPr algn="just"/>
            <a:r>
              <a:rPr lang="pt-BR" sz="2800" b="1" dirty="0" smtClean="0">
                <a:latin typeface="+mj-lt"/>
              </a:rPr>
              <a:t>4. Patrimônio.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2" t="34596" r="15981" b="40737"/>
          <a:stretch/>
        </p:blipFill>
        <p:spPr bwMode="auto">
          <a:xfrm>
            <a:off x="5202471" y="2492896"/>
            <a:ext cx="3610737" cy="271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0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41" y="52805"/>
            <a:ext cx="9143968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endParaRPr lang="pt-B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MELHORIAS DO NOVO SISTEMA SIAFE-PI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7" y="1700808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atin typeface="+mj-lt"/>
              </a:rPr>
              <a:t>O </a:t>
            </a:r>
            <a:r>
              <a:rPr lang="pt-BR" sz="2800" b="1" dirty="0" smtClean="0">
                <a:solidFill>
                  <a:srgbClr val="FF0000"/>
                </a:solidFill>
                <a:latin typeface="+mj-lt"/>
              </a:rPr>
              <a:t>SIAFE-PI</a:t>
            </a:r>
            <a:r>
              <a:rPr lang="pt-BR" sz="2800" b="1" dirty="0" smtClean="0">
                <a:latin typeface="+mj-lt"/>
              </a:rPr>
              <a:t> será implantado no contexto econômico de crise, e proporcionará avanços no monitoramento da Qualidade do Gasto Público, para a otimizar a aplicação dos recursos arrecadados.</a:t>
            </a:r>
          </a:p>
        </p:txBody>
      </p:sp>
      <p:pic>
        <p:nvPicPr>
          <p:cNvPr id="2054" name="Picture 6" descr="Resultado de imagem para escol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18" y="1567756"/>
            <a:ext cx="2277071" cy="151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obr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85198"/>
            <a:ext cx="2320743" cy="138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m para hospita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18" y="5048851"/>
            <a:ext cx="2331434" cy="127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"/>
            <a:ext cx="9144000" cy="35010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endParaRPr lang="pt-BR" sz="5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pt-BR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endParaRPr lang="pt-BR" sz="5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endParaRPr lang="pt-BR" sz="5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pt-BR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pt-BR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5452585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Governo do Estado do Piauí</a:t>
            </a:r>
          </a:p>
          <a:p>
            <a:pPr algn="ctr"/>
            <a:r>
              <a:rPr lang="pt-BR" b="1" dirty="0" smtClean="0"/>
              <a:t>Secretaria Estadual da Fazenda</a:t>
            </a:r>
          </a:p>
          <a:p>
            <a:pPr algn="ctr"/>
            <a:r>
              <a:rPr lang="pt-BR" b="1" dirty="0" smtClean="0"/>
              <a:t>Superintendência do Tesouro do Estado</a:t>
            </a:r>
          </a:p>
          <a:p>
            <a:pPr algn="ctr"/>
            <a:r>
              <a:rPr lang="pt-BR" b="1" dirty="0" smtClean="0"/>
              <a:t>Unidade de Controle Contábil</a:t>
            </a:r>
            <a:endParaRPr lang="pt-BR" b="1" dirty="0"/>
          </a:p>
        </p:txBody>
      </p:sp>
      <p:pic>
        <p:nvPicPr>
          <p:cNvPr id="5" name="Picture 2" descr="http://imagem.vermelho.org.br/biblioteca/brasao_piaui171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379" y="3861048"/>
            <a:ext cx="1187226" cy="1322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41" y="52805"/>
            <a:ext cx="9143968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endParaRPr lang="pt-B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MELHORIAS DO NOVO SISTEMA SIAFE-PI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9" y="1556792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+mj-lt"/>
              </a:rPr>
              <a:t>Em 30 de abril de 2015, foi designada comissão para análise da proposta técnica do novo sistema Integrado de Planejamento, Orçamento, Administração Financeira e Contabilidade do Estado do Piauí</a:t>
            </a:r>
          </a:p>
        </p:txBody>
      </p:sp>
      <p:pic>
        <p:nvPicPr>
          <p:cNvPr id="5" name="Picture 2" descr="https://scontent.fbsb1-1.fna.fbcdn.net/v/t1.0-9/12043191_957534527626256_4737882245109773231_n.jpg?oh=1e4335eb293dd4ac9add349a1b1684fd&amp;oe=585185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21" y="3717032"/>
            <a:ext cx="3992443" cy="22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ontent.fbsb1-1.fna.fbcdn.net/v/t1.0-9/12004744_951728701540172_5004069852806334217_n.jpg?oh=e87f5f69edd339edd3888d0691e82225&amp;oe=58425A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7" y="3717032"/>
            <a:ext cx="3955931" cy="222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41" y="52805"/>
            <a:ext cx="9143968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endParaRPr lang="pt-B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MELHORIAS DO NOVO SISTEMA SIAFE-PI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8812" y="1628800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atin typeface="+mj-lt"/>
              </a:rPr>
              <a:t>Foram avaliadas as seguintes empresas:</a:t>
            </a:r>
            <a:endParaRPr lang="pt-BR" sz="2800" b="1" dirty="0">
              <a:latin typeface="+mj-lt"/>
            </a:endParaRPr>
          </a:p>
          <a:p>
            <a:pPr marL="514350" indent="-514350" algn="just">
              <a:buAutoNum type="arabicPeriod"/>
            </a:pPr>
            <a:endParaRPr lang="pt-BR" sz="2800" b="1" dirty="0" smtClean="0">
              <a:latin typeface="+mj-lt"/>
            </a:endParaRPr>
          </a:p>
          <a:p>
            <a:pPr marL="514350" indent="-514350" algn="just">
              <a:buAutoNum type="arabicPeriod"/>
            </a:pPr>
            <a:r>
              <a:rPr lang="pt-BR" sz="2800" b="1" dirty="0" smtClean="0">
                <a:latin typeface="+mj-lt"/>
              </a:rPr>
              <a:t>Accenture do Brasil </a:t>
            </a:r>
            <a:r>
              <a:rPr lang="pt-BR" sz="2800" b="1" dirty="0" err="1" smtClean="0">
                <a:latin typeface="+mj-lt"/>
              </a:rPr>
              <a:t>Ltda</a:t>
            </a:r>
            <a:r>
              <a:rPr lang="pt-BR" sz="2800" b="1" dirty="0" smtClean="0">
                <a:latin typeface="+mj-lt"/>
              </a:rPr>
              <a:t>;</a:t>
            </a:r>
          </a:p>
          <a:p>
            <a:pPr marL="514350" indent="-514350" algn="just">
              <a:buAutoNum type="arabicPeriod"/>
            </a:pPr>
            <a:r>
              <a:rPr lang="pt-BR" sz="2800" b="1" dirty="0" smtClean="0">
                <a:latin typeface="+mj-lt"/>
              </a:rPr>
              <a:t>BBKO Consulting;</a:t>
            </a:r>
          </a:p>
          <a:p>
            <a:pPr marL="514350" indent="-514350" algn="just">
              <a:buAutoNum type="arabicPeriod"/>
            </a:pPr>
            <a:r>
              <a:rPr lang="pt-BR" sz="2800" b="1" dirty="0" err="1" smtClean="0">
                <a:latin typeface="+mj-lt"/>
              </a:rPr>
              <a:t>Cast</a:t>
            </a:r>
            <a:r>
              <a:rPr lang="pt-BR" sz="2800" b="1" dirty="0" smtClean="0">
                <a:latin typeface="+mj-lt"/>
              </a:rPr>
              <a:t> Informática S.A.;</a:t>
            </a:r>
          </a:p>
          <a:p>
            <a:pPr marL="514350" indent="-514350" algn="just">
              <a:buAutoNum type="arabicPeriod"/>
            </a:pPr>
            <a:r>
              <a:rPr lang="pt-BR" sz="2800" b="1" dirty="0" err="1" smtClean="0">
                <a:latin typeface="+mj-lt"/>
              </a:rPr>
              <a:t>Everis</a:t>
            </a:r>
            <a:r>
              <a:rPr lang="pt-BR" sz="2800" b="1" dirty="0" smtClean="0">
                <a:latin typeface="+mj-lt"/>
              </a:rPr>
              <a:t> Spain S.L.U.;</a:t>
            </a:r>
          </a:p>
          <a:p>
            <a:pPr marL="514350" indent="-514350" algn="just">
              <a:buAutoNum type="arabicPeriod"/>
            </a:pPr>
            <a:r>
              <a:rPr lang="pt-BR" sz="2800" b="1" dirty="0" smtClean="0">
                <a:latin typeface="+mj-lt"/>
              </a:rPr>
              <a:t>E&amp;L Produções de Software;</a:t>
            </a:r>
          </a:p>
          <a:p>
            <a:pPr marL="514350" indent="-514350" algn="just">
              <a:buAutoNum type="arabicPeriod"/>
            </a:pPr>
            <a:r>
              <a:rPr lang="pt-BR" sz="2800" b="1" dirty="0" err="1" smtClean="0">
                <a:latin typeface="+mj-lt"/>
              </a:rPr>
              <a:t>Indra</a:t>
            </a:r>
            <a:r>
              <a:rPr lang="pt-BR" sz="2800" b="1" dirty="0" smtClean="0">
                <a:latin typeface="+mj-lt"/>
              </a:rPr>
              <a:t> </a:t>
            </a:r>
            <a:r>
              <a:rPr lang="pt-BR" sz="2800" b="1" dirty="0">
                <a:latin typeface="+mj-lt"/>
              </a:rPr>
              <a:t>Brasil Soluções e </a:t>
            </a:r>
            <a:r>
              <a:rPr lang="pt-BR" sz="2800" b="1" dirty="0" smtClean="0">
                <a:latin typeface="+mj-lt"/>
              </a:rPr>
              <a:t>Serviços;</a:t>
            </a:r>
          </a:p>
          <a:p>
            <a:pPr marL="514350" indent="-514350" algn="just">
              <a:buAutoNum type="arabicPeriod"/>
            </a:pPr>
            <a:r>
              <a:rPr lang="pt-BR" sz="2800" b="1" dirty="0" smtClean="0">
                <a:latin typeface="+mj-lt"/>
              </a:rPr>
              <a:t>Logus </a:t>
            </a:r>
            <a:r>
              <a:rPr lang="pt-BR" sz="2800" b="1" dirty="0">
                <a:latin typeface="+mj-lt"/>
              </a:rPr>
              <a:t>Sistemas de Gestão </a:t>
            </a:r>
            <a:r>
              <a:rPr lang="pt-BR" sz="2800" b="1" dirty="0" smtClean="0">
                <a:latin typeface="+mj-lt"/>
              </a:rPr>
              <a:t>Pública;</a:t>
            </a:r>
          </a:p>
          <a:p>
            <a:pPr marL="514350" indent="-514350" algn="just">
              <a:buAutoNum type="arabicPeriod"/>
            </a:pPr>
            <a:r>
              <a:rPr lang="pt-BR" sz="2800" b="1" dirty="0" smtClean="0">
                <a:latin typeface="+mj-lt"/>
              </a:rPr>
              <a:t>NT </a:t>
            </a:r>
            <a:r>
              <a:rPr lang="pt-BR" sz="2800" b="1" dirty="0" err="1">
                <a:latin typeface="+mj-lt"/>
              </a:rPr>
              <a:t>Consult</a:t>
            </a:r>
            <a:r>
              <a:rPr lang="pt-BR" sz="2800" b="1" dirty="0">
                <a:latin typeface="+mj-lt"/>
              </a:rPr>
              <a:t> Tecnologia e </a:t>
            </a:r>
            <a:r>
              <a:rPr lang="pt-BR" sz="2800" b="1" dirty="0" smtClean="0">
                <a:latin typeface="+mj-lt"/>
              </a:rPr>
              <a:t>Consultoria;</a:t>
            </a:r>
          </a:p>
        </p:txBody>
      </p:sp>
      <p:pic>
        <p:nvPicPr>
          <p:cNvPr id="5" name="Picture 2" descr="siafe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44" y="4240630"/>
            <a:ext cx="2176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APASER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56" y="1995022"/>
            <a:ext cx="2176428" cy="14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6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14792"/>
            <a:ext cx="9143968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endParaRPr lang="pt-B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MELHORIAS DO NOVO SISTEMA SIAFE-PI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11007" r="15456" b="19589"/>
          <a:stretch/>
        </p:blipFill>
        <p:spPr bwMode="auto">
          <a:xfrm>
            <a:off x="258727" y="1340768"/>
            <a:ext cx="8626545" cy="479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0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14792"/>
            <a:ext cx="9143968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endParaRPr lang="pt-B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MELHORIAS DO NOVO SISTEMA SIAFE-PI</a:t>
            </a:r>
          </a:p>
        </p:txBody>
      </p:sp>
      <p:pic>
        <p:nvPicPr>
          <p:cNvPr id="16386" name="Picture 2" descr="viagem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9926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14792"/>
            <a:ext cx="9143968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endParaRPr lang="pt-B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MELHORIAS DO NOVO SISTEMA SIAFE-PI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t="11567" r="12309" b="8396"/>
          <a:stretch/>
        </p:blipFill>
        <p:spPr bwMode="auto">
          <a:xfrm>
            <a:off x="611560" y="1412776"/>
            <a:ext cx="8205680" cy="484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0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41" y="52805"/>
            <a:ext cx="9143968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endParaRPr lang="pt-B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MELHORIAS DO NOVO SISTEMA SIAFE-PI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348800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+mj-lt"/>
              </a:rPr>
              <a:t>Empresa Vencedora: </a:t>
            </a:r>
          </a:p>
          <a:p>
            <a:r>
              <a:rPr lang="pt-BR" sz="2800" b="1" i="1" dirty="0" smtClean="0">
                <a:solidFill>
                  <a:srgbClr val="FF0000"/>
                </a:solidFill>
                <a:latin typeface="+mj-lt"/>
              </a:rPr>
              <a:t>Logus Sistemas de Gestão Pública</a:t>
            </a:r>
            <a:endParaRPr lang="pt-BR" sz="2800" b="1" dirty="0">
              <a:latin typeface="+mj-lt"/>
            </a:endParaRPr>
          </a:p>
          <a:p>
            <a:endParaRPr lang="pt-BR" sz="2800" b="1" dirty="0" smtClean="0">
              <a:latin typeface="+mj-lt"/>
            </a:endParaRPr>
          </a:p>
          <a:p>
            <a:r>
              <a:rPr lang="pt-BR" sz="2800" b="1" dirty="0" smtClean="0">
                <a:latin typeface="+mj-lt"/>
              </a:rPr>
              <a:t>Valor: </a:t>
            </a:r>
          </a:p>
          <a:p>
            <a:r>
              <a:rPr lang="pt-BR" sz="2800" b="1" i="1" dirty="0" smtClean="0">
                <a:solidFill>
                  <a:srgbClr val="FF0000"/>
                </a:solidFill>
                <a:latin typeface="+mj-lt"/>
              </a:rPr>
              <a:t>R$ 9,3 milhões</a:t>
            </a:r>
            <a:endParaRPr lang="pt-BR" sz="2800" b="1" dirty="0">
              <a:latin typeface="+mj-lt"/>
            </a:endParaRPr>
          </a:p>
          <a:p>
            <a:endParaRPr lang="pt-BR" sz="2800" b="1" dirty="0" smtClean="0">
              <a:latin typeface="+mj-lt"/>
            </a:endParaRPr>
          </a:p>
          <a:p>
            <a:r>
              <a:rPr lang="pt-BR" sz="2800" b="1" dirty="0" smtClean="0">
                <a:latin typeface="+mj-lt"/>
              </a:rPr>
              <a:t>Fonte de recursos:</a:t>
            </a:r>
          </a:p>
          <a:p>
            <a:r>
              <a:rPr lang="pt-BR" sz="2800" b="1" i="1" dirty="0" smtClean="0">
                <a:solidFill>
                  <a:srgbClr val="FF0000"/>
                </a:solidFill>
                <a:latin typeface="+mj-lt"/>
              </a:rPr>
              <a:t>Operação de Crédito com o BID</a:t>
            </a:r>
            <a:endParaRPr lang="pt-BR" sz="2800" b="1" dirty="0" smtClean="0">
              <a:latin typeface="+mj-lt"/>
            </a:endParaRPr>
          </a:p>
          <a:p>
            <a:endParaRPr lang="pt-BR" sz="2800" b="1" dirty="0" smtClean="0">
              <a:latin typeface="+mj-lt"/>
            </a:endParaRPr>
          </a:p>
          <a:p>
            <a:r>
              <a:rPr lang="pt-BR" sz="2800" b="1" dirty="0" smtClean="0">
                <a:latin typeface="+mj-lt"/>
              </a:rPr>
              <a:t>Data da contratação:</a:t>
            </a:r>
            <a:endParaRPr lang="pt-BR" sz="2800" b="1" dirty="0">
              <a:latin typeface="+mj-lt"/>
            </a:endParaRPr>
          </a:p>
          <a:p>
            <a:r>
              <a:rPr lang="pt-BR" sz="2800" b="1" i="1" dirty="0" smtClean="0">
                <a:solidFill>
                  <a:srgbClr val="FF0000"/>
                </a:solidFill>
                <a:latin typeface="+mj-lt"/>
              </a:rPr>
              <a:t>Contrato nº 43 de 30/09/2015</a:t>
            </a:r>
          </a:p>
        </p:txBody>
      </p:sp>
    </p:spTree>
    <p:extLst>
      <p:ext uri="{BB962C8B-B14F-4D97-AF65-F5344CB8AC3E}">
        <p14:creationId xmlns:p14="http://schemas.microsoft.com/office/powerpoint/2010/main" val="34930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41" y="52805"/>
            <a:ext cx="9143968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endParaRPr lang="pt-B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MELHORIAS DO NOVO SISTEMA SIAFE-PI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1855" y="1196752"/>
            <a:ext cx="76328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+mj-lt"/>
              </a:rPr>
              <a:t>Módulos Contratados: </a:t>
            </a:r>
          </a:p>
          <a:p>
            <a:r>
              <a:rPr lang="pt-BR" sz="2800" b="1" i="1" dirty="0" smtClean="0">
                <a:solidFill>
                  <a:srgbClr val="FF0000"/>
                </a:solidFill>
                <a:latin typeface="+mj-lt"/>
              </a:rPr>
              <a:t>1.Planejamento e Orçamento;</a:t>
            </a:r>
          </a:p>
          <a:p>
            <a:r>
              <a:rPr lang="pt-BR" sz="2800" b="1" i="1" dirty="0" smtClean="0">
                <a:solidFill>
                  <a:srgbClr val="FF0000"/>
                </a:solidFill>
                <a:latin typeface="+mj-lt"/>
              </a:rPr>
              <a:t>2.Execução Financeira e Contábil.</a:t>
            </a:r>
          </a:p>
          <a:p>
            <a:endParaRPr lang="pt-BR" sz="2800" b="1" dirty="0" smtClean="0">
              <a:latin typeface="+mj-lt"/>
            </a:endParaRPr>
          </a:p>
          <a:p>
            <a:r>
              <a:rPr lang="pt-BR" sz="2800" b="1" dirty="0" smtClean="0">
                <a:latin typeface="+mj-lt"/>
              </a:rPr>
              <a:t>Abrangência: </a:t>
            </a:r>
          </a:p>
          <a:p>
            <a:r>
              <a:rPr lang="pt-BR" sz="2800" b="1" i="1" dirty="0" smtClean="0">
                <a:solidFill>
                  <a:srgbClr val="FF0000"/>
                </a:solidFill>
                <a:latin typeface="+mj-lt"/>
              </a:rPr>
              <a:t>Todos os Poderes no âmbito Estadual</a:t>
            </a:r>
            <a:endParaRPr lang="pt-BR" sz="2800" b="1" dirty="0" smtClean="0">
              <a:latin typeface="+mj-lt"/>
            </a:endParaRPr>
          </a:p>
          <a:p>
            <a:endParaRPr lang="pt-BR" sz="2800" b="1" dirty="0" smtClean="0">
              <a:latin typeface="+mj-lt"/>
            </a:endParaRPr>
          </a:p>
          <a:p>
            <a:r>
              <a:rPr lang="pt-BR" sz="2800" b="1" dirty="0" smtClean="0">
                <a:latin typeface="+mj-lt"/>
              </a:rPr>
              <a:t>Cronograma de Implantação:</a:t>
            </a:r>
          </a:p>
          <a:p>
            <a:r>
              <a:rPr lang="pt-BR" sz="2800" b="1" i="1" dirty="0" smtClean="0">
                <a:solidFill>
                  <a:srgbClr val="FF0000"/>
                </a:solidFill>
                <a:latin typeface="+mj-lt"/>
              </a:rPr>
              <a:t>Setembro/2015 até Dezembro/2017</a:t>
            </a:r>
          </a:p>
          <a:p>
            <a:endParaRPr lang="pt-BR" sz="2800" b="1" dirty="0" smtClean="0">
              <a:latin typeface="+mj-lt"/>
            </a:endParaRPr>
          </a:p>
          <a:p>
            <a:r>
              <a:rPr lang="pt-BR" sz="2800" b="1" dirty="0" smtClean="0">
                <a:latin typeface="+mj-lt"/>
              </a:rPr>
              <a:t>Propriedade dos Fontes:</a:t>
            </a:r>
            <a:endParaRPr lang="pt-BR" sz="2800" b="1" dirty="0">
              <a:latin typeface="+mj-lt"/>
            </a:endParaRPr>
          </a:p>
          <a:p>
            <a:r>
              <a:rPr lang="pt-BR" sz="2800" b="1" i="1" dirty="0" smtClean="0">
                <a:solidFill>
                  <a:srgbClr val="FF0000"/>
                </a:solidFill>
                <a:latin typeface="+mj-lt"/>
              </a:rPr>
              <a:t>Governo do Estado do Piauí</a:t>
            </a:r>
            <a:endParaRPr lang="pt-BR" sz="2800" b="1" i="1" dirty="0">
              <a:solidFill>
                <a:srgbClr val="FF0000"/>
              </a:solidFill>
              <a:latin typeface="+mj-lt"/>
            </a:endParaRPr>
          </a:p>
          <a:p>
            <a:endParaRPr lang="pt-BR" sz="3200" b="1" dirty="0" smtClean="0">
              <a:latin typeface="+mj-lt"/>
            </a:endParaRPr>
          </a:p>
          <a:p>
            <a:endParaRPr lang="pt-B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68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41" y="52805"/>
            <a:ext cx="9143968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Berlin Sans FB Demi" pitchFamily="34" charset="0"/>
              </a:rPr>
            </a:br>
            <a:endParaRPr lang="pt-B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MELHORIAS DO NOVO SISTEMA SIAFE-PI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560" y="1484784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+mj-lt"/>
              </a:rPr>
              <a:t>Nome do Sistema:</a:t>
            </a:r>
          </a:p>
          <a:p>
            <a:r>
              <a:rPr lang="pt-BR" sz="3200" b="1" i="1" dirty="0" smtClean="0">
                <a:solidFill>
                  <a:srgbClr val="FF0000"/>
                </a:solidFill>
                <a:latin typeface="+mj-lt"/>
              </a:rPr>
              <a:t>Sistema Integrado de Administração Financeira do Estado do Piauí- SIAFE-PI</a:t>
            </a:r>
            <a:endParaRPr lang="pt-BR" sz="3200" b="1" i="1" dirty="0">
              <a:solidFill>
                <a:srgbClr val="FF0000"/>
              </a:solidFill>
              <a:latin typeface="+mj-lt"/>
            </a:endParaRPr>
          </a:p>
          <a:p>
            <a:endParaRPr lang="pt-BR" sz="3200" b="1" dirty="0" smtClean="0">
              <a:latin typeface="+mj-lt"/>
            </a:endParaRPr>
          </a:p>
          <a:p>
            <a:r>
              <a:rPr lang="pt-BR" sz="3200" b="1" dirty="0" smtClean="0">
                <a:latin typeface="+mj-lt"/>
              </a:rPr>
              <a:t>Ferramenta de gestão do projeto: </a:t>
            </a:r>
          </a:p>
          <a:p>
            <a:r>
              <a:rPr lang="pt-BR" sz="3200" b="1" i="1" dirty="0" smtClean="0">
                <a:solidFill>
                  <a:srgbClr val="FF0000"/>
                </a:solidFill>
                <a:latin typeface="+mj-lt"/>
              </a:rPr>
              <a:t>JIRA</a:t>
            </a:r>
          </a:p>
          <a:p>
            <a:endParaRPr lang="pt-BR" sz="3200" b="1" dirty="0">
              <a:latin typeface="+mj-lt"/>
            </a:endParaRPr>
          </a:p>
          <a:p>
            <a:r>
              <a:rPr lang="pt-BR" sz="3200" b="1" dirty="0" smtClean="0">
                <a:latin typeface="+mj-lt"/>
              </a:rPr>
              <a:t>Ferramenta extrator de dados:</a:t>
            </a:r>
          </a:p>
          <a:p>
            <a:r>
              <a:rPr lang="pt-BR" sz="3200" b="1" i="1" dirty="0" smtClean="0">
                <a:solidFill>
                  <a:srgbClr val="FF0000"/>
                </a:solidFill>
                <a:latin typeface="+mj-lt"/>
              </a:rPr>
              <a:t>FLEXVISION</a:t>
            </a:r>
          </a:p>
          <a:p>
            <a:endParaRPr lang="pt-BR" sz="3200" b="1" dirty="0">
              <a:latin typeface="+mj-lt"/>
            </a:endParaRPr>
          </a:p>
          <a:p>
            <a:endParaRPr lang="pt-BR" sz="3200" b="1" dirty="0" smtClean="0">
              <a:latin typeface="+mj-lt"/>
            </a:endParaRPr>
          </a:p>
          <a:p>
            <a:endParaRPr lang="pt-BR" sz="32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80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3668</TotalTime>
  <Words>449</Words>
  <Application>Microsoft Office PowerPoint</Application>
  <PresentationFormat>Apresentação na tela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  SIAFE-PI   SEFAZ Piauí    </vt:lpstr>
      <vt:lpstr>     </vt:lpstr>
      <vt:lpstr>     </vt:lpstr>
      <vt:lpstr>     </vt:lpstr>
      <vt:lpstr>     </vt:lpstr>
      <vt:lpstr>     </vt:lpstr>
      <vt:lpstr>      </vt:lpstr>
      <vt:lpstr>      </vt:lpstr>
      <vt:lpstr>      </vt:lpstr>
      <vt:lpstr>      </vt:lpstr>
      <vt:lpstr>      </vt:lpstr>
      <vt:lpstr>         </vt:lpstr>
      <vt:lpstr>     </vt:lpstr>
      <vt:lpstr>     </vt:lpstr>
      <vt:lpstr>     </vt:lpstr>
      <vt:lpstr>    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Contabilidade Aplicada ao Setor Público: síntese das alterações normativas.</dc:title>
  <dc:creator>Acer</dc:creator>
  <cp:lastModifiedBy>Myrthes Barbosa Frota Pinheiro</cp:lastModifiedBy>
  <cp:revision>422</cp:revision>
  <dcterms:created xsi:type="dcterms:W3CDTF">2010-06-05T17:00:28Z</dcterms:created>
  <dcterms:modified xsi:type="dcterms:W3CDTF">2016-12-05T22:11:15Z</dcterms:modified>
</cp:coreProperties>
</file>