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78" r:id="rId3"/>
    <p:sldId id="319" r:id="rId4"/>
    <p:sldId id="295" r:id="rId5"/>
    <p:sldId id="289" r:id="rId6"/>
    <p:sldId id="326" r:id="rId7"/>
    <p:sldId id="328" r:id="rId8"/>
    <p:sldId id="329" r:id="rId9"/>
    <p:sldId id="327" r:id="rId10"/>
    <p:sldId id="297" r:id="rId11"/>
    <p:sldId id="31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DE"/>
    <a:srgbClr val="C9C997"/>
    <a:srgbClr val="006231"/>
    <a:srgbClr val="E3EAE0"/>
    <a:srgbClr val="699444"/>
    <a:srgbClr val="E0E8D8"/>
    <a:srgbClr val="DEE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9855" autoAdjust="0"/>
  </p:normalViewPr>
  <p:slideViewPr>
    <p:cSldViewPr snapToGrid="0">
      <p:cViewPr varScale="1">
        <p:scale>
          <a:sx n="74" d="100"/>
          <a:sy n="74" d="100"/>
        </p:scale>
        <p:origin x="-6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E888-5504-41DF-8053-91A4CA2832A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8F5B-7255-4DF1-A916-B7A7685A1E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9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 de negócios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 um documento na qual sua empresa desenvolve os conceitos de entrega de valor aos seus públicos de interesse, sejam eles 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shareholders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(acionistas)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(colaboradores) de sua empresa. 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 de negócios descreve a lógica de criação do negócio, quer dizer,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mostra que o raciocínio e a interconexão das partes fazem sentido. Nesse ponto, deverá ser muito bem explorada a questão da entrega e captura de valor. A entrega diz respeito à forma de recebimento da oferta pelo cliente e a captura do valor refere-se à possibilidade de receber retorno de como o cliente está percebendo o que está sendo entregue.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8F5B-7255-4DF1-A916-B7A7685A1EF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38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42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36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9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3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89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6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94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9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42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7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8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7005-A220-4EEA-80B7-4693794F9F63}" type="datetimeFigureOut">
              <a:rPr lang="pt-BR" smtClean="0"/>
              <a:pPr/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4C31-D85C-4B7C-A8D7-160037E190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29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a.baptistucci@fazenda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45" y="708343"/>
            <a:ext cx="1473794" cy="937869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303081" y="2317705"/>
            <a:ext cx="1124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97827" y="1387560"/>
            <a:ext cx="111637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pt-BR" sz="4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Formação em Finanças Públicas e Educação Fiscal para Prefeituras</a:t>
            </a:r>
          </a:p>
        </p:txBody>
      </p:sp>
      <p:pic>
        <p:nvPicPr>
          <p:cNvPr id="1028" name="Picture 4" descr="D:\DANIEL\FOTOS DANIEL\ESAF\PANORAMICAS 2\Nova pasta\Nova pasta\DSC0022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69" y="4401868"/>
            <a:ext cx="11366205" cy="2021561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70" y="448609"/>
            <a:ext cx="1548927" cy="12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773550" y="1355463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Resultados Esperados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7439" y="2111896"/>
            <a:ext cx="8969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/>
              <a:t>Formação para cinco </a:t>
            </a:r>
            <a:r>
              <a:rPr lang="pt-BR" sz="2100" dirty="0" smtClean="0"/>
              <a:t>estados </a:t>
            </a:r>
            <a:r>
              <a:rPr lang="pt-BR" sz="2100" b="1" dirty="0" smtClean="0">
                <a:solidFill>
                  <a:srgbClr val="C00000"/>
                </a:solidFill>
              </a:rPr>
              <a:t>ou mais </a:t>
            </a:r>
            <a:r>
              <a:rPr lang="pt-BR" sz="2100" dirty="0"/>
              <a:t>até o final de 2017;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accent6">
                    <a:lumMod val="50000"/>
                  </a:schemeClr>
                </a:solidFill>
              </a:rPr>
              <a:t>Oferta da Formação à 10% das prefeituras dos Estados envolvidos na formação até 12/2017;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/>
              <a:t>Disseminação e alinhamento às políticas e práticas do núcleo orçamentário-financeiro do governo federal (temáticas de interesse do MF) </a:t>
            </a:r>
            <a:r>
              <a:rPr lang="pt-BR" sz="2100" dirty="0" smtClean="0"/>
              <a:t>com servidores </a:t>
            </a:r>
            <a:r>
              <a:rPr lang="pt-BR" sz="2100" dirty="0"/>
              <a:t>e agentes das prefeituras;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accent6">
                    <a:lumMod val="50000"/>
                  </a:schemeClr>
                </a:solidFill>
              </a:rPr>
              <a:t>Implementação da rede virtual de colaboradores municipais para sanar dúvidas e alinhamento temático;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/>
              <a:t>Fomento à municipalização do Programa Nacional de Educação Fiscal;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>
                <a:solidFill>
                  <a:schemeClr val="accent6">
                    <a:lumMod val="50000"/>
                  </a:schemeClr>
                </a:solidFill>
              </a:rPr>
              <a:t>Fomento a transparência da gestão pública;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100" dirty="0"/>
              <a:t>Fortalecimento do engajamento do MF nas ações que envolvam a </a:t>
            </a:r>
            <a:r>
              <a:rPr lang="pt-BR" sz="2100" dirty="0" smtClean="0"/>
              <a:t>Educação Fiscal </a:t>
            </a:r>
            <a:r>
              <a:rPr lang="pt-BR" sz="2100" dirty="0"/>
              <a:t>num sentido amplo.</a:t>
            </a:r>
            <a:endParaRPr lang="pt-BR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402" y="2726901"/>
            <a:ext cx="2315562" cy="18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725" y="0"/>
            <a:ext cx="2200275" cy="135572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44" y="-4312444"/>
            <a:ext cx="1366838" cy="9991725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681" y="-4180681"/>
            <a:ext cx="1146175" cy="9507538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893" name="CaixaDeTexto 16"/>
          <p:cNvSpPr txBox="1">
            <a:spLocks noChangeArrowheads="1"/>
          </p:cNvSpPr>
          <p:nvPr/>
        </p:nvSpPr>
        <p:spPr bwMode="auto">
          <a:xfrm>
            <a:off x="55563" y="69850"/>
            <a:ext cx="5788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dirty="0">
                <a:solidFill>
                  <a:schemeClr val="bg1"/>
                </a:solidFill>
              </a:rPr>
              <a:t>Escola de Administração </a:t>
            </a:r>
            <a:r>
              <a:rPr lang="pt-BR" altLang="pt-BR" sz="2600" dirty="0" smtClean="0">
                <a:solidFill>
                  <a:schemeClr val="bg1"/>
                </a:solidFill>
              </a:rPr>
              <a:t>Fazendária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dirty="0" err="1" smtClean="0">
                <a:solidFill>
                  <a:schemeClr val="bg1"/>
                </a:solidFill>
              </a:rPr>
              <a:t>Geref</a:t>
            </a:r>
            <a:r>
              <a:rPr lang="pt-BR" altLang="pt-BR" sz="2600" dirty="0" smtClean="0">
                <a:solidFill>
                  <a:schemeClr val="bg1"/>
                </a:solidFill>
              </a:rPr>
              <a:t> 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pic>
        <p:nvPicPr>
          <p:cNvPr id="37894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119063"/>
            <a:ext cx="9826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tângulo 36"/>
          <p:cNvSpPr>
            <a:spLocks noChangeArrowheads="1"/>
          </p:cNvSpPr>
          <p:nvPr/>
        </p:nvSpPr>
        <p:spPr bwMode="auto">
          <a:xfrm>
            <a:off x="384175" y="2697163"/>
            <a:ext cx="1116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Obrigada!</a:t>
            </a:r>
            <a:endParaRPr lang="pt-BR" altLang="pt-BR" sz="3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6" name="Retângulo 1"/>
          <p:cNvSpPr>
            <a:spLocks noChangeArrowheads="1"/>
          </p:cNvSpPr>
          <p:nvPr/>
        </p:nvSpPr>
        <p:spPr bwMode="auto">
          <a:xfrm>
            <a:off x="298450" y="2173288"/>
            <a:ext cx="1082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8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8450" y="3505200"/>
            <a:ext cx="11336338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6231"/>
                </a:solidFill>
                <a:latin typeface="+mn-lt"/>
                <a:cs typeface="+mn-cs"/>
              </a:rPr>
              <a:t>Fabiana Feijó de Oliveira </a:t>
            </a:r>
            <a:r>
              <a:rPr lang="pt-BR" sz="2800" b="1" dirty="0" err="1" smtClean="0">
                <a:solidFill>
                  <a:srgbClr val="006231"/>
                </a:solidFill>
                <a:latin typeface="+mn-lt"/>
                <a:cs typeface="+mn-cs"/>
              </a:rPr>
              <a:t>Baptistucci</a:t>
            </a:r>
            <a:endParaRPr lang="pt-BR" sz="2800" b="1" dirty="0">
              <a:solidFill>
                <a:srgbClr val="00623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 smtClean="0"/>
              <a:t>Gerente do Programa de Educação Fiscal</a:t>
            </a:r>
            <a:endParaRPr lang="pt-BR" sz="2400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hlinkClick r:id="rId3"/>
              </a:rPr>
              <a:t>Fabiana.baptistucci@fazenda.gov.br</a:t>
            </a:r>
            <a:endParaRPr lang="pt-BR" sz="2800" dirty="0">
              <a:latin typeface="+mn-lt"/>
              <a:cs typeface="+mn-cs"/>
            </a:endParaRPr>
          </a:p>
          <a:p>
            <a:pPr marL="342900" indent="-3429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800" dirty="0">
              <a:latin typeface="+mn-lt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87" y="1008872"/>
            <a:ext cx="2200275" cy="14478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55" y="4946585"/>
            <a:ext cx="2105890" cy="17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303081" y="2317705"/>
            <a:ext cx="1124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62518" y="1794485"/>
            <a:ext cx="1116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Justificativa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3081" y="2745844"/>
            <a:ext cx="11677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projeto justifica-se por integrar ações na esfera federal, estadual e municipal com finalidade de melhorar a gestão municipal em temas de Finanças Públicas e Educação Fiscal, por meio do compartilhamento de informações, esclarecimento de dúvidas e criação de rede solidaria de colaboradores públicos para os municípios. Essas ações propiciam o aumento da transparência pública e avanço na gestão financeira dos recursos públicos que é atividade precípua da Educação Fiscal.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91792" y="942052"/>
            <a:ext cx="7274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Formação em Finanças Públicas e Educação Fiscal para Prefeituras</a:t>
            </a:r>
          </a:p>
        </p:txBody>
      </p:sp>
    </p:spTree>
    <p:extLst>
      <p:ext uri="{BB962C8B-B14F-4D97-AF65-F5344CB8AC3E}">
        <p14:creationId xmlns:p14="http://schemas.microsoft.com/office/powerpoint/2010/main" val="32770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303081" y="2317705"/>
            <a:ext cx="1124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endParaRPr lang="pt-BR" sz="2000" dirty="0" smtClean="0"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87157" y="2205805"/>
            <a:ext cx="1116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Objetivo Geral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0957" y="3023119"/>
            <a:ext cx="62460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Aperfeiçoar os conhecimentos, as habilidades e as atitudes dos Gestores Públicos das prefeituras sobre as temáticas que permeiam os assuntos de interesse do MF e do Programa Nacional de Educação Fiscal- PNEF.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991" y="2643910"/>
            <a:ext cx="3646878" cy="24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41043" y="2446123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Metodologia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4473" y="3125790"/>
            <a:ext cx="105541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 Dialogada, através de apresentação e exposição </a:t>
            </a: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conceitos, exposição de casos e abertura para perguntas </a:t>
            </a: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participantes.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2301" y="4431758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Duração do Evento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84473" y="5113126"/>
            <a:ext cx="1055413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contemplar várias palestras, com facilitadores de diversos órgãos, o evento poderá ter duração de 24 horas em 3 dias ou 40 horas em 5 dias.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399" y="2542104"/>
            <a:ext cx="3241153" cy="22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303081" y="2317705"/>
            <a:ext cx="1124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endParaRPr lang="pt-BR" sz="20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-259342" y="923154"/>
            <a:ext cx="12850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Formação em Finanças Públicas e </a:t>
            </a:r>
            <a:endParaRPr lang="pt-BR" sz="3600" b="1" dirty="0" smtClean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Educação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Fiscal </a:t>
            </a: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Prefeituras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80417" y="3038632"/>
            <a:ext cx="238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Público-Alvo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0417" y="3680057"/>
            <a:ext cx="6096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Gestores Públicos das Prefeituras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77985" y="4616075"/>
            <a:ext cx="496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Modalidade da Capacitação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80417" y="5460112"/>
            <a:ext cx="6096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603" y="3039687"/>
            <a:ext cx="4448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37" name="Retângulo 36"/>
          <p:cNvSpPr/>
          <p:nvPr/>
        </p:nvSpPr>
        <p:spPr>
          <a:xfrm>
            <a:off x="2943250" y="1355463"/>
            <a:ext cx="541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ORGÃOS ENVOLVIDOS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09909" y="2166295"/>
            <a:ext cx="8995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Secretarias de Fazenda dos Estados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Escola </a:t>
            </a:r>
            <a:r>
              <a:rPr lang="pt-BR" sz="2800" dirty="0"/>
              <a:t>de Administração Fazendária – ESAF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/>
              <a:t>Procuradoria Geral da Fazenda Nacional – PGFN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/>
              <a:t>Secretaria do Tesouro Nacional – STN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/>
              <a:t>Secretaria da Receita Federal – SRF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/>
              <a:t>Secretaria da Previdência Social </a:t>
            </a:r>
            <a:r>
              <a:rPr lang="pt-BR" sz="2800" dirty="0" smtClean="0"/>
              <a:t>– SPS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 smtClean="0"/>
              <a:t>Tribunal de Contas dos Estados - TCE</a:t>
            </a:r>
            <a:endParaRPr lang="pt-BR" sz="28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2800" dirty="0"/>
              <a:t>Ministério da Transparência, Fiscalização e Controladoria-Geral da União – CGU</a:t>
            </a:r>
          </a:p>
        </p:txBody>
      </p:sp>
    </p:spTree>
    <p:extLst>
      <p:ext uri="{BB962C8B-B14F-4D97-AF65-F5344CB8AC3E}">
        <p14:creationId xmlns:p14="http://schemas.microsoft.com/office/powerpoint/2010/main" val="18042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1167892" y="1355463"/>
            <a:ext cx="3089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Agenda 2017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7439" y="2111896"/>
            <a:ext cx="89696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São </a:t>
            </a:r>
            <a:r>
              <a:rPr lang="pt-BR" sz="3200" dirty="0"/>
              <a:t>Paulo/SP – 20, 21 e 22 de Junho 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Goiânia/GO </a:t>
            </a:r>
            <a:r>
              <a:rPr lang="pt-BR" sz="3200" dirty="0"/>
              <a:t>– 15, 16 e 17 de agosto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Palmas/TO </a:t>
            </a:r>
            <a:r>
              <a:rPr lang="pt-BR" sz="3200" dirty="0"/>
              <a:t>– 12, 13 e 14 de setembro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Natal/RN </a:t>
            </a:r>
            <a:r>
              <a:rPr lang="pt-BR" sz="3200" dirty="0"/>
              <a:t>– 19, 20 e 21 de setembro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Porto </a:t>
            </a:r>
            <a:r>
              <a:rPr lang="pt-BR" sz="3200" dirty="0"/>
              <a:t>Alegre/RS – 17, 18 e 19 de outubro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Belém/PA </a:t>
            </a:r>
            <a:r>
              <a:rPr lang="pt-BR" sz="3200" dirty="0"/>
              <a:t>– 08, 09 e 10 de novembro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FF0000"/>
                </a:solidFill>
              </a:rPr>
              <a:t>Aracaju/SE </a:t>
            </a:r>
            <a:r>
              <a:rPr lang="pt-BR" sz="3200" dirty="0">
                <a:solidFill>
                  <a:srgbClr val="FF0000"/>
                </a:solidFill>
              </a:rPr>
              <a:t>– 12, 13 e 14 de dezembro – a </a:t>
            </a:r>
            <a:r>
              <a:rPr lang="pt-BR" sz="3200" dirty="0" smtClean="0">
                <a:solidFill>
                  <a:srgbClr val="FF0000"/>
                </a:solidFill>
              </a:rPr>
              <a:t>confirmar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402" y="2726901"/>
            <a:ext cx="2315562" cy="18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-156211" y="2317705"/>
            <a:ext cx="1124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344403" y="822466"/>
            <a:ext cx="1116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OBJETIVO ESPECÍFICOS</a:t>
            </a:r>
            <a:endParaRPr lang="pt-BR" sz="36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6856" y="1861026"/>
            <a:ext cx="101647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/>
              <a:t>Formatar capacitação para os servidores de prefeitura conforme as peculiaridades do Estado</a:t>
            </a:r>
            <a:r>
              <a:rPr lang="pt-BR" sz="32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Divulgar </a:t>
            </a:r>
            <a:r>
              <a:rPr lang="pt-BR" sz="3200" dirty="0"/>
              <a:t>as ações realizadas pelos órgãos da esfera federal e estadual, no âmbito do programa, junto aos municípios</a:t>
            </a:r>
            <a:r>
              <a:rPr lang="pt-BR" sz="32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/>
              <a:t>Estreitar a interação entre Estado e munícipios</a:t>
            </a:r>
            <a:r>
              <a:rPr lang="pt-BR" sz="3200" dirty="0" smtClean="0"/>
              <a:t>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 rot="10800000">
            <a:off x="9991160" y="-2"/>
            <a:ext cx="2200835" cy="1355465"/>
          </a:xfrm>
          <a:prstGeom prst="rtTriangle">
            <a:avLst/>
          </a:prstGeom>
          <a:solidFill>
            <a:srgbClr val="006231">
              <a:alpha val="1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5400000">
            <a:off x="4312409" y="-4312409"/>
            <a:ext cx="1366345" cy="9991164"/>
          </a:xfrm>
          <a:prstGeom prst="rtTriangle">
            <a:avLst/>
          </a:prstGeom>
          <a:solidFill>
            <a:srgbClr val="006231">
              <a:alpha val="36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5400000">
            <a:off x="4180722" y="-4180720"/>
            <a:ext cx="1145629" cy="9507074"/>
          </a:xfrm>
          <a:prstGeom prst="rtTriangle">
            <a:avLst/>
          </a:prstGeom>
          <a:solidFill>
            <a:srgbClr val="006231"/>
          </a:solidFill>
          <a:ln>
            <a:solidFill>
              <a:srgbClr val="0062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06" y="119273"/>
            <a:ext cx="982529" cy="625246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303081" y="2317705"/>
            <a:ext cx="1124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endParaRPr lang="pt-BR" sz="2000" dirty="0" smtClean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141899" y="884022"/>
            <a:ext cx="11163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Verdana" pitchFamily="34" charset="0"/>
                <a:cs typeface="Aharoni" panose="02010803020104030203" pitchFamily="2" charset="-79"/>
              </a:rPr>
              <a:t>OBJETIVO ESPECÍFICOS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Verdana" pitchFamily="34" charset="0"/>
              <a:cs typeface="Aharoni" panose="02010803020104030203" pitchFamily="2" charset="-79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3081" y="1667247"/>
            <a:ext cx="116776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Sensibilizar </a:t>
            </a:r>
            <a:r>
              <a:rPr lang="pt-BR" sz="3200" dirty="0"/>
              <a:t>e envolver as Prefeituras para integrar as ações do programa e das demandas do MF</a:t>
            </a:r>
            <a:r>
              <a:rPr lang="pt-BR" sz="32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Criar rede virtual de colaboradores municipais</a:t>
            </a:r>
            <a:r>
              <a:rPr lang="pt-BR" sz="3200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 smtClean="0"/>
              <a:t>Propiciar </a:t>
            </a:r>
            <a:r>
              <a:rPr lang="pt-BR" sz="3200" dirty="0"/>
              <a:t>maior envolvimento dos Gestores Públicos municipais com as temáticas de Finanças Públicas</a:t>
            </a:r>
            <a:r>
              <a:rPr lang="pt-BR" sz="32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FF0000"/>
                </a:solidFill>
              </a:rPr>
              <a:t>Estreitar o processo de relacionamento entre Governo Federal, estadual, municipal e com cidadão, mesmo que de forma indireta.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2668</TotalTime>
  <Words>559</Words>
  <Application>Microsoft Office PowerPoint</Application>
  <PresentationFormat>Personalizar</PresentationFormat>
  <Paragraphs>67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Josenete de Melo Rodrigues Alves</dc:creator>
  <cp:lastModifiedBy>NotCentral01</cp:lastModifiedBy>
  <cp:revision>241</cp:revision>
  <dcterms:created xsi:type="dcterms:W3CDTF">2016-07-04T18:46:34Z</dcterms:created>
  <dcterms:modified xsi:type="dcterms:W3CDTF">2017-03-31T12:04:10Z</dcterms:modified>
</cp:coreProperties>
</file>