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9" r:id="rId2"/>
    <p:sldId id="277" r:id="rId3"/>
    <p:sldId id="280" r:id="rId4"/>
    <p:sldId id="271" r:id="rId5"/>
    <p:sldId id="262" r:id="rId6"/>
    <p:sldId id="260" r:id="rId7"/>
    <p:sldId id="328" r:id="rId8"/>
    <p:sldId id="272" r:id="rId9"/>
    <p:sldId id="319" r:id="rId10"/>
    <p:sldId id="261" r:id="rId11"/>
    <p:sldId id="320" r:id="rId12"/>
    <p:sldId id="322" r:id="rId13"/>
    <p:sldId id="321" r:id="rId14"/>
    <p:sldId id="337" r:id="rId15"/>
    <p:sldId id="330" r:id="rId16"/>
    <p:sldId id="331" r:id="rId17"/>
    <p:sldId id="334" r:id="rId18"/>
    <p:sldId id="335" r:id="rId19"/>
    <p:sldId id="336" r:id="rId20"/>
    <p:sldId id="287" r:id="rId21"/>
  </p:sldIdLst>
  <p:sldSz cx="9144000" cy="6858000" type="screen4x3"/>
  <p:notesSz cx="6858000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053" autoAdjust="0"/>
  </p:normalViewPr>
  <p:slideViewPr>
    <p:cSldViewPr snapToGrid="0" snapToObjects="1">
      <p:cViewPr>
        <p:scale>
          <a:sx n="94" d="100"/>
          <a:sy n="94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74D8-DA4E-4421-951D-BBC0E9D13DC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32C15CB-FEED-4072-BC76-44A851B285F1}">
      <dgm:prSet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Aprimoramento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da informação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de custos</a:t>
          </a:r>
        </a:p>
      </dgm:t>
    </dgm:pt>
    <dgm:pt modelId="{F7BA7AA7-CF16-4F24-B2B7-3E3BE26F085E}" type="parTrans" cxnId="{5C8AACE6-6386-4C2F-9B4C-705A0E2EB648}">
      <dgm:prSet/>
      <dgm:spPr/>
    </dgm:pt>
    <dgm:pt modelId="{E3CCBE23-5A92-4843-BE5E-69FD3FF51B64}" type="sibTrans" cxnId="{5C8AACE6-6386-4C2F-9B4C-705A0E2EB648}">
      <dgm:prSet/>
      <dgm:spPr/>
    </dgm:pt>
    <dgm:pt modelId="{B7DE6099-CBFD-4D5C-A7D7-413924714E5A}">
      <dgm:prSet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Melhoria da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avaliação 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controle do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gasto público</a:t>
          </a:r>
        </a:p>
      </dgm:t>
    </dgm:pt>
    <dgm:pt modelId="{1C6AB689-2F5A-4498-861E-77DC55A14904}" type="parTrans" cxnId="{B37BF741-48C2-4E90-81EA-94A82755B5CB}">
      <dgm:prSet/>
      <dgm:spPr/>
    </dgm:pt>
    <dgm:pt modelId="{9D24D940-CF05-403A-861E-38E694348DAF}" type="sibTrans" cxnId="{B37BF741-48C2-4E90-81EA-94A82755B5CB}">
      <dgm:prSet/>
      <dgm:spPr/>
    </dgm:pt>
    <dgm:pt modelId="{26FAAF7A-B443-4DA7-88BD-A4C1A8E59ED9}">
      <dgm:prSet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Aprimoramento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do processo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orçamentário</a:t>
          </a:r>
          <a:endParaRPr kumimoji="0" lang="pt-BR" alt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endParaRPr>
        </a:p>
      </dgm:t>
    </dgm:pt>
    <dgm:pt modelId="{79EE111D-FEAD-44F2-B4A2-469DA7FDFF3C}" type="parTrans" cxnId="{96D53083-75DE-449B-87D3-38F2D357EE29}">
      <dgm:prSet/>
      <dgm:spPr/>
    </dgm:pt>
    <dgm:pt modelId="{A6D72300-6856-4EE6-BA1C-EB9663B4AAA3}" type="sibTrans" cxnId="{96D53083-75DE-449B-87D3-38F2D357EE29}">
      <dgm:prSet/>
      <dgm:spPr/>
    </dgm:pt>
    <dgm:pt modelId="{78EAFB3E-8F1C-43FB-8D23-357D3F839C0D}">
      <dgm:prSet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Fortalecimento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do orçamento 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da contabilidade</a:t>
          </a:r>
          <a:endParaRPr kumimoji="0" lang="pt-BR" alt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endParaRPr>
        </a:p>
      </dgm:t>
    </dgm:pt>
    <dgm:pt modelId="{B651C6FA-1256-40AA-89D5-8D3FAED18A1A}" type="parTrans" cxnId="{C39B4F5D-7BA0-4430-A334-1DF53FAE58B1}">
      <dgm:prSet/>
      <dgm:spPr/>
    </dgm:pt>
    <dgm:pt modelId="{C0FA796E-1CAE-4F59-A7D2-F79F83A02D79}" type="sibTrans" cxnId="{C39B4F5D-7BA0-4430-A334-1DF53FAE58B1}">
      <dgm:prSet/>
      <dgm:spPr/>
    </dgm:pt>
    <dgm:pt modelId="{6D89E238-74F4-4B56-BB28-1511B35B8A97}" type="pres">
      <dgm:prSet presAssocID="{921374D8-DA4E-4421-951D-BBC0E9D13DC1}" presName="cycle" presStyleCnt="0">
        <dgm:presLayoutVars>
          <dgm:dir/>
          <dgm:resizeHandles val="exact"/>
        </dgm:presLayoutVars>
      </dgm:prSet>
      <dgm:spPr/>
    </dgm:pt>
    <dgm:pt modelId="{46D18A76-1850-4984-A849-11B1B7BD52DD}" type="pres">
      <dgm:prSet presAssocID="{D32C15CB-FEED-4072-BC76-44A851B285F1}" presName="dummy" presStyleCnt="0"/>
      <dgm:spPr/>
    </dgm:pt>
    <dgm:pt modelId="{0D2208D4-F66C-40CF-B480-9483FDAFEEFD}" type="pres">
      <dgm:prSet presAssocID="{D32C15CB-FEED-4072-BC76-44A851B285F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A4D6A0-4835-46CD-8E05-5727C944EF85}" type="pres">
      <dgm:prSet presAssocID="{E3CCBE23-5A92-4843-BE5E-69FD3FF51B64}" presName="sibTrans" presStyleLbl="node1" presStyleIdx="0" presStyleCnt="4"/>
      <dgm:spPr/>
    </dgm:pt>
    <dgm:pt modelId="{B7F8C0BA-DEDA-4325-93A1-FA3E2CD7FAF3}" type="pres">
      <dgm:prSet presAssocID="{B7DE6099-CBFD-4D5C-A7D7-413924714E5A}" presName="dummy" presStyleCnt="0"/>
      <dgm:spPr/>
    </dgm:pt>
    <dgm:pt modelId="{6119CCF9-DB55-48BA-BF63-F1BB2AD3A842}" type="pres">
      <dgm:prSet presAssocID="{B7DE6099-CBFD-4D5C-A7D7-413924714E5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EC604-FCB7-4E95-97C7-DD720F3567A9}" type="pres">
      <dgm:prSet presAssocID="{9D24D940-CF05-403A-861E-38E694348DAF}" presName="sibTrans" presStyleLbl="node1" presStyleIdx="1" presStyleCnt="4"/>
      <dgm:spPr/>
    </dgm:pt>
    <dgm:pt modelId="{C8824CEC-E139-43EA-A91E-0C32D46AB2F9}" type="pres">
      <dgm:prSet presAssocID="{26FAAF7A-B443-4DA7-88BD-A4C1A8E59ED9}" presName="dummy" presStyleCnt="0"/>
      <dgm:spPr/>
    </dgm:pt>
    <dgm:pt modelId="{5B1EA878-9F7F-4A50-82C0-063F1BEB2730}" type="pres">
      <dgm:prSet presAssocID="{26FAAF7A-B443-4DA7-88BD-A4C1A8E59ED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2B1B1D-2C52-439B-8FD2-CF72953A644C}" type="pres">
      <dgm:prSet presAssocID="{A6D72300-6856-4EE6-BA1C-EB9663B4AAA3}" presName="sibTrans" presStyleLbl="node1" presStyleIdx="2" presStyleCnt="4"/>
      <dgm:spPr/>
    </dgm:pt>
    <dgm:pt modelId="{707DBBB0-2BCD-40DA-A472-15B0F4A730C0}" type="pres">
      <dgm:prSet presAssocID="{78EAFB3E-8F1C-43FB-8D23-357D3F839C0D}" presName="dummy" presStyleCnt="0"/>
      <dgm:spPr/>
    </dgm:pt>
    <dgm:pt modelId="{3AAA80C2-133F-41B8-B6B3-9B736DD9B4BA}" type="pres">
      <dgm:prSet presAssocID="{78EAFB3E-8F1C-43FB-8D23-357D3F839C0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F8FAD4-E10E-4F91-A27C-A09D2F296C5D}" type="pres">
      <dgm:prSet presAssocID="{C0FA796E-1CAE-4F59-A7D2-F79F83A02D79}" presName="sibTrans" presStyleLbl="node1" presStyleIdx="3" presStyleCnt="4"/>
      <dgm:spPr/>
    </dgm:pt>
  </dgm:ptLst>
  <dgm:cxnLst>
    <dgm:cxn modelId="{5365FA48-6D73-478C-AFDA-874D93CBC414}" type="presOf" srcId="{921374D8-DA4E-4421-951D-BBC0E9D13DC1}" destId="{6D89E238-74F4-4B56-BB28-1511B35B8A97}" srcOrd="0" destOrd="0" presId="urn:microsoft.com/office/officeart/2005/8/layout/cycle1"/>
    <dgm:cxn modelId="{3D9F18CA-B67C-460C-920F-C35216E17A8C}" type="presOf" srcId="{D32C15CB-FEED-4072-BC76-44A851B285F1}" destId="{0D2208D4-F66C-40CF-B480-9483FDAFEEFD}" srcOrd="0" destOrd="0" presId="urn:microsoft.com/office/officeart/2005/8/layout/cycle1"/>
    <dgm:cxn modelId="{499D6096-0123-4F7D-B74B-869F515DCBF2}" type="presOf" srcId="{A6D72300-6856-4EE6-BA1C-EB9663B4AAA3}" destId="{BE2B1B1D-2C52-439B-8FD2-CF72953A644C}" srcOrd="0" destOrd="0" presId="urn:microsoft.com/office/officeart/2005/8/layout/cycle1"/>
    <dgm:cxn modelId="{C903E92B-4185-4A7B-8872-24456DDB33DA}" type="presOf" srcId="{C0FA796E-1CAE-4F59-A7D2-F79F83A02D79}" destId="{F9F8FAD4-E10E-4F91-A27C-A09D2F296C5D}" srcOrd="0" destOrd="0" presId="urn:microsoft.com/office/officeart/2005/8/layout/cycle1"/>
    <dgm:cxn modelId="{5C8AACE6-6386-4C2F-9B4C-705A0E2EB648}" srcId="{921374D8-DA4E-4421-951D-BBC0E9D13DC1}" destId="{D32C15CB-FEED-4072-BC76-44A851B285F1}" srcOrd="0" destOrd="0" parTransId="{F7BA7AA7-CF16-4F24-B2B7-3E3BE26F085E}" sibTransId="{E3CCBE23-5A92-4843-BE5E-69FD3FF51B64}"/>
    <dgm:cxn modelId="{AA3AFCAE-03E5-402E-B886-611B0ED04BFC}" type="presOf" srcId="{26FAAF7A-B443-4DA7-88BD-A4C1A8E59ED9}" destId="{5B1EA878-9F7F-4A50-82C0-063F1BEB2730}" srcOrd="0" destOrd="0" presId="urn:microsoft.com/office/officeart/2005/8/layout/cycle1"/>
    <dgm:cxn modelId="{B37BF741-48C2-4E90-81EA-94A82755B5CB}" srcId="{921374D8-DA4E-4421-951D-BBC0E9D13DC1}" destId="{B7DE6099-CBFD-4D5C-A7D7-413924714E5A}" srcOrd="1" destOrd="0" parTransId="{1C6AB689-2F5A-4498-861E-77DC55A14904}" sibTransId="{9D24D940-CF05-403A-861E-38E694348DAF}"/>
    <dgm:cxn modelId="{418AB44F-A916-4205-A028-3883A4EC2A11}" type="presOf" srcId="{E3CCBE23-5A92-4843-BE5E-69FD3FF51B64}" destId="{EDA4D6A0-4835-46CD-8E05-5727C944EF85}" srcOrd="0" destOrd="0" presId="urn:microsoft.com/office/officeart/2005/8/layout/cycle1"/>
    <dgm:cxn modelId="{2259BC36-9DA7-4A94-ACF6-AA5F545CEE70}" type="presOf" srcId="{9D24D940-CF05-403A-861E-38E694348DAF}" destId="{774EC604-FCB7-4E95-97C7-DD720F3567A9}" srcOrd="0" destOrd="0" presId="urn:microsoft.com/office/officeart/2005/8/layout/cycle1"/>
    <dgm:cxn modelId="{3779F72A-A835-495C-8A90-31918F6A822B}" type="presOf" srcId="{B7DE6099-CBFD-4D5C-A7D7-413924714E5A}" destId="{6119CCF9-DB55-48BA-BF63-F1BB2AD3A842}" srcOrd="0" destOrd="0" presId="urn:microsoft.com/office/officeart/2005/8/layout/cycle1"/>
    <dgm:cxn modelId="{C39B4F5D-7BA0-4430-A334-1DF53FAE58B1}" srcId="{921374D8-DA4E-4421-951D-BBC0E9D13DC1}" destId="{78EAFB3E-8F1C-43FB-8D23-357D3F839C0D}" srcOrd="3" destOrd="0" parTransId="{B651C6FA-1256-40AA-89D5-8D3FAED18A1A}" sibTransId="{C0FA796E-1CAE-4F59-A7D2-F79F83A02D79}"/>
    <dgm:cxn modelId="{96D53083-75DE-449B-87D3-38F2D357EE29}" srcId="{921374D8-DA4E-4421-951D-BBC0E9D13DC1}" destId="{26FAAF7A-B443-4DA7-88BD-A4C1A8E59ED9}" srcOrd="2" destOrd="0" parTransId="{79EE111D-FEAD-44F2-B4A2-469DA7FDFF3C}" sibTransId="{A6D72300-6856-4EE6-BA1C-EB9663B4AAA3}"/>
    <dgm:cxn modelId="{5C846E7D-76E2-4F07-8ABC-CDD60D7D4F0D}" type="presOf" srcId="{78EAFB3E-8F1C-43FB-8D23-357D3F839C0D}" destId="{3AAA80C2-133F-41B8-B6B3-9B736DD9B4BA}" srcOrd="0" destOrd="0" presId="urn:microsoft.com/office/officeart/2005/8/layout/cycle1"/>
    <dgm:cxn modelId="{01003CBA-294F-49F5-A3D1-130BDAAC9DE8}" type="presParOf" srcId="{6D89E238-74F4-4B56-BB28-1511B35B8A97}" destId="{46D18A76-1850-4984-A849-11B1B7BD52DD}" srcOrd="0" destOrd="0" presId="urn:microsoft.com/office/officeart/2005/8/layout/cycle1"/>
    <dgm:cxn modelId="{FD678C0A-89AD-4CE6-91A5-6769F2D55E17}" type="presParOf" srcId="{6D89E238-74F4-4B56-BB28-1511B35B8A97}" destId="{0D2208D4-F66C-40CF-B480-9483FDAFEEFD}" srcOrd="1" destOrd="0" presId="urn:microsoft.com/office/officeart/2005/8/layout/cycle1"/>
    <dgm:cxn modelId="{20223F90-EE42-4571-BDB7-A57D0CCEC834}" type="presParOf" srcId="{6D89E238-74F4-4B56-BB28-1511B35B8A97}" destId="{EDA4D6A0-4835-46CD-8E05-5727C944EF85}" srcOrd="2" destOrd="0" presId="urn:microsoft.com/office/officeart/2005/8/layout/cycle1"/>
    <dgm:cxn modelId="{852EABED-8D5A-4940-BA3B-491D00F57EAC}" type="presParOf" srcId="{6D89E238-74F4-4B56-BB28-1511B35B8A97}" destId="{B7F8C0BA-DEDA-4325-93A1-FA3E2CD7FAF3}" srcOrd="3" destOrd="0" presId="urn:microsoft.com/office/officeart/2005/8/layout/cycle1"/>
    <dgm:cxn modelId="{69836DC5-8FCC-4550-BA6F-1D2270D2B639}" type="presParOf" srcId="{6D89E238-74F4-4B56-BB28-1511B35B8A97}" destId="{6119CCF9-DB55-48BA-BF63-F1BB2AD3A842}" srcOrd="4" destOrd="0" presId="urn:microsoft.com/office/officeart/2005/8/layout/cycle1"/>
    <dgm:cxn modelId="{589EB22D-9E6C-468D-9321-86278702D825}" type="presParOf" srcId="{6D89E238-74F4-4B56-BB28-1511B35B8A97}" destId="{774EC604-FCB7-4E95-97C7-DD720F3567A9}" srcOrd="5" destOrd="0" presId="urn:microsoft.com/office/officeart/2005/8/layout/cycle1"/>
    <dgm:cxn modelId="{09CD254F-E408-4ED6-8CC9-0FC8877DFED3}" type="presParOf" srcId="{6D89E238-74F4-4B56-BB28-1511B35B8A97}" destId="{C8824CEC-E139-43EA-A91E-0C32D46AB2F9}" srcOrd="6" destOrd="0" presId="urn:microsoft.com/office/officeart/2005/8/layout/cycle1"/>
    <dgm:cxn modelId="{00D3663C-0AE0-46CA-A40B-DC95042D7043}" type="presParOf" srcId="{6D89E238-74F4-4B56-BB28-1511B35B8A97}" destId="{5B1EA878-9F7F-4A50-82C0-063F1BEB2730}" srcOrd="7" destOrd="0" presId="urn:microsoft.com/office/officeart/2005/8/layout/cycle1"/>
    <dgm:cxn modelId="{61A58CA1-B087-4BB4-A3D7-A089FC283129}" type="presParOf" srcId="{6D89E238-74F4-4B56-BB28-1511B35B8A97}" destId="{BE2B1B1D-2C52-439B-8FD2-CF72953A644C}" srcOrd="8" destOrd="0" presId="urn:microsoft.com/office/officeart/2005/8/layout/cycle1"/>
    <dgm:cxn modelId="{5FB4904A-6A99-4731-9F51-42CE3BCD0083}" type="presParOf" srcId="{6D89E238-74F4-4B56-BB28-1511B35B8A97}" destId="{707DBBB0-2BCD-40DA-A472-15B0F4A730C0}" srcOrd="9" destOrd="0" presId="urn:microsoft.com/office/officeart/2005/8/layout/cycle1"/>
    <dgm:cxn modelId="{9C9776FA-9493-49F8-8C6B-2F03425E4F23}" type="presParOf" srcId="{6D89E238-74F4-4B56-BB28-1511B35B8A97}" destId="{3AAA80C2-133F-41B8-B6B3-9B736DD9B4BA}" srcOrd="10" destOrd="0" presId="urn:microsoft.com/office/officeart/2005/8/layout/cycle1"/>
    <dgm:cxn modelId="{0E8018A1-A329-411F-A231-D552E70C7AFC}" type="presParOf" srcId="{6D89E238-74F4-4B56-BB28-1511B35B8A97}" destId="{F9F8FAD4-E10E-4F91-A27C-A09D2F296C5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08D4-F66C-40CF-B480-9483FDAFEEFD}">
      <dsp:nvSpPr>
        <dsp:cNvPr id="0" name=""/>
        <dsp:cNvSpPr/>
      </dsp:nvSpPr>
      <dsp:spPr>
        <a:xfrm>
          <a:off x="4502157" y="110436"/>
          <a:ext cx="1751693" cy="175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Aprimoramento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da informação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de custos</a:t>
          </a:r>
        </a:p>
      </dsp:txBody>
      <dsp:txXfrm>
        <a:off x="4502157" y="110436"/>
        <a:ext cx="1751693" cy="1751693"/>
      </dsp:txXfrm>
    </dsp:sp>
    <dsp:sp modelId="{EDA4D6A0-4835-46CD-8E05-5727C944EF85}">
      <dsp:nvSpPr>
        <dsp:cNvPr id="0" name=""/>
        <dsp:cNvSpPr/>
      </dsp:nvSpPr>
      <dsp:spPr>
        <a:xfrm>
          <a:off x="1417922" y="285"/>
          <a:ext cx="4946079" cy="4946079"/>
        </a:xfrm>
        <a:prstGeom prst="circularArrow">
          <a:avLst>
            <a:gd name="adj1" fmla="val 6906"/>
            <a:gd name="adj2" fmla="val 465671"/>
            <a:gd name="adj3" fmla="val 548073"/>
            <a:gd name="adj4" fmla="val 205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9CCF9-DB55-48BA-BF63-F1BB2AD3A842}">
      <dsp:nvSpPr>
        <dsp:cNvPr id="0" name=""/>
        <dsp:cNvSpPr/>
      </dsp:nvSpPr>
      <dsp:spPr>
        <a:xfrm>
          <a:off x="4502157" y="3084520"/>
          <a:ext cx="1751693" cy="175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Melhoria da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avaliação 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controle do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gasto público</a:t>
          </a:r>
        </a:p>
      </dsp:txBody>
      <dsp:txXfrm>
        <a:off x="4502157" y="3084520"/>
        <a:ext cx="1751693" cy="1751693"/>
      </dsp:txXfrm>
    </dsp:sp>
    <dsp:sp modelId="{774EC604-FCB7-4E95-97C7-DD720F3567A9}">
      <dsp:nvSpPr>
        <dsp:cNvPr id="0" name=""/>
        <dsp:cNvSpPr/>
      </dsp:nvSpPr>
      <dsp:spPr>
        <a:xfrm>
          <a:off x="1417922" y="285"/>
          <a:ext cx="4946079" cy="4946079"/>
        </a:xfrm>
        <a:prstGeom prst="circularArrow">
          <a:avLst>
            <a:gd name="adj1" fmla="val 6906"/>
            <a:gd name="adj2" fmla="val 465671"/>
            <a:gd name="adj3" fmla="val 5948073"/>
            <a:gd name="adj4" fmla="val 43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EA878-9F7F-4A50-82C0-063F1BEB2730}">
      <dsp:nvSpPr>
        <dsp:cNvPr id="0" name=""/>
        <dsp:cNvSpPr/>
      </dsp:nvSpPr>
      <dsp:spPr>
        <a:xfrm>
          <a:off x="1528074" y="3084520"/>
          <a:ext cx="1751693" cy="175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Aprimoramento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do processo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orçamentário</a:t>
          </a:r>
          <a:endParaRPr kumimoji="0" lang="pt-BR" altLang="pt-BR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endParaRPr>
        </a:p>
      </dsp:txBody>
      <dsp:txXfrm>
        <a:off x="1528074" y="3084520"/>
        <a:ext cx="1751693" cy="1751693"/>
      </dsp:txXfrm>
    </dsp:sp>
    <dsp:sp modelId="{BE2B1B1D-2C52-439B-8FD2-CF72953A644C}">
      <dsp:nvSpPr>
        <dsp:cNvPr id="0" name=""/>
        <dsp:cNvSpPr/>
      </dsp:nvSpPr>
      <dsp:spPr>
        <a:xfrm>
          <a:off x="1417922" y="285"/>
          <a:ext cx="4946079" cy="4946079"/>
        </a:xfrm>
        <a:prstGeom prst="circularArrow">
          <a:avLst>
            <a:gd name="adj1" fmla="val 6906"/>
            <a:gd name="adj2" fmla="val 465671"/>
            <a:gd name="adj3" fmla="val 11348073"/>
            <a:gd name="adj4" fmla="val 97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A80C2-133F-41B8-B6B3-9B736DD9B4BA}">
      <dsp:nvSpPr>
        <dsp:cNvPr id="0" name=""/>
        <dsp:cNvSpPr/>
      </dsp:nvSpPr>
      <dsp:spPr>
        <a:xfrm>
          <a:off x="1528074" y="110436"/>
          <a:ext cx="1751693" cy="175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Fortalecimento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do orçamento 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rPr>
            <a:t>da contabilidade</a:t>
          </a:r>
          <a:endParaRPr kumimoji="0" lang="pt-BR" altLang="pt-BR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endParaRPr>
        </a:p>
      </dsp:txBody>
      <dsp:txXfrm>
        <a:off x="1528074" y="110436"/>
        <a:ext cx="1751693" cy="1751693"/>
      </dsp:txXfrm>
    </dsp:sp>
    <dsp:sp modelId="{F9F8FAD4-E10E-4F91-A27C-A09D2F296C5D}">
      <dsp:nvSpPr>
        <dsp:cNvPr id="0" name=""/>
        <dsp:cNvSpPr/>
      </dsp:nvSpPr>
      <dsp:spPr>
        <a:xfrm>
          <a:off x="1417922" y="285"/>
          <a:ext cx="4946079" cy="4946079"/>
        </a:xfrm>
        <a:prstGeom prst="circularArrow">
          <a:avLst>
            <a:gd name="adj1" fmla="val 6906"/>
            <a:gd name="adj2" fmla="val 465671"/>
            <a:gd name="adj3" fmla="val 16748073"/>
            <a:gd name="adj4" fmla="val 151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AE5D42-D327-43ED-918F-E001D41AA9C6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E34978-9AEC-4CBB-BA92-A99BC293AD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9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51324D-9DE2-4D90-8B43-F1BA70146DAF}" type="datetimeFigureOut">
              <a:rPr lang="pt-BR"/>
              <a:pPr>
                <a:defRPr/>
              </a:pPr>
              <a:t>29/03/2017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DFF61E-8154-4E3A-8908-084ADC1864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03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7CAD-620E-4819-885B-D8538EEFEBE0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B758-C8BF-413E-A6EE-9EF855D4F1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1B54-B9A3-4995-B1E4-FD2E5C7B38F7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44BE-EE6E-4025-8DD5-CCCCC6831D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B4C-A46D-4BC6-9BBE-9A208EF6B46C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1BA7-4425-441E-A2C6-7B2420B502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A773-2D93-4BEC-95E3-F52930A132B6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C971-E2DC-4F56-8A81-7D456782E3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0A7D-92A8-4BE4-8122-78ED6925A4A1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8317-1721-4147-9A1D-F7883F6C52B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8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FF80-2B82-4B6D-BD48-E517A7325EE7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BEA3-E86A-4D0A-B54D-64C9D60D549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B7B5-E62E-499D-9B99-8DD56C9F83B3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3CBD-0001-4150-8926-FEBCC7F145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5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95D5-9D3E-4BDB-A53C-A7421CC5A254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557E-B810-4716-9D35-213A78C1C0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5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7BE6-5442-4F51-9898-E02F2B1AB5C5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C1A8-5063-43FA-9C34-E4F149CD250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E38F-9FE8-42B4-8B49-7850D2CAB374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66BA-B258-4D11-BF5A-4E126539C1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6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650F-3A22-43C2-A7F9-5871B775A7FC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AB78-6949-4B50-A18E-3B77DF6B812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F5BA09-FEDA-495D-AEB5-3907F791F449}" type="datetimeFigureOut">
              <a:rPr lang="en-US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E9AFDB-DFE7-4A36-A39F-AD6C39DA6A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Oficial\Apresentação SCSP\Imag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3491880" y="1425575"/>
            <a:ext cx="5743178" cy="2003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200" b="1" dirty="0" smtClean="0">
                <a:latin typeface="Verdana" pitchFamily="34" charset="0"/>
              </a:rPr>
              <a:t>Sistema de Custos</a:t>
            </a:r>
            <a:br>
              <a:rPr lang="pt-BR" altLang="pt-BR" sz="3200" b="1" dirty="0" smtClean="0">
                <a:latin typeface="Verdana" pitchFamily="34" charset="0"/>
              </a:rPr>
            </a:br>
            <a:r>
              <a:rPr lang="pt-BR" altLang="pt-BR" sz="3200" b="1" dirty="0" smtClean="0">
                <a:latin typeface="Verdana" pitchFamily="34" charset="0"/>
              </a:rPr>
              <a:t>dos Serviços Públicos do Estado de São Paulo (SCSP)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0" y="20638"/>
            <a:ext cx="437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Verdana" pitchFamily="34" charset="0"/>
              </a:rPr>
              <a:t>Governo do Estado de São Paulo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Verdana" pitchFamily="34" charset="0"/>
              </a:rPr>
              <a:t>Secretaria da Fazenda</a:t>
            </a:r>
          </a:p>
        </p:txBody>
      </p:sp>
    </p:spTree>
    <p:extLst>
      <p:ext uri="{BB962C8B-B14F-4D97-AF65-F5344CB8AC3E}">
        <p14:creationId xmlns:p14="http://schemas.microsoft.com/office/powerpoint/2010/main" val="52343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12291" name="CaixaDeTexto 3"/>
          <p:cNvSpPr>
            <a:spLocks noGrp="1" noChangeArrowheads="1"/>
          </p:cNvSpPr>
          <p:nvPr>
            <p:ph type="ctrTitle"/>
          </p:nvPr>
        </p:nvSpPr>
        <p:spPr>
          <a:xfrm>
            <a:off x="593725" y="508000"/>
            <a:ext cx="7859713" cy="431800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200" b="1" dirty="0" smtClean="0">
                <a:latin typeface="Franklin Gothic Book" pitchFamily="34" charset="0"/>
              </a:rPr>
              <a:t>Definições para o Modelo de Custos do Estado de São Paulo</a:t>
            </a:r>
          </a:p>
        </p:txBody>
      </p:sp>
      <p:sp>
        <p:nvSpPr>
          <p:cNvPr id="12292" name="Retângulo 2"/>
          <p:cNvSpPr>
            <a:spLocks noChangeArrowheads="1"/>
          </p:cNvSpPr>
          <p:nvPr/>
        </p:nvSpPr>
        <p:spPr bwMode="auto">
          <a:xfrm>
            <a:off x="568960" y="1279525"/>
            <a:ext cx="796544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dirty="0" smtClean="0">
                <a:latin typeface="Franklin Gothic Book" pitchFamily="34" charset="0"/>
                <a:sym typeface="Symbol" pitchFamily="18" charset="2"/>
              </a:rPr>
              <a:t>O</a:t>
            </a:r>
            <a:r>
              <a:rPr lang="pt-BR" altLang="pt-BR" sz="2200" dirty="0" smtClean="0">
                <a:latin typeface="Franklin Gothic Book" pitchFamily="34" charset="0"/>
                <a:sym typeface="Symbol" pitchFamily="18" charset="2"/>
              </a:rPr>
              <a:t> 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sistema de custos dos serviços públicos do Estado de </a:t>
            </a:r>
            <a:r>
              <a:rPr lang="pt-BR" altLang="pt-BR" sz="2200" dirty="0" smtClean="0">
                <a:latin typeface="Franklin Gothic Book" pitchFamily="34" charset="0"/>
                <a:sym typeface="Symbol" pitchFamily="18" charset="2"/>
              </a:rPr>
              <a:t>São Paulo 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objetiva calcular o custo do serviço prestado, em </a:t>
            </a:r>
            <a:r>
              <a:rPr lang="pt-BR" altLang="pt-BR" sz="2200" dirty="0" smtClean="0">
                <a:latin typeface="Franklin Gothic Book" pitchFamily="34" charset="0"/>
                <a:sym typeface="Symbol" pitchFamily="18" charset="2"/>
              </a:rPr>
              <a:t>nível de </a:t>
            </a:r>
            <a:r>
              <a:rPr lang="pt-BR" altLang="pt-BR" sz="2200" b="1" dirty="0">
                <a:latin typeface="Franklin Gothic Book" pitchFamily="34" charset="0"/>
                <a:sym typeface="Symbol" pitchFamily="18" charset="2"/>
              </a:rPr>
              <a:t>centro de custo 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(hospital, escola, unidade prisional etc</a:t>
            </a:r>
            <a:r>
              <a:rPr lang="pt-BR" altLang="pt-BR" sz="2200" dirty="0" smtClean="0">
                <a:latin typeface="Franklin Gothic Book" pitchFamily="34" charset="0"/>
                <a:sym typeface="Symbol" pitchFamily="18" charset="2"/>
              </a:rPr>
              <a:t>.), usando </a:t>
            </a:r>
            <a:r>
              <a:rPr lang="pt-BR" altLang="pt-BR" sz="2200" b="1" dirty="0">
                <a:latin typeface="Franklin Gothic Book" pitchFamily="34" charset="0"/>
                <a:sym typeface="Symbol" pitchFamily="18" charset="2"/>
              </a:rPr>
              <a:t>método padronizado 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para todo o Estado de </a:t>
            </a:r>
            <a:r>
              <a:rPr lang="pt-BR" altLang="pt-BR" sz="2200" b="1" dirty="0" smtClean="0">
                <a:latin typeface="Franklin Gothic Book" pitchFamily="34" charset="0"/>
                <a:sym typeface="Symbol" pitchFamily="18" charset="2"/>
              </a:rPr>
              <a:t>custeio direto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, buscando os dados nos </a:t>
            </a:r>
            <a:r>
              <a:rPr lang="pt-BR" altLang="pt-BR" sz="2200" b="1" dirty="0">
                <a:latin typeface="Franklin Gothic Book" pitchFamily="34" charset="0"/>
                <a:sym typeface="Symbol" pitchFamily="18" charset="2"/>
              </a:rPr>
              <a:t>sistemas  corporativos </a:t>
            </a:r>
            <a:r>
              <a:rPr lang="pt-BR" altLang="pt-BR" sz="2200" dirty="0" smtClean="0">
                <a:latin typeface="Franklin Gothic Book" pitchFamily="34" charset="0"/>
                <a:sym typeface="Symbol" pitchFamily="18" charset="2"/>
              </a:rPr>
              <a:t>já existentes </a:t>
            </a:r>
            <a:r>
              <a:rPr lang="pt-BR" altLang="pt-BR" sz="2200" dirty="0">
                <a:latin typeface="Franklin Gothic Book" pitchFamily="34" charset="0"/>
                <a:sym typeface="Symbol" pitchFamily="18" charset="2"/>
              </a:rPr>
              <a:t>(como o SIAFEM)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4339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71500" y="503387"/>
            <a:ext cx="7678738" cy="461665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400" b="1" dirty="0" smtClean="0">
                <a:latin typeface="Franklin Gothic Book" pitchFamily="34" charset="0"/>
              </a:rPr>
              <a:t>Inovação </a:t>
            </a:r>
            <a:r>
              <a:rPr lang="pt-BR" altLang="pt-BR" sz="2400" b="1" dirty="0">
                <a:latin typeface="Franklin Gothic Book" pitchFamily="34" charset="0"/>
              </a:rPr>
              <a:t>Proposta pelo Projeto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1142016"/>
            <a:ext cx="7467283" cy="47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65" y="2921605"/>
            <a:ext cx="1889546" cy="7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3650467"/>
            <a:ext cx="7691120" cy="10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3120" y="568960"/>
            <a:ext cx="7625080" cy="518160"/>
          </a:xfrm>
        </p:spPr>
        <p:txBody>
          <a:bodyPr/>
          <a:lstStyle/>
          <a:p>
            <a:pPr algn="l"/>
            <a:r>
              <a:rPr lang="pt-BR" sz="2400" b="1" dirty="0">
                <a:latin typeface="Franklin Gothic Book" pitchFamily="34" charset="0"/>
              </a:rPr>
              <a:t>Matriz de Serviço </a:t>
            </a:r>
            <a:r>
              <a:rPr lang="pt-BR" sz="2400" b="1" dirty="0" smtClean="0">
                <a:latin typeface="Franklin Gothic Book" pitchFamily="34" charset="0"/>
              </a:rPr>
              <a:t> - Secretaria da Educação</a:t>
            </a:r>
            <a:endParaRPr lang="pt-BR" sz="2400" b="1" dirty="0">
              <a:latin typeface="Franklin Gothic Book" pitchFamily="34" charset="0"/>
            </a:endParaRPr>
          </a:p>
        </p:txBody>
      </p:sp>
      <p:grpSp>
        <p:nvGrpSpPr>
          <p:cNvPr id="6" name="Grupo 1"/>
          <p:cNvGrpSpPr>
            <a:grpSpLocks/>
          </p:cNvGrpSpPr>
          <p:nvPr/>
        </p:nvGrpSpPr>
        <p:grpSpPr bwMode="auto">
          <a:xfrm>
            <a:off x="899799" y="1177825"/>
            <a:ext cx="8168323" cy="5122574"/>
            <a:chOff x="179388" y="96838"/>
            <a:chExt cx="8247062" cy="6580187"/>
          </a:xfrm>
        </p:grpSpPr>
        <p:sp>
          <p:nvSpPr>
            <p:cNvPr id="7" name="Retângulo 6"/>
            <p:cNvSpPr/>
            <p:nvPr/>
          </p:nvSpPr>
          <p:spPr bwMode="auto">
            <a:xfrm>
              <a:off x="3093763" y="789058"/>
              <a:ext cx="1454087" cy="24235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Ensino</a:t>
              </a:r>
            </a:p>
          </p:txBody>
        </p:sp>
        <p:sp>
          <p:nvSpPr>
            <p:cNvPr id="8" name="Retângulo 7"/>
            <p:cNvSpPr/>
            <p:nvPr/>
          </p:nvSpPr>
          <p:spPr bwMode="auto">
            <a:xfrm>
              <a:off x="3093763" y="3212649"/>
              <a:ext cx="3948359" cy="10407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Atendimento ao Aluno</a:t>
              </a:r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639676" y="4253435"/>
              <a:ext cx="5402446" cy="5498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Atendimento à Escola</a:t>
              </a:r>
            </a:p>
          </p:txBody>
        </p:sp>
        <p:sp>
          <p:nvSpPr>
            <p:cNvPr id="10" name="Retângulo 9"/>
            <p:cNvSpPr/>
            <p:nvPr/>
          </p:nvSpPr>
          <p:spPr bwMode="auto">
            <a:xfrm>
              <a:off x="1639676" y="4800011"/>
              <a:ext cx="5402446" cy="5514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Parceria com a Sociedade Civil</a:t>
              </a: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877620" y="789168"/>
              <a:ext cx="761876" cy="533797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tx1"/>
                  </a:solidFill>
                </a:rPr>
                <a:t>Unidades de Ensino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79512" y="789168"/>
              <a:ext cx="698108" cy="58872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tx1"/>
                  </a:solidFill>
                </a:rPr>
                <a:t>Secretaria Estadual de Educação</a:t>
              </a: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179512" y="581228"/>
              <a:ext cx="699018" cy="209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 smtClean="0">
                  <a:solidFill>
                    <a:schemeClr val="tx1"/>
                  </a:solidFill>
                </a:rPr>
                <a:t>Nível 0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3093763" y="579592"/>
              <a:ext cx="1454087" cy="2094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Nível 3</a:t>
              </a: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4547851" y="579592"/>
              <a:ext cx="2494272" cy="2094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Nível 4</a:t>
              </a: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79388" y="373398"/>
              <a:ext cx="6862734" cy="2061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Objetos de Custo</a:t>
              </a:r>
            </a:p>
          </p:txBody>
        </p:sp>
        <p:sp>
          <p:nvSpPr>
            <p:cNvPr id="17" name="Retângulo 16"/>
            <p:cNvSpPr/>
            <p:nvPr/>
          </p:nvSpPr>
          <p:spPr bwMode="auto">
            <a:xfrm>
              <a:off x="179388" y="96838"/>
              <a:ext cx="8247062" cy="2765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Modelo de Custo – Secretaria da Educação</a:t>
              </a:r>
            </a:p>
          </p:txBody>
        </p:sp>
        <p:sp>
          <p:nvSpPr>
            <p:cNvPr id="18" name="Retângulo 17"/>
            <p:cNvSpPr/>
            <p:nvPr/>
          </p:nvSpPr>
          <p:spPr bwMode="auto">
            <a:xfrm>
              <a:off x="1639676" y="789058"/>
              <a:ext cx="1454087" cy="34643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Atendimento à Educação Básica</a:t>
              </a:r>
            </a:p>
          </p:txBody>
        </p:sp>
        <p:sp>
          <p:nvSpPr>
            <p:cNvPr id="19" name="Retângulo 18"/>
            <p:cNvSpPr/>
            <p:nvPr/>
          </p:nvSpPr>
          <p:spPr bwMode="auto">
            <a:xfrm>
              <a:off x="1639676" y="579592"/>
              <a:ext cx="1454087" cy="2094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Nível 2</a:t>
              </a:r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4547851" y="789168"/>
              <a:ext cx="2494272" cy="109660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 smtClean="0">
                  <a:solidFill>
                    <a:schemeClr val="tx1"/>
                  </a:solidFill>
                </a:rPr>
                <a:t>Ensino Fundamental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 bwMode="auto">
            <a:xfrm>
              <a:off x="4547851" y="1885769"/>
              <a:ext cx="2494272" cy="13268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Ensino Médio </a:t>
              </a:r>
            </a:p>
          </p:txBody>
        </p:sp>
        <p:sp>
          <p:nvSpPr>
            <p:cNvPr id="22" name="Retângulo 21"/>
            <p:cNvSpPr/>
            <p:nvPr/>
          </p:nvSpPr>
          <p:spPr bwMode="auto">
            <a:xfrm>
              <a:off x="878529" y="6128813"/>
              <a:ext cx="6163594" cy="5482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 Serviços Corporativos e Administrativos Gerais da </a:t>
              </a:r>
              <a:r>
                <a:rPr lang="pt-BR" sz="1400" dirty="0" smtClean="0">
                  <a:solidFill>
                    <a:schemeClr val="tx1"/>
                  </a:solidFill>
                </a:rPr>
                <a:t>Entidade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 bwMode="auto">
            <a:xfrm>
              <a:off x="7042122" y="373398"/>
              <a:ext cx="1384328" cy="415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Serviços</a:t>
              </a:r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7042122" y="789058"/>
              <a:ext cx="1384328" cy="58879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u="sng" dirty="0">
                  <a:solidFill>
                    <a:schemeClr val="tx1"/>
                  </a:solidFill>
                </a:rPr>
                <a:t>Detalhamento: </a:t>
              </a:r>
              <a:r>
                <a:rPr lang="pt-BR" sz="1400" dirty="0">
                  <a:solidFill>
                    <a:schemeClr val="tx1"/>
                  </a:solidFill>
                </a:rPr>
                <a:t>Serviços, Programas, Projetos, Convênios,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Funções</a:t>
              </a:r>
            </a:p>
          </p:txBody>
        </p:sp>
        <p:sp>
          <p:nvSpPr>
            <p:cNvPr id="25" name="Retângulo 24"/>
            <p:cNvSpPr/>
            <p:nvPr/>
          </p:nvSpPr>
          <p:spPr bwMode="auto">
            <a:xfrm>
              <a:off x="1639676" y="5351496"/>
              <a:ext cx="5402446" cy="777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Serviços Administrativos e de Apoio das Unidades</a:t>
              </a:r>
            </a:p>
          </p:txBody>
        </p:sp>
        <p:sp>
          <p:nvSpPr>
            <p:cNvPr id="26" name="Retângulo 25"/>
            <p:cNvSpPr/>
            <p:nvPr/>
          </p:nvSpPr>
          <p:spPr bwMode="auto">
            <a:xfrm>
              <a:off x="878529" y="579592"/>
              <a:ext cx="761148" cy="2094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</a:rPr>
                <a:t>Nível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512912"/>
            <a:ext cx="8053387" cy="461665"/>
          </a:xfrm>
          <a:noFill/>
        </p:spPr>
        <p:txBody>
          <a:bodyPr>
            <a:spAutoFit/>
          </a:bodyPr>
          <a:lstStyle/>
          <a:p>
            <a:pPr algn="l"/>
            <a:r>
              <a:rPr lang="pt-BR" sz="2400" b="1" dirty="0">
                <a:latin typeface="Franklin Gothic Book" pitchFamily="34" charset="0"/>
              </a:rPr>
              <a:t>Matriz de Serviço  - Secretaria </a:t>
            </a:r>
            <a:r>
              <a:rPr lang="pt-BR" sz="2400" b="1" dirty="0" smtClean="0">
                <a:latin typeface="Franklin Gothic Book" pitchFamily="34" charset="0"/>
              </a:rPr>
              <a:t>Adm. Penitenciária</a:t>
            </a:r>
            <a:endParaRPr lang="pt-BR" altLang="pt-BR" sz="2400" b="1" dirty="0" smtClean="0">
              <a:latin typeface="Franklin Gothic Book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" y="1186814"/>
            <a:ext cx="8056563" cy="4858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3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512912"/>
            <a:ext cx="8053387" cy="461665"/>
          </a:xfrm>
          <a:noFill/>
        </p:spPr>
        <p:txBody>
          <a:bodyPr>
            <a:spAutoFit/>
          </a:bodyPr>
          <a:lstStyle/>
          <a:p>
            <a:pPr algn="l"/>
            <a:r>
              <a:rPr lang="pt-BR" sz="2400" b="1" dirty="0">
                <a:latin typeface="Franklin Gothic Book" pitchFamily="34" charset="0"/>
              </a:rPr>
              <a:t>Matriz de Serviço  - Secretaria </a:t>
            </a:r>
            <a:r>
              <a:rPr lang="pt-BR" sz="2400" b="1" dirty="0" smtClean="0">
                <a:latin typeface="Franklin Gothic Book" pitchFamily="34" charset="0"/>
              </a:rPr>
              <a:t>Adm. Penitenciária</a:t>
            </a:r>
            <a:endParaRPr lang="pt-BR" altLang="pt-BR" sz="2400" b="1" dirty="0" smtClean="0">
              <a:latin typeface="Franklin Gothic Book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7843520" cy="508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328246"/>
            <a:ext cx="8053387" cy="830997"/>
          </a:xfrm>
          <a:noFill/>
        </p:spPr>
        <p:txBody>
          <a:bodyPr>
            <a:spAutoFit/>
          </a:bodyPr>
          <a:lstStyle/>
          <a:p>
            <a:pPr algn="l"/>
            <a:r>
              <a:rPr lang="pt-BR" sz="2400" dirty="0"/>
              <a:t>C</a:t>
            </a:r>
            <a:r>
              <a:rPr lang="pt-BR" sz="2400" dirty="0" smtClean="0"/>
              <a:t>omparativo </a:t>
            </a:r>
            <a:r>
              <a:rPr lang="pt-BR" sz="2400" dirty="0"/>
              <a:t>do custo unitário por serviço com a quantidade de alunos (Diretoria de Itapeva).</a:t>
            </a:r>
            <a:endParaRPr lang="pt-BR" altLang="pt-BR" sz="2400" b="1" dirty="0" smtClean="0">
              <a:latin typeface="Franklin Gothic Book" pitchFamily="34" charset="0"/>
            </a:endParaRPr>
          </a:p>
        </p:txBody>
      </p:sp>
      <p:pic>
        <p:nvPicPr>
          <p:cNvPr id="5" name="Espaço Reservado para Conteúdo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93" y="1508760"/>
            <a:ext cx="7724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512912"/>
            <a:ext cx="8053387" cy="461665"/>
          </a:xfrm>
          <a:noFill/>
        </p:spPr>
        <p:txBody>
          <a:bodyPr>
            <a:spAutoFit/>
          </a:bodyPr>
          <a:lstStyle/>
          <a:p>
            <a:pPr algn="l"/>
            <a:r>
              <a:rPr lang="pt-BR" sz="2400" dirty="0"/>
              <a:t>C</a:t>
            </a:r>
            <a:r>
              <a:rPr lang="pt-BR" sz="2400" dirty="0" smtClean="0"/>
              <a:t>usto </a:t>
            </a:r>
            <a:r>
              <a:rPr lang="pt-BR" sz="2400" dirty="0"/>
              <a:t>médio mensal por aluno em 2016</a:t>
            </a:r>
            <a:endParaRPr lang="pt-BR" altLang="pt-BR" sz="2400" b="1" dirty="0" smtClean="0">
              <a:latin typeface="Franklin Gothic Book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237615"/>
            <a:ext cx="7205345" cy="47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543689"/>
            <a:ext cx="8053387" cy="400110"/>
          </a:xfrm>
          <a:noFill/>
        </p:spPr>
        <p:txBody>
          <a:bodyPr>
            <a:spAutoFit/>
          </a:bodyPr>
          <a:lstStyle/>
          <a:p>
            <a:r>
              <a:rPr lang="pt-BR" altLang="pt-BR" sz="2000" b="1" dirty="0">
                <a:latin typeface="Verdana" pitchFamily="34" charset="0"/>
              </a:rPr>
              <a:t>Unidades Prisionais da Região Central do Estado</a:t>
            </a:r>
            <a:endParaRPr lang="pt-BR" altLang="pt-BR" sz="2000" b="1" dirty="0"/>
          </a:p>
        </p:txBody>
      </p:sp>
      <p:grpSp>
        <p:nvGrpSpPr>
          <p:cNvPr id="32" name="Grupo 31"/>
          <p:cNvGrpSpPr/>
          <p:nvPr/>
        </p:nvGrpSpPr>
        <p:grpSpPr>
          <a:xfrm>
            <a:off x="1056640" y="1328558"/>
            <a:ext cx="7345494" cy="2818269"/>
            <a:chOff x="231116" y="260648"/>
            <a:chExt cx="8783346" cy="3300468"/>
          </a:xfrm>
        </p:grpSpPr>
        <p:grpSp>
          <p:nvGrpSpPr>
            <p:cNvPr id="33" name="Grupo 32"/>
            <p:cNvGrpSpPr/>
            <p:nvPr/>
          </p:nvGrpSpPr>
          <p:grpSpPr>
            <a:xfrm>
              <a:off x="231116" y="260648"/>
              <a:ext cx="8735001" cy="3300468"/>
              <a:chOff x="323528" y="92104"/>
              <a:chExt cx="8735001" cy="3300468"/>
            </a:xfrm>
          </p:grpSpPr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370" y="92104"/>
                <a:ext cx="7272159" cy="218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204864"/>
                <a:ext cx="8642589" cy="11877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4" name="Conector reto 33"/>
            <p:cNvCxnSpPr/>
            <p:nvPr/>
          </p:nvCxnSpPr>
          <p:spPr>
            <a:xfrm>
              <a:off x="2267744" y="1322541"/>
              <a:ext cx="64087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/>
            <p:cNvSpPr txBox="1"/>
            <p:nvPr/>
          </p:nvSpPr>
          <p:spPr>
            <a:xfrm>
              <a:off x="2223675" y="379670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R$ 1.966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724199" y="315574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R$ 2.042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3292779" y="1322541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R$ 949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252952" y="1140792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R$ 1.150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3746044" y="1218786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R$ 1.072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793150" y="1340847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R$ 944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281063" y="786737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R$ 1.526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796136" y="1124743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R$ 1.169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349348" y="1545561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R$ 703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865239" y="1445826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R$ 824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7392125" y="1379725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R$ 896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884368" y="1311523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R$ 974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415547" y="1388643"/>
              <a:ext cx="598915" cy="2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/>
                <a:t>R$ 876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930400" y="3732046"/>
            <a:ext cx="6897700" cy="2852904"/>
            <a:chOff x="1364691" y="3921533"/>
            <a:chExt cx="7834926" cy="2715338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817" y="4427754"/>
              <a:ext cx="6549508" cy="1600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867" y="5949280"/>
              <a:ext cx="6955458" cy="687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CaixaDeTexto 52"/>
            <p:cNvSpPr txBox="1"/>
            <p:nvPr/>
          </p:nvSpPr>
          <p:spPr>
            <a:xfrm>
              <a:off x="1638777" y="3921533"/>
              <a:ext cx="7560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cxnSp>
          <p:nvCxnSpPr>
            <p:cNvPr id="54" name="Conector reto 53"/>
            <p:cNvCxnSpPr/>
            <p:nvPr/>
          </p:nvCxnSpPr>
          <p:spPr>
            <a:xfrm>
              <a:off x="2386285" y="5046227"/>
              <a:ext cx="58810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54"/>
            <p:cNvSpPr/>
            <p:nvPr/>
          </p:nvSpPr>
          <p:spPr>
            <a:xfrm>
              <a:off x="1364691" y="6426387"/>
              <a:ext cx="144832" cy="535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6" name="Conector reto 55"/>
            <p:cNvCxnSpPr/>
            <p:nvPr/>
          </p:nvCxnSpPr>
          <p:spPr>
            <a:xfrm>
              <a:off x="1403240" y="6558395"/>
              <a:ext cx="724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1095104" y="4366191"/>
            <a:ext cx="995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Taxa de Ocupação por Penitenciária Masculina – Dez/2014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56640" y="1522489"/>
            <a:ext cx="1115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Custo do Preso por Penitenciária Masculina – Média Mensal por Serviços – Dez/2014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8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543689"/>
            <a:ext cx="8053387" cy="400110"/>
          </a:xfrm>
          <a:noFill/>
        </p:spPr>
        <p:txBody>
          <a:bodyPr>
            <a:spAutoFit/>
          </a:bodyPr>
          <a:lstStyle/>
          <a:p>
            <a:r>
              <a:rPr lang="pt-BR" altLang="pt-BR" sz="2000" b="1" dirty="0">
                <a:latin typeface="Verdana" pitchFamily="34" charset="0"/>
              </a:rPr>
              <a:t>Unidades Prisionais da Região Central do Estado</a:t>
            </a:r>
            <a:endParaRPr lang="pt-BR" altLang="pt-BR" sz="2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54464" y="4691311"/>
            <a:ext cx="995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</a:rPr>
              <a:t>Taxa de Ocupação por Penitenciária Masculina – Dez/2014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6640" y="1522489"/>
            <a:ext cx="1115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Custo do Preso por Penitenciária Masculina – Média Mensal por Recurso – Dez/2014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5" y="1140395"/>
            <a:ext cx="7030020" cy="23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4" y="3419469"/>
            <a:ext cx="7548953" cy="10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Conector reto 57"/>
          <p:cNvCxnSpPr/>
          <p:nvPr/>
        </p:nvCxnSpPr>
        <p:spPr>
          <a:xfrm>
            <a:off x="1633294" y="4438403"/>
            <a:ext cx="16659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2808000" y="2264760"/>
            <a:ext cx="62534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2729523" y="1279949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R$ 1.967</a:t>
            </a:r>
            <a:endParaRPr lang="pt-BR" sz="7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238731" y="1222514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R$ 2.042</a:t>
            </a:r>
            <a:endParaRPr lang="pt-BR" sz="7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743296" y="2297685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R$ 949</a:t>
            </a:r>
            <a:endParaRPr lang="pt-BR" sz="7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196967" y="2186548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R$ 1.072</a:t>
            </a:r>
            <a:endParaRPr lang="pt-BR" sz="7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7171640" y="2425963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R$ 824</a:t>
            </a:r>
            <a:endParaRPr lang="pt-BR" sz="700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8643390" y="2364036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R$ 879</a:t>
            </a:r>
            <a:endParaRPr lang="pt-BR" sz="7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7672148" y="2344986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R$ 896</a:t>
            </a:r>
            <a:endParaRPr lang="pt-BR" sz="7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696159" y="2545041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R$ 702</a:t>
            </a:r>
            <a:endParaRPr lang="pt-BR" sz="7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4700247" y="2101034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R$ 1.150</a:t>
            </a:r>
            <a:endParaRPr lang="pt-BR" sz="7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5221774" y="2315903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R$ 944</a:t>
            </a:r>
            <a:endParaRPr lang="pt-BR" sz="700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5650847" y="1731779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R$ 1.526</a:t>
            </a:r>
            <a:endParaRPr lang="pt-BR" sz="700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6162426" y="2086520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R$ 1.168</a:t>
            </a:r>
            <a:endParaRPr lang="pt-BR" sz="7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8154935" y="2282961"/>
            <a:ext cx="564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R$ 974</a:t>
            </a:r>
            <a:endParaRPr lang="pt-BR" sz="700" dirty="0"/>
          </a:p>
        </p:txBody>
      </p:sp>
      <p:cxnSp>
        <p:nvCxnSpPr>
          <p:cNvPr id="73" name="Conector reto 72"/>
          <p:cNvCxnSpPr/>
          <p:nvPr/>
        </p:nvCxnSpPr>
        <p:spPr>
          <a:xfrm>
            <a:off x="1732616" y="6909579"/>
            <a:ext cx="12925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1631016" y="4211953"/>
            <a:ext cx="7789328" cy="2494915"/>
            <a:chOff x="1335083" y="4135573"/>
            <a:chExt cx="7834926" cy="2501298"/>
          </a:xfrm>
        </p:grpSpPr>
        <p:pic>
          <p:nvPicPr>
            <p:cNvPr id="7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29" y="4437112"/>
              <a:ext cx="6549508" cy="1600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259" y="5949280"/>
              <a:ext cx="6955458" cy="687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CaixaDeTexto 76"/>
            <p:cNvSpPr txBox="1"/>
            <p:nvPr/>
          </p:nvSpPr>
          <p:spPr>
            <a:xfrm>
              <a:off x="1609169" y="4135573"/>
              <a:ext cx="7560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cxnSp>
          <p:nvCxnSpPr>
            <p:cNvPr id="78" name="Conector reto 77"/>
            <p:cNvCxnSpPr/>
            <p:nvPr/>
          </p:nvCxnSpPr>
          <p:spPr>
            <a:xfrm>
              <a:off x="2366082" y="5057888"/>
              <a:ext cx="58810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tângulo 78"/>
            <p:cNvSpPr/>
            <p:nvPr/>
          </p:nvSpPr>
          <p:spPr>
            <a:xfrm>
              <a:off x="1335083" y="6437331"/>
              <a:ext cx="144832" cy="535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633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prstClr val="black"/>
                </a:solidFill>
                <a:latin typeface="Verdana" pitchFamily="34" charset="0"/>
              </a:rPr>
              <a:t>Secretaria da Fazenda</a:t>
            </a:r>
          </a:p>
        </p:txBody>
      </p:sp>
      <p:sp>
        <p:nvSpPr>
          <p:cNvPr id="13315" name="Retângulo 3"/>
          <p:cNvSpPr>
            <a:spLocks noGrp="1" noChangeArrowheads="1"/>
          </p:cNvSpPr>
          <p:nvPr>
            <p:ph type="ctrTitle"/>
          </p:nvPr>
        </p:nvSpPr>
        <p:spPr>
          <a:xfrm>
            <a:off x="582613" y="312858"/>
            <a:ext cx="8053387" cy="861774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400" dirty="0">
                <a:latin typeface="Verdana" pitchFamily="34" charset="0"/>
              </a:rPr>
              <a:t>Custo Padrão Penitenciária Masculina</a:t>
            </a:r>
            <a:br>
              <a:rPr lang="pt-BR" altLang="pt-BR" sz="2400" dirty="0">
                <a:latin typeface="Verdana" pitchFamily="34" charset="0"/>
              </a:rPr>
            </a:br>
            <a:endParaRPr lang="pt-BR" altLang="pt-BR" sz="2400" b="1" dirty="0" smtClean="0">
              <a:latin typeface="Franklin Gothic Boo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1174632"/>
            <a:ext cx="67564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875088" y="6584950"/>
            <a:ext cx="499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7171" name="Retângulo 3"/>
          <p:cNvSpPr>
            <a:spLocks noChangeArrowheads="1"/>
          </p:cNvSpPr>
          <p:nvPr/>
        </p:nvSpPr>
        <p:spPr bwMode="auto">
          <a:xfrm>
            <a:off x="283528" y="1241108"/>
            <a:ext cx="829151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Verdana" pitchFamily="34" charset="0"/>
              </a:rPr>
              <a:t>	</a:t>
            </a:r>
            <a:r>
              <a:rPr lang="pt-BR" altLang="pt-BR" sz="2000" dirty="0">
                <a:latin typeface="Verdana" pitchFamily="34" charset="0"/>
                <a:sym typeface="Symbol" pitchFamily="18" charset="2"/>
              </a:rPr>
              <a:t></a:t>
            </a:r>
            <a:r>
              <a:rPr lang="pt-BR" altLang="pt-BR" sz="2000" dirty="0">
                <a:latin typeface="Verdana" pitchFamily="34" charset="0"/>
              </a:rPr>
              <a:t> </a:t>
            </a:r>
            <a:r>
              <a:rPr lang="pt-BR" altLang="pt-BR" sz="2000" dirty="0">
                <a:latin typeface="Franklin Gothic Book" pitchFamily="34" charset="0"/>
              </a:rPr>
              <a:t>Prover informações gerenciais para </a:t>
            </a:r>
            <a:r>
              <a:rPr lang="pt-BR" altLang="pt-BR" sz="2000" b="1" dirty="0">
                <a:latin typeface="Franklin Gothic Book" pitchFamily="34" charset="0"/>
              </a:rPr>
              <a:t>subsidiar a  tomada de decisões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Franklin Gothic Boo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	</a:t>
            </a:r>
            <a:r>
              <a:rPr lang="pt-BR" altLang="pt-BR" sz="2000" dirty="0">
                <a:latin typeface="Franklin Gothic Book" pitchFamily="34" charset="0"/>
                <a:sym typeface="Symbol" pitchFamily="18" charset="2"/>
              </a:rPr>
              <a:t></a:t>
            </a:r>
            <a:r>
              <a:rPr lang="pt-BR" altLang="pt-BR" sz="2000" dirty="0">
                <a:latin typeface="Franklin Gothic Book" pitchFamily="34" charset="0"/>
              </a:rPr>
              <a:t> Disponibilizar aos gestores ferramenta que permita </a:t>
            </a:r>
            <a:r>
              <a:rPr lang="pt-BR" altLang="pt-BR" sz="2000" b="1" dirty="0">
                <a:latin typeface="Franklin Gothic Book" pitchFamily="34" charset="0"/>
              </a:rPr>
              <a:t>melhorar a 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b="1" dirty="0">
                <a:latin typeface="Franklin Gothic Book" pitchFamily="34" charset="0"/>
              </a:rPr>
              <a:t>          gestão</a:t>
            </a:r>
            <a:r>
              <a:rPr lang="pt-BR" altLang="pt-BR" sz="2000" dirty="0">
                <a:latin typeface="Franklin Gothic Book" pitchFamily="34" charset="0"/>
              </a:rPr>
              <a:t> da sua unidade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Franklin Gothic Boo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	</a:t>
            </a:r>
            <a:r>
              <a:rPr lang="pt-BR" altLang="pt-BR" sz="2000" dirty="0">
                <a:latin typeface="Franklin Gothic Book" pitchFamily="34" charset="0"/>
                <a:sym typeface="Symbol" pitchFamily="18" charset="2"/>
              </a:rPr>
              <a:t></a:t>
            </a:r>
            <a:r>
              <a:rPr lang="pt-BR" altLang="pt-BR" sz="2000" dirty="0">
                <a:latin typeface="Franklin Gothic Book" pitchFamily="34" charset="0"/>
              </a:rPr>
              <a:t> Propiciar </a:t>
            </a:r>
            <a:r>
              <a:rPr lang="pt-BR" altLang="pt-BR" sz="2000" b="1" dirty="0">
                <a:latin typeface="Franklin Gothic Book" pitchFamily="34" charset="0"/>
              </a:rPr>
              <a:t>comparações entre os custos dos serviços </a:t>
            </a:r>
            <a:r>
              <a:rPr lang="pt-BR" altLang="pt-BR" sz="2000" dirty="0">
                <a:latin typeface="Franklin Gothic Book" pitchFamily="34" charset="0"/>
              </a:rPr>
              <a:t>prestados pelas 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          entidades públicas de mesma natureza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Franklin Gothic Boo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  <a:sym typeface="Symbol" pitchFamily="18" charset="2"/>
              </a:rPr>
              <a:t>       </a:t>
            </a:r>
            <a:r>
              <a:rPr lang="pt-BR" altLang="pt-BR" sz="2000" dirty="0">
                <a:latin typeface="Franklin Gothic Book" pitchFamily="34" charset="0"/>
              </a:rPr>
              <a:t> Apoiar, com dados, a </a:t>
            </a:r>
            <a:r>
              <a:rPr lang="pt-BR" altLang="pt-BR" sz="2000" b="1" dirty="0">
                <a:latin typeface="Franklin Gothic Book" pitchFamily="34" charset="0"/>
              </a:rPr>
              <a:t>formulação</a:t>
            </a:r>
            <a:r>
              <a:rPr lang="pt-BR" altLang="pt-BR" sz="2000" dirty="0">
                <a:latin typeface="Franklin Gothic Book" pitchFamily="34" charset="0"/>
              </a:rPr>
              <a:t> do plano plurianual, proposta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         orçamentária e planos setoriais, trazendo realismo e </a:t>
            </a:r>
            <a:r>
              <a:rPr lang="pt-BR" altLang="pt-BR" sz="2000" b="1" dirty="0">
                <a:latin typeface="Franklin Gothic Book" pitchFamily="34" charset="0"/>
              </a:rPr>
              <a:t>maior precisão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b="1" dirty="0">
                <a:latin typeface="Franklin Gothic Book" pitchFamily="34" charset="0"/>
              </a:rPr>
              <a:t>         às projeções financeiras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00" b="1" dirty="0">
              <a:latin typeface="Franklin Gothic Book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	</a:t>
            </a:r>
            <a:r>
              <a:rPr lang="pt-BR" altLang="pt-BR" sz="2000" dirty="0">
                <a:latin typeface="Franklin Gothic Book" pitchFamily="34" charset="0"/>
                <a:sym typeface="Symbol" pitchFamily="18" charset="2"/>
              </a:rPr>
              <a:t></a:t>
            </a:r>
            <a:r>
              <a:rPr lang="pt-BR" altLang="pt-BR" sz="2000" dirty="0">
                <a:latin typeface="Franklin Gothic Book" pitchFamily="34" charset="0"/>
              </a:rPr>
              <a:t> Disponibilizar </a:t>
            </a:r>
            <a:r>
              <a:rPr lang="pt-BR" altLang="pt-BR" sz="2000" b="1" dirty="0">
                <a:latin typeface="Franklin Gothic Book" pitchFamily="34" charset="0"/>
              </a:rPr>
              <a:t>informações à sociedade </a:t>
            </a:r>
            <a:r>
              <a:rPr lang="pt-BR" altLang="pt-BR" sz="2000" dirty="0">
                <a:latin typeface="Franklin Gothic Book" pitchFamily="34" charset="0"/>
              </a:rPr>
              <a:t>do custo de cada serviço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pt-BR" altLang="pt-BR" sz="2000" dirty="0">
                <a:latin typeface="Franklin Gothic Book" pitchFamily="34" charset="0"/>
              </a:rPr>
              <a:t>          prestado de forma clara e transparente </a:t>
            </a:r>
          </a:p>
        </p:txBody>
      </p:sp>
      <p:sp>
        <p:nvSpPr>
          <p:cNvPr id="7172" name="CaixaDeTexto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87375" y="461963"/>
            <a:ext cx="7466013" cy="461962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400" b="1" dirty="0" smtClean="0">
                <a:latin typeface="Franklin Gothic Book" pitchFamily="34" charset="0"/>
              </a:rPr>
              <a:t>Por que implantar um sistema de custos públicos?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 idx="4294967295"/>
          </p:nvPr>
        </p:nvSpPr>
        <p:spPr>
          <a:xfrm>
            <a:off x="4327525" y="2079625"/>
            <a:ext cx="4792663" cy="2003425"/>
          </a:xfrm>
        </p:spPr>
        <p:txBody>
          <a:bodyPr/>
          <a:lstStyle/>
          <a:p>
            <a:pPr eaLnBrk="1" hangingPunct="1">
              <a:lnSpc>
                <a:spcPct val="55000"/>
              </a:lnSpc>
            </a:pPr>
            <a:r>
              <a:rPr lang="pt-BR" altLang="pt-BR" sz="1800" b="1" dirty="0" smtClean="0">
                <a:latin typeface="Verdana" pitchFamily="34" charset="0"/>
              </a:rPr>
              <a:t>Equipe de Custos</a:t>
            </a:r>
            <a:br>
              <a:rPr lang="pt-BR" altLang="pt-BR" sz="1800" b="1" dirty="0" smtClean="0">
                <a:latin typeface="Verdana" pitchFamily="34" charset="0"/>
              </a:rPr>
            </a:br>
            <a:r>
              <a:rPr lang="pt-BR" altLang="pt-BR" sz="1800" b="1" dirty="0" smtClean="0">
                <a:latin typeface="Verdana" pitchFamily="34" charset="0"/>
              </a:rPr>
              <a:t/>
            </a:r>
            <a:br>
              <a:rPr lang="pt-BR" altLang="pt-BR" sz="1800" b="1" dirty="0" smtClean="0">
                <a:latin typeface="Verdana" pitchFamily="34" charset="0"/>
              </a:rPr>
            </a:br>
            <a:r>
              <a:rPr lang="pt-BR" altLang="pt-BR" sz="1800" b="1" dirty="0" smtClean="0">
                <a:latin typeface="Verdana" pitchFamily="34" charset="0"/>
              </a:rPr>
              <a:t>scsp_custos@fazenda.sp.gov.br</a:t>
            </a: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0" y="20638"/>
            <a:ext cx="2574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Governo do Estado de São Paulo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Secretaria da Fazenda</a:t>
            </a:r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16"/>
          <p:cNvGrpSpPr>
            <a:grpSpLocks/>
          </p:cNvGrpSpPr>
          <p:nvPr/>
        </p:nvGrpSpPr>
        <p:grpSpPr bwMode="auto">
          <a:xfrm>
            <a:off x="660400" y="1189038"/>
            <a:ext cx="7781925" cy="4946650"/>
            <a:chOff x="131" y="809"/>
            <a:chExt cx="5200" cy="3223"/>
          </a:xfrm>
        </p:grpSpPr>
        <p:graphicFrame>
          <p:nvGraphicFramePr>
            <p:cNvPr id="4" name="Diagrama 3"/>
            <p:cNvGraphicFramePr/>
            <p:nvPr/>
          </p:nvGraphicFramePr>
          <p:xfrm>
            <a:off x="131" y="809"/>
            <a:ext cx="5200" cy="3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2021" y="1823"/>
              <a:ext cx="1734" cy="1197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MS PGothic" pitchFamily="34" charset="-128"/>
                </a:rPr>
                <a:t>Círculo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MS PGothic" pitchFamily="34" charset="-128"/>
                </a:rPr>
                <a:t>virtuoso do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MS PGothic" pitchFamily="34" charset="-128"/>
                </a:rPr>
                <a:t> orçamento e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MS PGothic" pitchFamily="34" charset="-128"/>
                </a:rPr>
                <a:t> da contabilidade</a:t>
              </a:r>
            </a:p>
          </p:txBody>
        </p:sp>
      </p:grpSp>
      <p:sp>
        <p:nvSpPr>
          <p:cNvPr id="1038" name="Title 1"/>
          <p:cNvSpPr txBox="1">
            <a:spLocks/>
          </p:cNvSpPr>
          <p:nvPr/>
        </p:nvSpPr>
        <p:spPr bwMode="auto">
          <a:xfrm>
            <a:off x="3875088" y="6584950"/>
            <a:ext cx="499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1039" name="CaixaDeTexto 1"/>
          <p:cNvSpPr>
            <a:spLocks noGrp="1" noChangeArrowheads="1"/>
          </p:cNvSpPr>
          <p:nvPr>
            <p:ph type="ctrTitle" idx="4294967295"/>
          </p:nvPr>
        </p:nvSpPr>
        <p:spPr>
          <a:xfrm>
            <a:off x="728663" y="377825"/>
            <a:ext cx="2903537" cy="585788"/>
          </a:xfrm>
          <a:noFill/>
        </p:spPr>
        <p:txBody>
          <a:bodyPr wrap="none">
            <a:spAutoFit/>
          </a:bodyPr>
          <a:lstStyle/>
          <a:p>
            <a:pPr algn="l"/>
            <a:r>
              <a:rPr lang="pt-BR" altLang="pt-BR" sz="3200" b="1" smtClean="0">
                <a:latin typeface="Franklin Gothic Book" pitchFamily="34" charset="0"/>
              </a:rPr>
              <a:t>Círculo Virtuoso</a:t>
            </a:r>
          </a:p>
        </p:txBody>
      </p:sp>
      <p:sp>
        <p:nvSpPr>
          <p:cNvPr id="1040" name="Retângulo 1"/>
          <p:cNvSpPr>
            <a:spLocks noChangeArrowheads="1"/>
          </p:cNvSpPr>
          <p:nvPr/>
        </p:nvSpPr>
        <p:spPr bwMode="auto">
          <a:xfrm>
            <a:off x="1225550" y="6180138"/>
            <a:ext cx="7369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Verdana" pitchFamily="34" charset="0"/>
              </a:rPr>
              <a:t>Fonte: Apresentação de Paulo Henrique Feijó no Seminário de Informação de Custos na Administração Pública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46113" y="461963"/>
            <a:ext cx="7678737" cy="623887"/>
          </a:xfrm>
        </p:spPr>
        <p:txBody>
          <a:bodyPr/>
          <a:lstStyle/>
          <a:p>
            <a:pPr algn="l" eaLnBrk="1" hangingPunct="1"/>
            <a:r>
              <a:rPr lang="en-US" altLang="pt-BR" sz="2800" b="1" dirty="0" err="1" smtClean="0">
                <a:latin typeface="Franklin Gothic Book" pitchFamily="34" charset="0"/>
              </a:rPr>
              <a:t>Porque</a:t>
            </a:r>
            <a:r>
              <a:rPr lang="en-US" altLang="pt-BR" sz="2800" b="1" dirty="0" smtClean="0">
                <a:latin typeface="Franklin Gothic Book" pitchFamily="34" charset="0"/>
              </a:rPr>
              <a:t> é </a:t>
            </a:r>
            <a:r>
              <a:rPr lang="en-US" altLang="pt-BR" sz="2800" b="1" dirty="0" err="1" smtClean="0">
                <a:latin typeface="Franklin Gothic Book" pitchFamily="34" charset="0"/>
              </a:rPr>
              <a:t>difícil</a:t>
            </a:r>
            <a:r>
              <a:rPr lang="en-US" altLang="pt-BR" sz="2800" b="1" dirty="0" smtClean="0">
                <a:latin typeface="Franklin Gothic Book" pitchFamily="34" charset="0"/>
              </a:rPr>
              <a:t> </a:t>
            </a:r>
            <a:r>
              <a:rPr lang="en-US" altLang="pt-BR" sz="2800" b="1" dirty="0" err="1" smtClean="0">
                <a:latin typeface="Franklin Gothic Book" pitchFamily="34" charset="0"/>
              </a:rPr>
              <a:t>calcular</a:t>
            </a:r>
            <a:r>
              <a:rPr lang="en-US" altLang="pt-BR" sz="2800" b="1" dirty="0" smtClean="0">
                <a:latin typeface="Franklin Gothic Book" pitchFamily="34" charset="0"/>
              </a:rPr>
              <a:t> </a:t>
            </a:r>
            <a:r>
              <a:rPr lang="en-US" altLang="pt-BR" sz="2800" b="1" dirty="0" err="1" smtClean="0">
                <a:latin typeface="Franklin Gothic Book" pitchFamily="34" charset="0"/>
              </a:rPr>
              <a:t>custos</a:t>
            </a:r>
            <a:r>
              <a:rPr lang="en-US" altLang="pt-BR" sz="2800" b="1" dirty="0" smtClean="0">
                <a:latin typeface="Franklin Gothic Book" pitchFamily="34" charset="0"/>
              </a:rPr>
              <a:t> </a:t>
            </a:r>
            <a:r>
              <a:rPr lang="en-US" altLang="pt-BR" sz="2800" b="1" dirty="0" err="1" smtClean="0">
                <a:latin typeface="Franklin Gothic Book" pitchFamily="34" charset="0"/>
              </a:rPr>
              <a:t>públicos</a:t>
            </a:r>
            <a:endParaRPr lang="en-US" altLang="pt-BR" sz="2800" b="1" dirty="0" smtClean="0">
              <a:latin typeface="Franklin Gothic Book" pitchFamily="34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8196" name="Content Placeholder 2"/>
          <p:cNvSpPr>
            <a:spLocks/>
          </p:cNvSpPr>
          <p:nvPr/>
        </p:nvSpPr>
        <p:spPr bwMode="auto">
          <a:xfrm>
            <a:off x="457200" y="128016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altLang="pt-BR" sz="2000" dirty="0">
                <a:latin typeface="Franklin Gothic Book" pitchFamily="34" charset="0"/>
              </a:rPr>
              <a:t>Há muitos métodos e muito debate sobre a forma de calcular custos, com poucas experiências práticas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000" dirty="0">
                <a:latin typeface="Franklin Gothic Book" pitchFamily="34" charset="0"/>
              </a:rPr>
              <a:t>Contabilidade governamental ainda não aplica, em sua plenitude, o regime de competência, com preponderância do controle orçamentário em detrimento do patrimonial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000" dirty="0">
                <a:latin typeface="Franklin Gothic Book" pitchFamily="34" charset="0"/>
              </a:rPr>
              <a:t>Atendimento à demanda por serviços públicos é obrigatória, independentemente do custo</a:t>
            </a:r>
          </a:p>
          <a:p>
            <a:pPr>
              <a:spcBef>
                <a:spcPct val="0"/>
              </a:spcBef>
            </a:pPr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000" dirty="0">
                <a:latin typeface="Franklin Gothic Book" pitchFamily="34" charset="0"/>
              </a:rPr>
              <a:t>Exige uma grande quantidade de informações financeiras e não financeiras</a:t>
            </a:r>
          </a:p>
          <a:p>
            <a:pPr>
              <a:spcBef>
                <a:spcPct val="0"/>
              </a:spcBef>
            </a:pPr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000" dirty="0">
                <a:latin typeface="Franklin Gothic Book" pitchFamily="34" charset="0"/>
              </a:rPr>
              <a:t>Tradição de elaborar o orçamento com base em insumos e não por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875088" y="6584950"/>
            <a:ext cx="499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9219" name="CaixaDeTexto 1"/>
          <p:cNvSpPr>
            <a:spLocks noGrp="1" noChangeArrowheads="1"/>
          </p:cNvSpPr>
          <p:nvPr>
            <p:ph type="ctrTitle"/>
          </p:nvPr>
        </p:nvSpPr>
        <p:spPr>
          <a:xfrm>
            <a:off x="649288" y="493713"/>
            <a:ext cx="4471987" cy="585787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3200" b="1" smtClean="0">
                <a:latin typeface="Franklin Gothic Book" pitchFamily="34" charset="0"/>
              </a:rPr>
              <a:t>Mudança Cultural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438400" y="1619250"/>
            <a:ext cx="4225925" cy="24590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latin typeface="Verdana" pitchFamily="34" charset="0"/>
              </a:rPr>
              <a:t>Orçamento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pt-BR" altLang="pt-BR" sz="1000" b="1">
              <a:latin typeface="Verdana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latin typeface="Verdana" pitchFamily="34" charset="0"/>
              </a:rPr>
              <a:t>Foco nos insumos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435225" y="1616075"/>
            <a:ext cx="4225925" cy="2459038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chemeClr val="bg1"/>
                </a:solidFill>
                <a:latin typeface="Verdana" pitchFamily="34" charset="0"/>
              </a:rPr>
              <a:t>Orçamento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0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chemeClr val="bg1"/>
                </a:solidFill>
                <a:latin typeface="Verdana" pitchFamily="34" charset="0"/>
              </a:rPr>
              <a:t>Foco nos resultados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74663" y="4799013"/>
            <a:ext cx="8239125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Verdana" pitchFamily="34" charset="0"/>
              </a:rPr>
              <a:t>O uso da informação de custos depende de mudança cultural e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Verdana" pitchFamily="34" charset="0"/>
              </a:rPr>
              <a:t>aprofundamento de modelo de gestão voltado para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1" grpId="0" animBg="1"/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321175" y="6584950"/>
            <a:ext cx="4548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10243" name="CaixaDeTexto 6"/>
          <p:cNvSpPr>
            <a:spLocks noGrp="1" noChangeArrowheads="1"/>
          </p:cNvSpPr>
          <p:nvPr>
            <p:ph type="ctrTitle"/>
          </p:nvPr>
        </p:nvSpPr>
        <p:spPr>
          <a:xfrm>
            <a:off x="685800" y="471994"/>
            <a:ext cx="4678653" cy="584775"/>
          </a:xfrm>
          <a:noFill/>
        </p:spPr>
        <p:txBody>
          <a:bodyPr wrap="none">
            <a:spAutoFit/>
          </a:bodyPr>
          <a:lstStyle/>
          <a:p>
            <a:pPr algn="l"/>
            <a:r>
              <a:rPr lang="pt-BR" altLang="pt-BR" sz="3200" b="1" dirty="0" smtClean="0">
                <a:latin typeface="Franklin Gothic Book" pitchFamily="34" charset="0"/>
              </a:rPr>
              <a:t>Parceiros do Projeto SCSP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55650" y="1412875"/>
            <a:ext cx="7561263" cy="3770263"/>
            <a:chOff x="755650" y="1412875"/>
            <a:chExt cx="7561263" cy="3770263"/>
          </a:xfrm>
        </p:grpSpPr>
        <p:sp>
          <p:nvSpPr>
            <p:cNvPr id="10244" name="Retângulo 2"/>
            <p:cNvSpPr>
              <a:spLocks noChangeArrowheads="1"/>
            </p:cNvSpPr>
            <p:nvPr/>
          </p:nvSpPr>
          <p:spPr bwMode="auto">
            <a:xfrm>
              <a:off x="755650" y="1412875"/>
              <a:ext cx="7561263" cy="37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342900" indent="-342900" algn="just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2200" b="1" dirty="0" smtClean="0">
                  <a:latin typeface="Franklin Gothic Book" pitchFamily="34" charset="0"/>
                </a:rPr>
                <a:t>Consultoria FIPE </a:t>
              </a:r>
              <a:r>
                <a:rPr lang="pt-BR" altLang="pt-BR" sz="2200" b="1" dirty="0">
                  <a:latin typeface="Franklin Gothic Book" pitchFamily="34" charset="0"/>
                </a:rPr>
                <a:t>(Financiamento BID - PROFISCO</a:t>
              </a:r>
              <a:r>
                <a:rPr lang="pt-BR" altLang="pt-BR" sz="2200" b="1" dirty="0" smtClean="0">
                  <a:latin typeface="Franklin Gothic Book" pitchFamily="34" charset="0"/>
                </a:rPr>
                <a:t>) – até 2014</a:t>
              </a: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pt-BR" altLang="pt-BR" sz="2200" dirty="0" smtClean="0">
                  <a:latin typeface="Franklin Gothic Book" pitchFamily="34" charset="0"/>
                </a:rPr>
                <a:t>	</a:t>
              </a:r>
              <a:r>
                <a:rPr lang="pt-BR" altLang="pt-BR" sz="1800" dirty="0" smtClean="0"/>
                <a:t>Escopo do trabalho dividido em três blocos:</a:t>
              </a: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None/>
              </a:pPr>
              <a:endParaRPr lang="pt-BR" altLang="pt-BR" sz="1800" dirty="0" smtClean="0">
                <a:latin typeface="Franklin Gothic Book" pitchFamily="34" charset="0"/>
              </a:endParaRP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None/>
              </a:pPr>
              <a:endParaRPr lang="pt-BR" altLang="pt-BR" sz="1800" dirty="0">
                <a:latin typeface="Franklin Gothic Book" pitchFamily="34" charset="0"/>
              </a:endParaRP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pt-BR" altLang="pt-BR" sz="1800" dirty="0" smtClean="0">
                  <a:latin typeface="Franklin Gothic Book" pitchFamily="34" charset="0"/>
                </a:rPr>
                <a:t>	</a:t>
              </a:r>
            </a:p>
            <a:p>
              <a:pPr marL="342900" indent="-342900" algn="just" eaLnBrk="1" hangingPunct="1">
                <a:spcBef>
                  <a:spcPts val="2400"/>
                </a:spcBef>
                <a:spcAft>
                  <a:spcPts val="600"/>
                </a:spcAft>
              </a:pPr>
              <a:r>
                <a:rPr lang="pt-BR" altLang="pt-BR" sz="2200" b="1" dirty="0" smtClean="0">
                  <a:latin typeface="Franklin Gothic Book" pitchFamily="34" charset="0"/>
                </a:rPr>
                <a:t>Cooperação técnica do FMI</a:t>
              </a: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pt-BR" altLang="pt-BR" sz="2200" dirty="0">
                  <a:latin typeface="Franklin Gothic Book" pitchFamily="34" charset="0"/>
                </a:rPr>
                <a:t>	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432560" y="2702689"/>
              <a:ext cx="3759200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dirty="0" smtClean="0"/>
                <a:t>Pesquisa e Desenvolvimento;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dirty="0" smtClean="0"/>
                <a:t>Seminário e Treinamento;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dirty="0" smtClean="0"/>
                <a:t>Documentos e Estudos de Casos.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321175" y="6584950"/>
            <a:ext cx="4548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10243" name="CaixaDeTexto 6"/>
          <p:cNvSpPr>
            <a:spLocks noGrp="1" noChangeArrowheads="1"/>
          </p:cNvSpPr>
          <p:nvPr>
            <p:ph type="ctrTitle"/>
          </p:nvPr>
        </p:nvSpPr>
        <p:spPr>
          <a:xfrm>
            <a:off x="695960" y="471994"/>
            <a:ext cx="4920129" cy="584775"/>
          </a:xfrm>
          <a:noFill/>
        </p:spPr>
        <p:txBody>
          <a:bodyPr wrap="none">
            <a:spAutoFit/>
          </a:bodyPr>
          <a:lstStyle/>
          <a:p>
            <a:pPr algn="l"/>
            <a:r>
              <a:rPr lang="pt-BR" altLang="pt-BR" sz="3200" b="1" dirty="0" smtClean="0">
                <a:latin typeface="Franklin Gothic Book" pitchFamily="34" charset="0"/>
              </a:rPr>
              <a:t>Marco Legal do SCSP e </a:t>
            </a:r>
            <a:r>
              <a:rPr lang="pt-BR" altLang="pt-BR" sz="3200" b="1" dirty="0" err="1" smtClean="0">
                <a:latin typeface="Franklin Gothic Book" pitchFamily="34" charset="0"/>
              </a:rPr>
              <a:t>OPr</a:t>
            </a:r>
            <a:endParaRPr lang="pt-BR" altLang="pt-BR" sz="3200" b="1" dirty="0" smtClean="0">
              <a:latin typeface="Franklin Gothic Book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55650" y="1590040"/>
            <a:ext cx="7848600" cy="3478213"/>
            <a:chOff x="755650" y="2565400"/>
            <a:chExt cx="7848600" cy="3478213"/>
          </a:xfrm>
        </p:grpSpPr>
        <p:sp>
          <p:nvSpPr>
            <p:cNvPr id="10245" name="Retângulo 4"/>
            <p:cNvSpPr>
              <a:spLocks noChangeArrowheads="1"/>
            </p:cNvSpPr>
            <p:nvPr/>
          </p:nvSpPr>
          <p:spPr bwMode="auto">
            <a:xfrm>
              <a:off x="755650" y="2565400"/>
              <a:ext cx="73453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200" b="1" dirty="0" smtClean="0">
                  <a:latin typeface="Franklin Gothic Book" pitchFamily="34" charset="0"/>
                </a:rPr>
                <a:t>Decreto n</a:t>
              </a:r>
              <a:r>
                <a:rPr lang="en-US" altLang="pt-BR" sz="2200" b="1" dirty="0" smtClean="0">
                  <a:latin typeface="Franklin Gothic Book" pitchFamily="34" charset="0"/>
                </a:rPr>
                <a:t>º 56.289, de 15 de </a:t>
              </a:r>
              <a:r>
                <a:rPr lang="en-US" altLang="pt-BR" sz="2200" b="1" dirty="0" err="1" smtClean="0">
                  <a:latin typeface="Franklin Gothic Book" pitchFamily="34" charset="0"/>
                </a:rPr>
                <a:t>outubro</a:t>
              </a:r>
              <a:r>
                <a:rPr lang="en-US" altLang="pt-BR" sz="2200" b="1" dirty="0" smtClean="0">
                  <a:latin typeface="Franklin Gothic Book" pitchFamily="34" charset="0"/>
                </a:rPr>
                <a:t> de 2010</a:t>
              </a:r>
              <a:endParaRPr lang="en-US" altLang="pt-BR" sz="2200" b="1" dirty="0">
                <a:latin typeface="Franklin Gothic Book" pitchFamily="34" charset="0"/>
              </a:endParaRPr>
            </a:p>
          </p:txBody>
        </p:sp>
        <p:sp>
          <p:nvSpPr>
            <p:cNvPr id="10246" name="Retângulo 5"/>
            <p:cNvSpPr>
              <a:spLocks noChangeArrowheads="1"/>
            </p:cNvSpPr>
            <p:nvPr/>
          </p:nvSpPr>
          <p:spPr bwMode="auto">
            <a:xfrm>
              <a:off x="1403350" y="3100388"/>
              <a:ext cx="72009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200">
                  <a:latin typeface="Franklin Gothic Book" pitchFamily="34" charset="0"/>
                  <a:sym typeface="Symbol" pitchFamily="18" charset="2"/>
                </a:rPr>
                <a:t>Comissão de Supervisão do Sistema de Custos dos Serviços Públicos: Fazenda, Planejamento e Gestão Pública</a:t>
              </a:r>
              <a:endParaRPr lang="en-US" altLang="pt-BR" sz="2200">
                <a:latin typeface="Franklin Gothic Book" pitchFamily="34" charset="0"/>
              </a:endParaRPr>
            </a:p>
          </p:txBody>
        </p:sp>
        <p:sp>
          <p:nvSpPr>
            <p:cNvPr id="10247" name="Retângulo 7"/>
            <p:cNvSpPr>
              <a:spLocks noChangeArrowheads="1"/>
            </p:cNvSpPr>
            <p:nvPr/>
          </p:nvSpPr>
          <p:spPr bwMode="auto">
            <a:xfrm>
              <a:off x="755650" y="4378325"/>
              <a:ext cx="73453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200" b="1" dirty="0">
                  <a:latin typeface="Franklin Gothic Book" pitchFamily="34" charset="0"/>
                </a:rPr>
                <a:t>Decreto n</a:t>
              </a:r>
              <a:r>
                <a:rPr lang="en-US" altLang="pt-BR" sz="2200" b="1" dirty="0">
                  <a:latin typeface="Franklin Gothic Book" pitchFamily="34" charset="0"/>
                </a:rPr>
                <a:t>º 57.958, de 05 de </a:t>
              </a:r>
              <a:r>
                <a:rPr lang="en-US" altLang="pt-BR" sz="2200" b="1" dirty="0" err="1">
                  <a:latin typeface="Franklin Gothic Book" pitchFamily="34" charset="0"/>
                </a:rPr>
                <a:t>abril</a:t>
              </a:r>
              <a:r>
                <a:rPr lang="en-US" altLang="pt-BR" sz="2200" b="1" dirty="0">
                  <a:latin typeface="Franklin Gothic Book" pitchFamily="34" charset="0"/>
                </a:rPr>
                <a:t> de 2012</a:t>
              </a:r>
            </a:p>
          </p:txBody>
        </p:sp>
        <p:sp>
          <p:nvSpPr>
            <p:cNvPr id="10248" name="Retângulo 9"/>
            <p:cNvSpPr>
              <a:spLocks noChangeArrowheads="1"/>
            </p:cNvSpPr>
            <p:nvPr/>
          </p:nvSpPr>
          <p:spPr bwMode="auto">
            <a:xfrm>
              <a:off x="1476375" y="4935538"/>
              <a:ext cx="69119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200">
                  <a:latin typeface="Franklin Gothic Book" pitchFamily="34" charset="0"/>
                  <a:sym typeface="Symbol" pitchFamily="18" charset="2"/>
                </a:rPr>
                <a:t>Comissão de Supervisão para Implantação do Orçamento por Resultados: Planejamento, Fazenda e Gestão Pública</a:t>
              </a:r>
              <a:endParaRPr lang="en-US" altLang="pt-BR" sz="220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68325" y="434975"/>
            <a:ext cx="8037513" cy="623888"/>
          </a:xfrm>
        </p:spPr>
        <p:txBody>
          <a:bodyPr/>
          <a:lstStyle/>
          <a:p>
            <a:pPr algn="l" eaLnBrk="1" hangingPunct="1"/>
            <a:r>
              <a:rPr lang="en-US" altLang="pt-BR" sz="2400" b="1" dirty="0" err="1" smtClean="0">
                <a:latin typeface="Franklin Gothic Book" pitchFamily="34" charset="0"/>
              </a:rPr>
              <a:t>Desafios</a:t>
            </a:r>
            <a:r>
              <a:rPr lang="en-US" altLang="pt-BR" sz="2400" b="1" dirty="0" smtClean="0">
                <a:latin typeface="Franklin Gothic Book" pitchFamily="34" charset="0"/>
              </a:rPr>
              <a:t> do </a:t>
            </a:r>
            <a:r>
              <a:rPr lang="en-US" altLang="pt-BR" sz="2400" b="1" dirty="0" err="1" smtClean="0">
                <a:latin typeface="Franklin Gothic Book" pitchFamily="34" charset="0"/>
              </a:rPr>
              <a:t>desenvolvimento</a:t>
            </a:r>
            <a:r>
              <a:rPr lang="en-US" altLang="pt-BR" sz="2400" b="1" dirty="0" smtClean="0">
                <a:latin typeface="Franklin Gothic Book" pitchFamily="34" charset="0"/>
              </a:rPr>
              <a:t> do </a:t>
            </a:r>
            <a:r>
              <a:rPr lang="en-US" altLang="pt-BR" sz="2400" b="1" dirty="0" err="1" smtClean="0">
                <a:latin typeface="Franklin Gothic Book" pitchFamily="34" charset="0"/>
              </a:rPr>
              <a:t>Sistema</a:t>
            </a:r>
            <a:r>
              <a:rPr lang="en-US" altLang="pt-BR" sz="2400" b="1" dirty="0" smtClean="0">
                <a:latin typeface="Franklin Gothic Book" pitchFamily="34" charset="0"/>
              </a:rPr>
              <a:t> de Custos </a:t>
            </a:r>
            <a:r>
              <a:rPr lang="en-US" altLang="pt-BR" sz="2400" b="1" dirty="0" err="1" smtClean="0">
                <a:latin typeface="Franklin Gothic Book" pitchFamily="34" charset="0"/>
              </a:rPr>
              <a:t>Públicos</a:t>
            </a:r>
            <a:endParaRPr lang="en-US" altLang="pt-BR" sz="2400" b="1" dirty="0" smtClean="0">
              <a:latin typeface="Franklin Gothic Book" pitchFamily="34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sp>
        <p:nvSpPr>
          <p:cNvPr id="11268" name="Content Placeholder 2"/>
          <p:cNvSpPr>
            <a:spLocks/>
          </p:cNvSpPr>
          <p:nvPr/>
        </p:nvSpPr>
        <p:spPr bwMode="auto">
          <a:xfrm>
            <a:off x="538480" y="1345248"/>
            <a:ext cx="8229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altLang="pt-BR" sz="2200" dirty="0">
                <a:latin typeface="Franklin Gothic Book" pitchFamily="34" charset="0"/>
              </a:rPr>
              <a:t>Identificar uma metodologia útil e factível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200" dirty="0">
                <a:latin typeface="Franklin Gothic Book" pitchFamily="34" charset="0"/>
              </a:rPr>
              <a:t>Seja replicável e sustentável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200" dirty="0">
                <a:latin typeface="Franklin Gothic Book" pitchFamily="34" charset="0"/>
              </a:rPr>
              <a:t>Tenha credibilidade e aceitação 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200" dirty="0">
                <a:latin typeface="Franklin Gothic Book" pitchFamily="34" charset="0"/>
              </a:rPr>
              <a:t>Seja usado na tomada de decisão em diversos níveis gerenciais</a:t>
            </a:r>
          </a:p>
          <a:p>
            <a:endParaRPr lang="pt-BR" altLang="pt-BR" sz="800" dirty="0">
              <a:latin typeface="Franklin Gothic Book" pitchFamily="34" charset="0"/>
            </a:endParaRPr>
          </a:p>
          <a:p>
            <a:r>
              <a:rPr lang="pt-BR" altLang="pt-BR" sz="2200" dirty="0">
                <a:latin typeface="Franklin Gothic Book" pitchFamily="34" charset="0"/>
              </a:rPr>
              <a:t>Ser um instrumento útil ao exercício da prestação de contas</a:t>
            </a:r>
          </a:p>
          <a:p>
            <a:endParaRPr lang="pt-BR" altLang="pt-BR" sz="8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68325" y="434975"/>
            <a:ext cx="8037513" cy="623888"/>
          </a:xfrm>
        </p:spPr>
        <p:txBody>
          <a:bodyPr/>
          <a:lstStyle/>
          <a:p>
            <a:pPr algn="l" eaLnBrk="1" hangingPunct="1"/>
            <a:r>
              <a:rPr lang="pt-BR" altLang="pt-BR" sz="2400" b="1" dirty="0" smtClean="0">
                <a:latin typeface="Franklin Gothic Book" pitchFamily="34" charset="0"/>
              </a:rPr>
              <a:t>Breve Histórico</a:t>
            </a: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3776663" y="6584950"/>
            <a:ext cx="5092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latin typeface="Verdana" pitchFamily="34" charset="0"/>
              </a:rPr>
              <a:t>Secretaria da Fazenda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67732" y="1284683"/>
            <a:ext cx="8336916" cy="5057878"/>
            <a:chOff x="196290" y="1266895"/>
            <a:chExt cx="9011261" cy="5502914"/>
          </a:xfrm>
        </p:grpSpPr>
        <p:cxnSp>
          <p:nvCxnSpPr>
            <p:cNvPr id="29" name="Conector angulado 138"/>
            <p:cNvCxnSpPr>
              <a:cxnSpLocks noChangeShapeType="1"/>
            </p:cNvCxnSpPr>
            <p:nvPr/>
          </p:nvCxnSpPr>
          <p:spPr bwMode="auto">
            <a:xfrm rot="10800000">
              <a:off x="5221360" y="1465442"/>
              <a:ext cx="285750" cy="1260475"/>
            </a:xfrm>
            <a:prstGeom prst="bentConnector2">
              <a:avLst/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ector angulado 135"/>
            <p:cNvCxnSpPr>
              <a:cxnSpLocks noChangeShapeType="1"/>
            </p:cNvCxnSpPr>
            <p:nvPr/>
          </p:nvCxnSpPr>
          <p:spPr bwMode="auto">
            <a:xfrm rot="10800000">
              <a:off x="4640304" y="1465441"/>
              <a:ext cx="287338" cy="1800225"/>
            </a:xfrm>
            <a:prstGeom prst="bentConnector2">
              <a:avLst/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Elipse 116"/>
            <p:cNvSpPr/>
            <p:nvPr/>
          </p:nvSpPr>
          <p:spPr bwMode="auto">
            <a:xfrm>
              <a:off x="575467" y="6564310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CaixaDeTexto 12"/>
            <p:cNvSpPr txBox="1">
              <a:spLocks noChangeArrowheads="1"/>
            </p:cNvSpPr>
            <p:nvPr/>
          </p:nvSpPr>
          <p:spPr bwMode="auto">
            <a:xfrm>
              <a:off x="704126" y="6493584"/>
              <a:ext cx="2736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Pesquisas, Estudos, Seminário Anual</a:t>
              </a:r>
            </a:p>
          </p:txBody>
        </p:sp>
        <p:sp>
          <p:nvSpPr>
            <p:cNvPr id="11" name="CaixaDeTexto 24"/>
            <p:cNvSpPr txBox="1">
              <a:spLocks noChangeArrowheads="1"/>
            </p:cNvSpPr>
            <p:nvPr/>
          </p:nvSpPr>
          <p:spPr bwMode="auto">
            <a:xfrm>
              <a:off x="989360" y="6129483"/>
              <a:ext cx="28765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Notas Técnicas/ Análise de Alternativas</a:t>
              </a:r>
            </a:p>
          </p:txBody>
        </p:sp>
        <p:sp>
          <p:nvSpPr>
            <p:cNvPr id="12" name="CaixaDeTexto 28"/>
            <p:cNvSpPr txBox="1">
              <a:spLocks noChangeArrowheads="1"/>
            </p:cNvSpPr>
            <p:nvPr/>
          </p:nvSpPr>
          <p:spPr bwMode="auto">
            <a:xfrm>
              <a:off x="1405248" y="5714005"/>
              <a:ext cx="2714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Metodologia (Modelo Conceitual)</a:t>
              </a:r>
            </a:p>
          </p:txBody>
        </p:sp>
        <p:sp>
          <p:nvSpPr>
            <p:cNvPr id="13" name="CaixaDeTexto 34"/>
            <p:cNvSpPr txBox="1">
              <a:spLocks noChangeArrowheads="1"/>
            </p:cNvSpPr>
            <p:nvPr/>
          </p:nvSpPr>
          <p:spPr bwMode="auto">
            <a:xfrm>
              <a:off x="1785185" y="5319800"/>
              <a:ext cx="3950297" cy="30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Modelagem - 4 Pilotos </a:t>
              </a:r>
              <a:r>
                <a:rPr lang="pt-BR" altLang="pt-BR" sz="1200" b="0" dirty="0" err="1">
                  <a:latin typeface="Arial" charset="0"/>
                  <a:cs typeface="Arial" charset="0"/>
                </a:rPr>
                <a:t>Working</a:t>
              </a:r>
              <a:r>
                <a:rPr lang="pt-BR" altLang="pt-BR" sz="1200" b="0" dirty="0">
                  <a:latin typeface="Arial" charset="0"/>
                  <a:cs typeface="Arial" charset="0"/>
                </a:rPr>
                <a:t> </a:t>
              </a:r>
              <a:r>
                <a:rPr lang="pt-BR" altLang="pt-BR" sz="1200" b="0" dirty="0" err="1">
                  <a:latin typeface="Arial" charset="0"/>
                  <a:cs typeface="Arial" charset="0"/>
                </a:rPr>
                <a:t>Papers</a:t>
              </a:r>
              <a:endParaRPr lang="pt-BR" altLang="pt-BR" sz="1200" b="0" dirty="0">
                <a:latin typeface="Arial" charset="0"/>
                <a:cs typeface="Arial" charset="0"/>
              </a:endParaRPr>
            </a:p>
          </p:txBody>
        </p:sp>
        <p:cxnSp>
          <p:nvCxnSpPr>
            <p:cNvPr id="14" name="Conector angulado 121"/>
            <p:cNvCxnSpPr>
              <a:cxnSpLocks noChangeShapeType="1"/>
            </p:cNvCxnSpPr>
            <p:nvPr/>
          </p:nvCxnSpPr>
          <p:spPr bwMode="auto">
            <a:xfrm rot="16200000" flipV="1">
              <a:off x="-2071677" y="3988602"/>
              <a:ext cx="5006950" cy="287344"/>
            </a:xfrm>
            <a:prstGeom prst="bentConnector3">
              <a:avLst>
                <a:gd name="adj1" fmla="val 53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Elipse 122"/>
            <p:cNvSpPr/>
            <p:nvPr/>
          </p:nvSpPr>
          <p:spPr bwMode="auto">
            <a:xfrm>
              <a:off x="846485" y="6191422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16" name="Conector angulado 123"/>
            <p:cNvCxnSpPr>
              <a:cxnSpLocks noChangeShapeType="1"/>
            </p:cNvCxnSpPr>
            <p:nvPr/>
          </p:nvCxnSpPr>
          <p:spPr bwMode="auto">
            <a:xfrm rot="16200000" flipV="1">
              <a:off x="-1541983" y="3802954"/>
              <a:ext cx="4634061" cy="285753"/>
            </a:xfrm>
            <a:prstGeom prst="bentConnector3">
              <a:avLst>
                <a:gd name="adj1" fmla="val -400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Elipse 124"/>
            <p:cNvSpPr/>
            <p:nvPr/>
          </p:nvSpPr>
          <p:spPr bwMode="auto">
            <a:xfrm>
              <a:off x="1251356" y="5773354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18" name="Conector angulado 125"/>
            <p:cNvCxnSpPr>
              <a:cxnSpLocks noChangeShapeType="1"/>
            </p:cNvCxnSpPr>
            <p:nvPr/>
          </p:nvCxnSpPr>
          <p:spPr bwMode="auto">
            <a:xfrm rot="10800000">
              <a:off x="1405248" y="1678868"/>
              <a:ext cx="285750" cy="3779838"/>
            </a:xfrm>
            <a:prstGeom prst="bentConnector2">
              <a:avLst/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Elipse 126"/>
            <p:cNvSpPr/>
            <p:nvPr/>
          </p:nvSpPr>
          <p:spPr bwMode="auto">
            <a:xfrm>
              <a:off x="1678424" y="5387268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20" name="Conector angulado 127"/>
            <p:cNvCxnSpPr>
              <a:cxnSpLocks noChangeShapeType="1"/>
            </p:cNvCxnSpPr>
            <p:nvPr/>
          </p:nvCxnSpPr>
          <p:spPr bwMode="auto">
            <a:xfrm rot="16200000" flipV="1">
              <a:off x="969752" y="3253957"/>
              <a:ext cx="3536066" cy="285751"/>
            </a:xfrm>
            <a:prstGeom prst="bentConnector3">
              <a:avLst>
                <a:gd name="adj1" fmla="val -161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Elipse 128"/>
            <p:cNvSpPr/>
            <p:nvPr/>
          </p:nvSpPr>
          <p:spPr bwMode="auto">
            <a:xfrm>
              <a:off x="3879415" y="4195583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22" name="Conector angulado 129"/>
            <p:cNvCxnSpPr>
              <a:cxnSpLocks noChangeShapeType="1"/>
            </p:cNvCxnSpPr>
            <p:nvPr/>
          </p:nvCxnSpPr>
          <p:spPr bwMode="auto">
            <a:xfrm rot="10800000">
              <a:off x="3629748" y="1465441"/>
              <a:ext cx="285750" cy="2808287"/>
            </a:xfrm>
            <a:prstGeom prst="bentConnector2">
              <a:avLst/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Elipse 131"/>
            <p:cNvSpPr/>
            <p:nvPr/>
          </p:nvSpPr>
          <p:spPr bwMode="auto">
            <a:xfrm>
              <a:off x="4396228" y="3679908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24" name="Conector angulado 132"/>
            <p:cNvCxnSpPr>
              <a:cxnSpLocks noChangeShapeType="1"/>
            </p:cNvCxnSpPr>
            <p:nvPr/>
          </p:nvCxnSpPr>
          <p:spPr bwMode="auto">
            <a:xfrm rot="10800000">
              <a:off x="4119873" y="1482919"/>
              <a:ext cx="287337" cy="2266950"/>
            </a:xfrm>
            <a:prstGeom prst="bentConnector2">
              <a:avLst/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Elipse 134"/>
            <p:cNvSpPr/>
            <p:nvPr/>
          </p:nvSpPr>
          <p:spPr bwMode="auto">
            <a:xfrm>
              <a:off x="4883089" y="3200546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CaixaDeTexto 34"/>
            <p:cNvSpPr txBox="1">
              <a:spLocks noChangeArrowheads="1"/>
            </p:cNvSpPr>
            <p:nvPr/>
          </p:nvSpPr>
          <p:spPr bwMode="auto">
            <a:xfrm>
              <a:off x="3064141" y="5026752"/>
              <a:ext cx="2374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Especificação Funcional</a:t>
              </a:r>
            </a:p>
          </p:txBody>
        </p:sp>
        <p:sp>
          <p:nvSpPr>
            <p:cNvPr id="28" name="Elipse 137"/>
            <p:cNvSpPr/>
            <p:nvPr/>
          </p:nvSpPr>
          <p:spPr bwMode="auto">
            <a:xfrm>
              <a:off x="5456391" y="2654478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0" name="CaixaDeTexto 34"/>
            <p:cNvSpPr txBox="1">
              <a:spLocks noChangeArrowheads="1"/>
            </p:cNvSpPr>
            <p:nvPr/>
          </p:nvSpPr>
          <p:spPr bwMode="auto">
            <a:xfrm>
              <a:off x="3591665" y="4505620"/>
              <a:ext cx="2049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Relatórios </a:t>
              </a:r>
              <a:r>
                <a:rPr lang="pt-BR" altLang="pt-BR" sz="1200" b="0" dirty="0" smtClean="0">
                  <a:latin typeface="Arial" charset="0"/>
                  <a:cs typeface="Arial" charset="0"/>
                </a:rPr>
                <a:t>Preliminares (Excel</a:t>
              </a:r>
              <a:r>
                <a:rPr lang="pt-BR" altLang="pt-BR" sz="1200" b="0" dirty="0">
                  <a:latin typeface="Arial" charset="0"/>
                  <a:cs typeface="Arial" charset="0"/>
                </a:rPr>
                <a:t>, Access)</a:t>
              </a:r>
            </a:p>
          </p:txBody>
        </p:sp>
        <p:sp>
          <p:nvSpPr>
            <p:cNvPr id="31" name="Elipse 140"/>
            <p:cNvSpPr/>
            <p:nvPr/>
          </p:nvSpPr>
          <p:spPr bwMode="auto">
            <a:xfrm>
              <a:off x="5914388" y="2294116"/>
              <a:ext cx="130064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32" name="Conector angulado 141"/>
            <p:cNvCxnSpPr>
              <a:cxnSpLocks noChangeShapeType="1"/>
            </p:cNvCxnSpPr>
            <p:nvPr/>
          </p:nvCxnSpPr>
          <p:spPr bwMode="auto">
            <a:xfrm rot="16200000" flipV="1">
              <a:off x="5439492" y="1851974"/>
              <a:ext cx="733686" cy="287339"/>
            </a:xfrm>
            <a:prstGeom prst="bentConnector3">
              <a:avLst>
                <a:gd name="adj1" fmla="val -1226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CaixaDeTexto 34"/>
            <p:cNvSpPr txBox="1">
              <a:spLocks noChangeArrowheads="1"/>
            </p:cNvSpPr>
            <p:nvPr/>
          </p:nvSpPr>
          <p:spPr bwMode="auto">
            <a:xfrm>
              <a:off x="4116728" y="4026354"/>
              <a:ext cx="38121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Prova de Conceito </a:t>
              </a:r>
              <a:r>
                <a:rPr lang="pt-BR" altLang="pt-BR" sz="1200" b="0" dirty="0" smtClean="0">
                  <a:latin typeface="Arial" charset="0"/>
                  <a:cs typeface="Arial" charset="0"/>
                </a:rPr>
                <a:t>SCSP </a:t>
              </a:r>
              <a:r>
                <a:rPr lang="pt-BR" altLang="pt-BR" sz="800" b="0" dirty="0" smtClean="0">
                  <a:latin typeface="Arial" charset="0"/>
                  <a:cs typeface="Arial" charset="0"/>
                </a:rPr>
                <a:t>(</a:t>
              </a:r>
              <a:r>
                <a:rPr lang="pt-BR" altLang="pt-BR" sz="1000" b="0" dirty="0" smtClean="0">
                  <a:latin typeface="Arial" charset="0"/>
                  <a:cs typeface="Arial" charset="0"/>
                </a:rPr>
                <a:t>Especificação</a:t>
              </a:r>
              <a:r>
                <a:rPr lang="pt-BR" altLang="pt-BR" sz="1000" b="0" dirty="0">
                  <a:latin typeface="Arial" charset="0"/>
                  <a:cs typeface="Arial" charset="0"/>
                </a:rPr>
                <a:t>, Desenho de Processos, Construção do </a:t>
              </a:r>
              <a:r>
                <a:rPr lang="pt-BR" altLang="pt-BR" sz="1000" b="0" dirty="0" smtClean="0">
                  <a:latin typeface="Arial" charset="0"/>
                  <a:cs typeface="Arial" charset="0"/>
                </a:rPr>
                <a:t>BI)</a:t>
              </a:r>
              <a:endParaRPr lang="pt-BR" altLang="pt-BR" sz="1000" b="0" dirty="0">
                <a:latin typeface="Arial" charset="0"/>
                <a:cs typeface="Arial" charset="0"/>
              </a:endParaRPr>
            </a:p>
          </p:txBody>
        </p:sp>
        <p:sp>
          <p:nvSpPr>
            <p:cNvPr id="34" name="CaixaDeTexto 24"/>
            <p:cNvSpPr txBox="1">
              <a:spLocks noChangeArrowheads="1"/>
            </p:cNvSpPr>
            <p:nvPr/>
          </p:nvSpPr>
          <p:spPr bwMode="auto">
            <a:xfrm>
              <a:off x="4542485" y="3634344"/>
              <a:ext cx="32960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Implantação 1ª Versão do SCSP (PRODESP)</a:t>
              </a:r>
            </a:p>
          </p:txBody>
        </p:sp>
        <p:sp>
          <p:nvSpPr>
            <p:cNvPr id="35" name="CaixaDeTexto 28"/>
            <p:cNvSpPr txBox="1">
              <a:spLocks noChangeArrowheads="1"/>
            </p:cNvSpPr>
            <p:nvPr/>
          </p:nvSpPr>
          <p:spPr bwMode="auto">
            <a:xfrm>
              <a:off x="5144203" y="3041150"/>
              <a:ext cx="4063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b="0" dirty="0">
                  <a:latin typeface="Arial" charset="0"/>
                  <a:cs typeface="Arial" charset="0"/>
                </a:rPr>
                <a:t>Conclusão desenvolvimento </a:t>
              </a:r>
              <a:r>
                <a:rPr lang="pt-BR" altLang="pt-BR" sz="1200" b="0" dirty="0" smtClean="0">
                  <a:latin typeface="Arial" charset="0"/>
                  <a:cs typeface="Arial" charset="0"/>
                </a:rPr>
                <a:t>1ª Fase: Administração </a:t>
              </a:r>
              <a:r>
                <a:rPr lang="pt-BR" altLang="pt-BR" sz="1200" b="0" dirty="0">
                  <a:latin typeface="Arial" charset="0"/>
                  <a:cs typeface="Arial" charset="0"/>
                </a:rPr>
                <a:t>Penitenciária, Educação, </a:t>
              </a:r>
              <a:r>
                <a:rPr lang="pt-BR" altLang="pt-BR" sz="1200" b="0" dirty="0" smtClean="0">
                  <a:latin typeface="Arial" charset="0"/>
                  <a:cs typeface="Arial" charset="0"/>
                </a:rPr>
                <a:t>F.CASA</a:t>
              </a:r>
              <a:endParaRPr lang="pt-BR" altLang="pt-BR" sz="1200" b="0" dirty="0">
                <a:latin typeface="Arial" charset="0"/>
                <a:cs typeface="Arial" charset="0"/>
              </a:endParaRPr>
            </a:p>
          </p:txBody>
        </p:sp>
        <p:cxnSp>
          <p:nvCxnSpPr>
            <p:cNvPr id="36" name="Conector angulado 127"/>
            <p:cNvCxnSpPr>
              <a:cxnSpLocks noChangeShapeType="1"/>
            </p:cNvCxnSpPr>
            <p:nvPr/>
          </p:nvCxnSpPr>
          <p:spPr bwMode="auto">
            <a:xfrm rot="16200000" flipV="1">
              <a:off x="1726166" y="3034474"/>
              <a:ext cx="3105468" cy="294119"/>
            </a:xfrm>
            <a:prstGeom prst="bentConnector3">
              <a:avLst>
                <a:gd name="adj1" fmla="val 334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Elipse 56"/>
            <p:cNvSpPr/>
            <p:nvPr/>
          </p:nvSpPr>
          <p:spPr bwMode="auto">
            <a:xfrm>
              <a:off x="3369538" y="4665014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CaixaDeTexto 34"/>
            <p:cNvSpPr txBox="1">
              <a:spLocks noChangeArrowheads="1"/>
            </p:cNvSpPr>
            <p:nvPr/>
          </p:nvSpPr>
          <p:spPr bwMode="auto">
            <a:xfrm>
              <a:off x="5582353" y="2647945"/>
              <a:ext cx="3526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 smtClean="0">
                  <a:latin typeface="Arial" charset="0"/>
                  <a:cs typeface="Arial" charset="0"/>
                </a:rPr>
                <a:t>Edição </a:t>
              </a:r>
              <a:r>
                <a:rPr lang="pt-BR" altLang="pt-BR" sz="1200" b="0" dirty="0" smtClean="0">
                  <a:latin typeface="Arial" charset="0"/>
                  <a:cs typeface="Arial" charset="0"/>
                </a:rPr>
                <a:t>do Guia de Implementação </a:t>
              </a:r>
              <a:endParaRPr lang="pt-BR" altLang="pt-BR" sz="1200" b="0" dirty="0">
                <a:latin typeface="Arial" charset="0"/>
                <a:cs typeface="Arial" charset="0"/>
              </a:endParaRPr>
            </a:p>
          </p:txBody>
        </p:sp>
        <p:cxnSp>
          <p:nvCxnSpPr>
            <p:cNvPr id="39" name="Conector angulado 125"/>
            <p:cNvCxnSpPr>
              <a:cxnSpLocks noChangeShapeType="1"/>
            </p:cNvCxnSpPr>
            <p:nvPr/>
          </p:nvCxnSpPr>
          <p:spPr bwMode="auto">
            <a:xfrm rot="16200000" flipV="1">
              <a:off x="-907507" y="3630578"/>
              <a:ext cx="4079484" cy="285750"/>
            </a:xfrm>
            <a:prstGeom prst="bentConnector3">
              <a:avLst>
                <a:gd name="adj1" fmla="val -500"/>
              </a:avLst>
            </a:prstGeom>
            <a:noFill/>
            <a:ln w="9525" algn="ctr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Elipse 70"/>
            <p:cNvSpPr/>
            <p:nvPr/>
          </p:nvSpPr>
          <p:spPr bwMode="auto">
            <a:xfrm>
              <a:off x="2904373" y="5100635"/>
              <a:ext cx="142875" cy="14287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8" name="Retângulo 114"/>
            <p:cNvSpPr/>
            <p:nvPr/>
          </p:nvSpPr>
          <p:spPr>
            <a:xfrm>
              <a:off x="1965470" y="1278080"/>
              <a:ext cx="6797530" cy="43204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 smtClean="0">
                  <a:solidFill>
                    <a:sysClr val="window" lastClr="FFFFFF"/>
                  </a:solidFill>
                  <a:latin typeface="Calibri"/>
                  <a:ea typeface="+mn-ea"/>
                </a:rPr>
                <a:t>2013                   -                        2016</a:t>
              </a: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" name="Retângulo 113"/>
            <p:cNvSpPr/>
            <p:nvPr/>
          </p:nvSpPr>
          <p:spPr>
            <a:xfrm>
              <a:off x="196290" y="1266895"/>
              <a:ext cx="1511487" cy="43204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2011 - 2012</a:t>
              </a:r>
            </a:p>
          </p:txBody>
        </p:sp>
      </p:grp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6178255" y="2092379"/>
            <a:ext cx="242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 smtClean="0">
                <a:latin typeface="Arial" charset="0"/>
                <a:cs typeface="Arial" charset="0"/>
              </a:rPr>
              <a:t>Capacitação de 260 Servidores da SAP (98 já capacitados)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</a:t>
            </a:r>
            <a:endParaRPr lang="pt-BR" altLang="pt-BR" sz="1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800</Words>
  <Application>Microsoft Office PowerPoint</Application>
  <PresentationFormat>Apresentação na tela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Sistema de Custos dos Serviços Públicos do Estado de São Paulo (SCSP)</vt:lpstr>
      <vt:lpstr>Por que implantar um sistema de custos públicos?</vt:lpstr>
      <vt:lpstr>Círculo Virtuoso</vt:lpstr>
      <vt:lpstr>Porque é difícil calcular custos públicos</vt:lpstr>
      <vt:lpstr>Mudança Cultural</vt:lpstr>
      <vt:lpstr>Parceiros do Projeto SCSP</vt:lpstr>
      <vt:lpstr>Marco Legal do SCSP e OPr</vt:lpstr>
      <vt:lpstr>Desafios do desenvolvimento do Sistema de Custos Públicos</vt:lpstr>
      <vt:lpstr>Breve Histórico</vt:lpstr>
      <vt:lpstr>Definições para o Modelo de Custos do Estado de São Paulo</vt:lpstr>
      <vt:lpstr>Inovação Proposta pelo Projeto</vt:lpstr>
      <vt:lpstr>Matriz de Serviço  - Secretaria da Educação</vt:lpstr>
      <vt:lpstr>Matriz de Serviço  - Secretaria Adm. Penitenciária</vt:lpstr>
      <vt:lpstr>Matriz de Serviço  - Secretaria Adm. Penitenciária</vt:lpstr>
      <vt:lpstr>Comparativo do custo unitário por serviço com a quantidade de alunos (Diretoria de Itapeva).</vt:lpstr>
      <vt:lpstr>Custo médio mensal por aluno em 2016</vt:lpstr>
      <vt:lpstr>Unidades Prisionais da Região Central do Estado</vt:lpstr>
      <vt:lpstr>Unidades Prisionais da Região Central do Estado</vt:lpstr>
      <vt:lpstr>Custo Padrão Penitenciária Masculina </vt:lpstr>
      <vt:lpstr>Equipe de Custos  scsp_custos@fazenda.sp.gov.br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Santos</dc:creator>
  <cp:lastModifiedBy>Augusto</cp:lastModifiedBy>
  <cp:revision>201</cp:revision>
  <cp:lastPrinted>2015-03-20T13:32:35Z</cp:lastPrinted>
  <dcterms:created xsi:type="dcterms:W3CDTF">2012-02-29T22:41:57Z</dcterms:created>
  <dcterms:modified xsi:type="dcterms:W3CDTF">2017-03-29T13:06:37Z</dcterms:modified>
</cp:coreProperties>
</file>