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47"/>
  </p:notesMasterIdLst>
  <p:sldIdLst>
    <p:sldId id="383" r:id="rId3"/>
    <p:sldId id="379" r:id="rId4"/>
    <p:sldId id="424" r:id="rId5"/>
    <p:sldId id="416" r:id="rId6"/>
    <p:sldId id="417" r:id="rId7"/>
    <p:sldId id="418" r:id="rId8"/>
    <p:sldId id="419" r:id="rId9"/>
    <p:sldId id="425" r:id="rId10"/>
    <p:sldId id="388" r:id="rId11"/>
    <p:sldId id="389" r:id="rId12"/>
    <p:sldId id="390" r:id="rId13"/>
    <p:sldId id="391" r:id="rId14"/>
    <p:sldId id="392" r:id="rId15"/>
    <p:sldId id="382" r:id="rId16"/>
    <p:sldId id="359" r:id="rId17"/>
    <p:sldId id="354" r:id="rId18"/>
    <p:sldId id="355" r:id="rId19"/>
    <p:sldId id="356" r:id="rId20"/>
    <p:sldId id="357" r:id="rId21"/>
    <p:sldId id="393" r:id="rId22"/>
    <p:sldId id="397" r:id="rId23"/>
    <p:sldId id="396" r:id="rId24"/>
    <p:sldId id="395" r:id="rId25"/>
    <p:sldId id="394" r:id="rId26"/>
    <p:sldId id="400" r:id="rId27"/>
    <p:sldId id="399" r:id="rId28"/>
    <p:sldId id="401" r:id="rId29"/>
    <p:sldId id="402" r:id="rId30"/>
    <p:sldId id="398" r:id="rId31"/>
    <p:sldId id="426" r:id="rId32"/>
    <p:sldId id="404" r:id="rId33"/>
    <p:sldId id="405" r:id="rId34"/>
    <p:sldId id="406" r:id="rId35"/>
    <p:sldId id="407" r:id="rId36"/>
    <p:sldId id="408" r:id="rId37"/>
    <p:sldId id="409" r:id="rId38"/>
    <p:sldId id="410" r:id="rId39"/>
    <p:sldId id="411" r:id="rId40"/>
    <p:sldId id="412" r:id="rId41"/>
    <p:sldId id="413" r:id="rId42"/>
    <p:sldId id="414" r:id="rId43"/>
    <p:sldId id="415" r:id="rId44"/>
    <p:sldId id="427" r:id="rId45"/>
    <p:sldId id="344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ção Padrão" id="{BF88D1D5-8F4A-49C2-9206-6FD8D73040EE}">
          <p14:sldIdLst>
            <p14:sldId id="383"/>
            <p14:sldId id="379"/>
            <p14:sldId id="424"/>
            <p14:sldId id="416"/>
            <p14:sldId id="417"/>
            <p14:sldId id="418"/>
            <p14:sldId id="419"/>
            <p14:sldId id="425"/>
            <p14:sldId id="388"/>
            <p14:sldId id="389"/>
            <p14:sldId id="390"/>
            <p14:sldId id="391"/>
            <p14:sldId id="392"/>
            <p14:sldId id="382"/>
            <p14:sldId id="359"/>
            <p14:sldId id="354"/>
            <p14:sldId id="355"/>
            <p14:sldId id="356"/>
            <p14:sldId id="357"/>
            <p14:sldId id="393"/>
            <p14:sldId id="397"/>
            <p14:sldId id="396"/>
            <p14:sldId id="395"/>
            <p14:sldId id="394"/>
            <p14:sldId id="400"/>
            <p14:sldId id="399"/>
            <p14:sldId id="401"/>
            <p14:sldId id="402"/>
            <p14:sldId id="398"/>
            <p14:sldId id="426"/>
          </p14:sldIdLst>
        </p14:section>
        <p14:section name="Seção sem Título" id="{95BA36B2-D6B4-4430-ABFE-8B7366576FE3}">
          <p14:sldIdLst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27"/>
            <p14:sldId id="34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00FF"/>
    <a:srgbClr val="E2F030"/>
    <a:srgbClr val="00FFCC"/>
    <a:srgbClr val="99FF66"/>
    <a:srgbClr val="99CCFF"/>
    <a:srgbClr val="0099CC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130" autoAdjust="0"/>
    <p:restoredTop sz="93728" autoAdjust="0"/>
  </p:normalViewPr>
  <p:slideViewPr>
    <p:cSldViewPr>
      <p:cViewPr>
        <p:scale>
          <a:sx n="77" d="100"/>
          <a:sy n="77" d="100"/>
        </p:scale>
        <p:origin x="-164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D1F225D-2636-400D-83B3-3C368F82F4D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43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231674-A728-4BDF-8E02-AC6DEC77C3D0}" type="slidenum">
              <a:rPr lang="pt-BR"/>
              <a:pPr/>
              <a:t>14</a:t>
            </a:fld>
            <a:endParaRPr lang="pt-BR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1"/>
            <a:ext cx="5029201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85AC61C-3E7A-4DE3-A26F-240DA09E5E95}" type="slidenum">
              <a:rPr lang="pt-BR" altLang="pt-BR" smtClean="0"/>
              <a:pPr eaLnBrk="1" hangingPunct="1"/>
              <a:t>15</a:t>
            </a:fld>
            <a:endParaRPr lang="pt-BR" altLang="pt-BR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E6009-8F0F-46E4-ACB5-5052082BF9A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C5FE3-CA55-4D0C-AA6C-C888B8D36B8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D9D87-3C7C-46D5-B137-6C269EA28E4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DD773AF-7F0D-451D-93D3-4845ACB7230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976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3DE17-6584-4E99-B453-0CD4EC69404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2D5A7-F5E0-4C08-8C11-808E73E5867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50BD5-E9DC-4267-B864-5B2FE2D0093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3784A-DEFD-45B4-92D3-CD137B5B1F0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6328E-6C16-4A7E-B62E-B8F905C256C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45E13-3A85-4291-A6F7-1836D6B6BB7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D5501-3661-4399-8508-9E43B5949AF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5642C-9873-4A01-AAED-0D22CD1B112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13F1A-7C93-4BBD-84E5-14DC6B9523C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C5E9D-96F6-4576-9BB7-4187B18E0BD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DEFE5-331F-4201-98D0-47EA2A23BF9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E0522-6FC4-46B2-B5A0-8272E604F01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17CF9-F39A-4BAA-A0F3-A58C08DD943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BD6E5-B820-4463-B6BD-6486E006530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C09B5-9583-4ED8-8914-5C1AFC2D447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6CB46-27E7-45AB-A9A0-5AE79E699B4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6C017-E510-4F51-AF90-A4D4545D50D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222A5-4603-4590-9D41-1132D08531F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A983A-0A20-47DD-B2C1-AD83E2B209E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77C7925-C103-4680-8726-0840FB1D381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1031" name="Picture 7" descr="Presentation Master Slide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44" r:id="rId12"/>
    <p:sldLayoutId id="214748374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2BA10-F30F-4D80-BDB9-C2D747CBEB4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princhak@sefaz.ba.gov.br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105400" y="5638800"/>
            <a:ext cx="3814802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eaLnBrk="1" hangingPunct="1">
              <a:buFont typeface="Wingdings" pitchFamily="2" charset="2"/>
              <a:buChar char="v"/>
              <a:defRPr/>
            </a:pPr>
            <a:endParaRPr lang="pt-BR" dirty="0" smtClean="0"/>
          </a:p>
          <a:p>
            <a:pPr algn="ctr" eaLnBrk="1" hangingPunct="1">
              <a:buNone/>
              <a:defRPr/>
            </a:pPr>
            <a:r>
              <a:rPr lang="pt-BR" sz="2000" b="1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Visite-nos: www.sefaz.ba.gov.br/ppp</a:t>
            </a:r>
          </a:p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8" name="Imagem 7"/>
          <p:cNvPicPr/>
          <p:nvPr/>
        </p:nvPicPr>
        <p:blipFill>
          <a:blip r:embed="rId2" cstate="print"/>
          <a:srcRect l="47054" t="68702" r="30420" b="16285"/>
          <a:stretch>
            <a:fillRect/>
          </a:stretch>
        </p:blipFill>
        <p:spPr bwMode="auto">
          <a:xfrm>
            <a:off x="2857488" y="1142984"/>
            <a:ext cx="3429024" cy="135732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3" name="Retângulo 2"/>
          <p:cNvSpPr/>
          <p:nvPr/>
        </p:nvSpPr>
        <p:spPr>
          <a:xfrm>
            <a:off x="1066800" y="3124200"/>
            <a:ext cx="7620000" cy="1905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latin typeface="Trebuchet MS" panose="020B0603020202020204" pitchFamily="34" charset="0"/>
              </a:rPr>
              <a:t>PPP – CONCEITOS E A RESPONSABILIDADE FISCAL</a:t>
            </a:r>
            <a:endParaRPr lang="pt-BR" sz="4000" b="1" dirty="0">
              <a:latin typeface="Trebuchet MS" panose="020B0603020202020204" pitchFamily="34" charset="0"/>
            </a:endParaRPr>
          </a:p>
        </p:txBody>
      </p:sp>
      <p:pic>
        <p:nvPicPr>
          <p:cNvPr id="7" name="Picture 2" descr="J:\PPP\RedePPP\logo_redepp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1" y="5240697"/>
            <a:ext cx="2400288" cy="10839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150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</p:spPr>
        <p:txBody>
          <a:bodyPr>
            <a:noAutofit/>
          </a:bodyPr>
          <a:lstStyle/>
          <a:p>
            <a:r>
              <a:rPr lang="pt-BR" sz="4000" dirty="0" smtClean="0"/>
              <a:t>Tipos de PPP: </a:t>
            </a:r>
            <a:br>
              <a:rPr lang="pt-BR" sz="4000" dirty="0" smtClean="0"/>
            </a:br>
            <a:r>
              <a:rPr lang="pt-BR" sz="4000" dirty="0" smtClean="0"/>
              <a:t>Modalidades</a:t>
            </a:r>
            <a:endParaRPr lang="pt-BR" sz="4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263526" y="1915886"/>
            <a:ext cx="870630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PPP ENGLOBA DUAS MODALIDADES DE PPP</a:t>
            </a:r>
            <a:endParaRPr lang="pt-BR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32229" y="2839040"/>
            <a:ext cx="4122057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CONCESSÃO</a:t>
            </a:r>
          </a:p>
          <a:p>
            <a:pPr lvl="0" algn="ctr"/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ADMINISTRATIVA</a:t>
            </a:r>
            <a:endParaRPr lang="pt-BR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847773" y="2853554"/>
            <a:ext cx="4122057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CONCESSÃO</a:t>
            </a:r>
          </a:p>
          <a:p>
            <a:pPr lvl="0" algn="ctr"/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PATROCINADA</a:t>
            </a:r>
            <a:endParaRPr lang="pt-BR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32230" y="3557941"/>
            <a:ext cx="4122057" cy="206210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endParaRPr lang="pt-BR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● </a:t>
            </a:r>
            <a:r>
              <a:rPr lang="pt-B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Sem receita tarifária</a:t>
            </a:r>
          </a:p>
          <a:p>
            <a:pPr lvl="0"/>
            <a:endParaRPr lang="pt-BR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● </a:t>
            </a:r>
            <a:r>
              <a:rPr lang="pt-B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Remuneração do concessionário</a:t>
            </a:r>
          </a:p>
          <a:p>
            <a:pPr lvl="0"/>
            <a:r>
              <a:rPr lang="pt-BR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exclusivamente pela contraprestação</a:t>
            </a:r>
          </a:p>
          <a:p>
            <a:pPr lvl="0"/>
            <a:endParaRPr lang="pt-BR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● </a:t>
            </a:r>
            <a:r>
              <a:rPr lang="pt-B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Administração como usuária do</a:t>
            </a:r>
          </a:p>
          <a:p>
            <a:pPr lvl="0"/>
            <a:r>
              <a:rPr lang="pt-B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serviço</a:t>
            </a:r>
            <a:endParaRPr lang="pt-BR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847773" y="3565201"/>
            <a:ext cx="4122057" cy="230832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endParaRPr lang="pt-BR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● </a:t>
            </a:r>
            <a:r>
              <a:rPr lang="pt-B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 receita tarifária</a:t>
            </a:r>
          </a:p>
          <a:p>
            <a:pPr lvl="0"/>
            <a:endParaRPr lang="pt-BR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pt-BR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● </a:t>
            </a:r>
            <a:r>
              <a:rPr lang="pt-B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Remuneração do concessionário é</a:t>
            </a:r>
          </a:p>
          <a:p>
            <a:pPr lvl="0"/>
            <a:r>
              <a:rPr lang="pt-B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complementada por contraprestação</a:t>
            </a:r>
          </a:p>
          <a:p>
            <a:pPr lvl="0"/>
            <a:r>
              <a:rPr lang="pt-B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pt-B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Requer aprovação legislativa</a:t>
            </a:r>
          </a:p>
          <a:p>
            <a:pPr lvl="0"/>
            <a:endParaRPr lang="pt-BR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69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Tipos de PPP</a:t>
            </a: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Lógica</a:t>
            </a: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econômica</a:t>
            </a: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das PPPs</a:t>
            </a:r>
            <a:endParaRPr kumimoji="0" lang="pt-BR" sz="41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334000" y="4986358"/>
            <a:ext cx="3657600" cy="12192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pt-BR" dirty="0">
                <a:solidFill>
                  <a:schemeClr val="bg1"/>
                </a:solidFill>
                <a:latin typeface="+mn-lt"/>
                <a:cs typeface="Arial" charset="0"/>
              </a:rPr>
              <a:t>PPP e Concessão</a:t>
            </a:r>
            <a:endParaRPr lang="pt-BR" sz="2400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pt-BR" sz="1400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pt-BR" sz="1400" dirty="0">
                <a:solidFill>
                  <a:schemeClr val="bg1"/>
                </a:solidFill>
                <a:latin typeface="+mn-lt"/>
                <a:cs typeface="Arial" charset="0"/>
              </a:rPr>
              <a:t>Especificação  do projeto básico e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pt-BR" sz="1400" dirty="0">
                <a:solidFill>
                  <a:schemeClr val="bg1"/>
                </a:solidFill>
                <a:latin typeface="+mn-lt"/>
                <a:cs typeface="Arial" charset="0"/>
              </a:rPr>
              <a:t>projeto executivo + Financiamento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pt-BR" sz="1400" dirty="0">
                <a:solidFill>
                  <a:schemeClr val="bg1"/>
                </a:solidFill>
                <a:latin typeface="+mn-lt"/>
                <a:cs typeface="Arial" charset="0"/>
              </a:rPr>
              <a:t>+ Obra + Manutenção + Operação</a:t>
            </a: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 rot="5400000">
            <a:off x="5734050" y="1517670"/>
            <a:ext cx="2933700" cy="3581400"/>
            <a:chOff x="609600" y="2057399"/>
            <a:chExt cx="5562599" cy="3810001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3962400" y="2057399"/>
              <a:ext cx="2209799" cy="3810000"/>
            </a:xfrm>
            <a:prstGeom prst="chevron">
              <a:avLst>
                <a:gd name="adj" fmla="val 25000"/>
              </a:avLst>
            </a:prstGeom>
            <a:solidFill>
              <a:srgbClr val="336699">
                <a:alpha val="7490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vert270" anchor="ctr"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pt-BR" dirty="0">
                  <a:latin typeface="+mn-lt"/>
                  <a:cs typeface="Arial" charset="0"/>
                </a:rPr>
                <a:t>Obra + Manutenção</a:t>
              </a:r>
            </a:p>
            <a:p>
              <a:pPr algn="ctr">
                <a:buFont typeface="Wingdings" pitchFamily="2" charset="2"/>
                <a:buNone/>
                <a:defRPr/>
              </a:pPr>
              <a:r>
                <a:rPr lang="pt-BR" dirty="0">
                  <a:latin typeface="+mn-lt"/>
                  <a:cs typeface="Arial" charset="0"/>
                </a:rPr>
                <a:t>+</a:t>
              </a:r>
            </a:p>
            <a:p>
              <a:pPr algn="ctr">
                <a:buFont typeface="Wingdings" pitchFamily="2" charset="2"/>
                <a:buNone/>
                <a:defRPr/>
              </a:pPr>
              <a:r>
                <a:rPr lang="pt-BR" dirty="0">
                  <a:latin typeface="+mn-lt"/>
                  <a:cs typeface="Arial" charset="0"/>
                </a:rPr>
                <a:t>Operação</a:t>
              </a:r>
              <a:endParaRPr lang="pt-BR" sz="1100" dirty="0">
                <a:latin typeface="+mn-lt"/>
                <a:cs typeface="Arial" charset="0"/>
              </a:endParaRPr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2286000" y="2057400"/>
              <a:ext cx="2209800" cy="3810000"/>
            </a:xfrm>
            <a:prstGeom prst="chevron">
              <a:avLst>
                <a:gd name="adj" fmla="val 25000"/>
              </a:avLst>
            </a:prstGeom>
            <a:solidFill>
              <a:srgbClr val="336699">
                <a:alpha val="5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vert270" anchor="ctr"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pt-BR" dirty="0">
                  <a:latin typeface="+mn-lt"/>
                  <a:cs typeface="Arial" charset="0"/>
                </a:rPr>
                <a:t>Obra </a:t>
              </a:r>
            </a:p>
            <a:p>
              <a:pPr algn="ctr">
                <a:buFont typeface="Wingdings" pitchFamily="2" charset="2"/>
                <a:buNone/>
                <a:defRPr/>
              </a:pPr>
              <a:r>
                <a:rPr lang="pt-BR" dirty="0">
                  <a:latin typeface="+mn-lt"/>
                  <a:cs typeface="Arial" charset="0"/>
                </a:rPr>
                <a:t>+ Manutenção</a:t>
              </a:r>
            </a:p>
          </p:txBody>
        </p:sp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609600" y="2057400"/>
              <a:ext cx="2209800" cy="3810000"/>
            </a:xfrm>
            <a:prstGeom prst="chevron">
              <a:avLst>
                <a:gd name="adj" fmla="val 25000"/>
              </a:avLst>
            </a:prstGeom>
            <a:solidFill>
              <a:srgbClr val="336699">
                <a:alpha val="2509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vert270" anchor="ctr"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pt-BR" dirty="0">
                  <a:latin typeface="+mn-lt"/>
                  <a:cs typeface="Arial" charset="0"/>
                </a:rPr>
                <a:t>Obra </a:t>
              </a:r>
            </a:p>
            <a:p>
              <a:pPr algn="ctr">
                <a:buFont typeface="Wingdings" pitchFamily="2" charset="2"/>
                <a:buNone/>
                <a:defRPr/>
              </a:pPr>
              <a:r>
                <a:rPr lang="pt-BR" dirty="0">
                  <a:latin typeface="+mn-lt"/>
                  <a:cs typeface="Arial" charset="0"/>
                </a:rPr>
                <a:t>Pura</a:t>
              </a:r>
            </a:p>
          </p:txBody>
        </p:sp>
      </p:grp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914400" y="1709758"/>
            <a:ext cx="4114800" cy="4648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42557F"/>
              </a:buClr>
              <a:buSzPct val="150000"/>
              <a:buFont typeface="Wingdings" pitchFamily="2" charset="2"/>
              <a:buChar char="Ø"/>
              <a:defRPr/>
            </a:pPr>
            <a:r>
              <a:rPr lang="pt-BR" kern="0" dirty="0">
                <a:latin typeface="+mn-lt"/>
              </a:rPr>
              <a:t>Investimento em infraestrutura pelo setor privado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42557F"/>
              </a:buClr>
              <a:buSzPct val="150000"/>
              <a:buFont typeface="Wingdings" pitchFamily="2" charset="2"/>
              <a:buChar char="Ø"/>
              <a:defRPr/>
            </a:pPr>
            <a:r>
              <a:rPr lang="pt-BR" kern="0" dirty="0" smtClean="0">
                <a:latin typeface="+mn-lt"/>
              </a:rPr>
              <a:t>Amortização </a:t>
            </a:r>
            <a:r>
              <a:rPr lang="pt-BR" kern="0" dirty="0">
                <a:latin typeface="+mn-lt"/>
              </a:rPr>
              <a:t>e remuneração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42557F"/>
              </a:buClr>
              <a:buSzPct val="150000"/>
              <a:buFont typeface="Arial" pitchFamily="34" charset="0"/>
              <a:buChar char="•"/>
              <a:defRPr/>
            </a:pPr>
            <a:r>
              <a:rPr lang="pt-BR" sz="1400" kern="0" dirty="0">
                <a:latin typeface="+mn-lt"/>
              </a:rPr>
              <a:t>Concessões patrocinadas: Tarifa + contraprestação pública + receitas acessórias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42557F"/>
              </a:buClr>
              <a:buSzPct val="150000"/>
              <a:buFont typeface="Arial" pitchFamily="34" charset="0"/>
              <a:buChar char="•"/>
              <a:defRPr/>
            </a:pPr>
            <a:r>
              <a:rPr lang="pt-BR" sz="1400" kern="0" dirty="0">
                <a:latin typeface="+mn-lt"/>
              </a:rPr>
              <a:t>Concessões administrativas: pela contraprestação pública + receitas acessórias</a:t>
            </a:r>
            <a:r>
              <a:rPr lang="pt-BR" kern="0" dirty="0">
                <a:latin typeface="+mn-lt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42557F"/>
              </a:buClr>
              <a:buSzPct val="150000"/>
              <a:buFont typeface="Wingdings" pitchFamily="2" charset="2"/>
              <a:buChar char="Ø"/>
              <a:defRPr/>
            </a:pPr>
            <a:r>
              <a:rPr lang="pt-BR" kern="0" dirty="0" smtClean="0">
                <a:latin typeface="+mn-lt"/>
              </a:rPr>
              <a:t>Necessidade </a:t>
            </a:r>
            <a:r>
              <a:rPr lang="pt-BR" kern="0" dirty="0">
                <a:latin typeface="+mn-lt"/>
              </a:rPr>
              <a:t>de contratos de longo prazo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42557F"/>
              </a:buClr>
              <a:buSzPct val="150000"/>
              <a:buFont typeface="Wingdings" pitchFamily="2" charset="2"/>
              <a:buChar char="Ø"/>
              <a:defRPr/>
            </a:pPr>
            <a:r>
              <a:rPr lang="pt-BR" kern="0" dirty="0" smtClean="0">
                <a:latin typeface="+mn-lt"/>
              </a:rPr>
              <a:t>O </a:t>
            </a:r>
            <a:r>
              <a:rPr lang="pt-BR" kern="0" dirty="0">
                <a:latin typeface="+mn-lt"/>
              </a:rPr>
              <a:t>serviço é operado por quem investe na infra-estrutura: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42557F"/>
              </a:buClr>
              <a:buSzPct val="125000"/>
              <a:buFont typeface="Arial" pitchFamily="34" charset="0"/>
              <a:buChar char="•"/>
              <a:defRPr/>
            </a:pPr>
            <a:r>
              <a:rPr lang="pt-BR" sz="1400" kern="0" dirty="0">
                <a:latin typeface="+mn-lt"/>
              </a:rPr>
              <a:t>Incentivo para aumento da eficiência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42557F"/>
              </a:buClr>
              <a:buSzPct val="125000"/>
              <a:buFont typeface="Arial" pitchFamily="34" charset="0"/>
              <a:buChar char="•"/>
              <a:defRPr/>
            </a:pPr>
            <a:r>
              <a:rPr lang="pt-BR" sz="1400" kern="0" dirty="0">
                <a:latin typeface="+mn-lt"/>
              </a:rPr>
              <a:t>Fiscalização sobre o “output”</a:t>
            </a:r>
          </a:p>
          <a:p>
            <a:pPr marL="1143000" lvl="2" indent="-228600" eaLnBrk="0" hangingPunct="0">
              <a:spcBef>
                <a:spcPct val="20000"/>
              </a:spcBef>
              <a:buSzPct val="75000"/>
              <a:buFont typeface="Courier New" pitchFamily="49" charset="0"/>
              <a:buChar char="o"/>
              <a:defRPr/>
            </a:pPr>
            <a:endParaRPr lang="pt-BR" sz="1200" kern="0" dirty="0">
              <a:latin typeface="+mn-l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290513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en-US" sz="2600" dirty="0">
              <a:solidFill>
                <a:srgbClr val="014C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4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2969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pt-BR" dirty="0" smtClean="0"/>
              <a:t> Tipos de PPP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Lógica</a:t>
            </a:r>
            <a:r>
              <a:rPr lang="en-US" dirty="0" smtClean="0"/>
              <a:t> </a:t>
            </a:r>
            <a:r>
              <a:rPr lang="en-US" dirty="0" err="1" smtClean="0"/>
              <a:t>econômica</a:t>
            </a:r>
            <a:r>
              <a:rPr lang="en-US" dirty="0" smtClean="0"/>
              <a:t> das PPPs</a:t>
            </a:r>
            <a:endParaRPr lang="pt-BR" dirty="0" smtClean="0"/>
          </a:p>
        </p:txBody>
      </p:sp>
      <p:sp>
        <p:nvSpPr>
          <p:cNvPr id="6147" name="Rectangle 10"/>
          <p:cNvSpPr>
            <a:spLocks noGrp="1" noChangeArrowheads="1"/>
          </p:cNvSpPr>
          <p:nvPr>
            <p:ph sz="half" idx="2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 smtClean="0"/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2"/>
          <a:srcRect l="22435" t="31187" r="18503" b="16833"/>
          <a:stretch>
            <a:fillRect/>
          </a:stretch>
        </p:blipFill>
        <p:spPr bwMode="auto">
          <a:xfrm>
            <a:off x="0" y="1541484"/>
            <a:ext cx="9144000" cy="50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Line 11"/>
          <p:cNvSpPr>
            <a:spLocks noChangeShapeType="1"/>
          </p:cNvSpPr>
          <p:nvPr/>
        </p:nvSpPr>
        <p:spPr bwMode="auto">
          <a:xfrm>
            <a:off x="7931150" y="296227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50" name="Text Box 12"/>
          <p:cNvSpPr txBox="1">
            <a:spLocks noChangeArrowheads="1"/>
          </p:cNvSpPr>
          <p:nvPr/>
        </p:nvSpPr>
        <p:spPr bwMode="auto">
          <a:xfrm>
            <a:off x="8480425" y="6286520"/>
            <a:ext cx="66357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dirty="0"/>
              <a:t>WBI</a:t>
            </a:r>
          </a:p>
        </p:txBody>
      </p:sp>
    </p:spTree>
    <p:extLst>
      <p:ext uri="{BB962C8B-B14F-4D97-AF65-F5344CB8AC3E}">
        <p14:creationId xmlns:p14="http://schemas.microsoft.com/office/powerpoint/2010/main" val="90060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BR" sz="2000" dirty="0" smtClean="0"/>
              <a:t>Características Gerais dos Contratos de PPP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sz="1800" dirty="0" smtClean="0"/>
              <a:t>O </a:t>
            </a:r>
            <a:r>
              <a:rPr lang="en-US" sz="1800" dirty="0" err="1" smtClean="0"/>
              <a:t>Contrato</a:t>
            </a:r>
            <a:r>
              <a:rPr lang="en-US" sz="1800" dirty="0" smtClean="0"/>
              <a:t> </a:t>
            </a:r>
            <a:r>
              <a:rPr lang="en-US" sz="1800" dirty="0" err="1" smtClean="0"/>
              <a:t>pode</a:t>
            </a:r>
            <a:r>
              <a:rPr lang="en-US" sz="1800" dirty="0" smtClean="0"/>
              <a:t> </a:t>
            </a:r>
            <a:r>
              <a:rPr lang="en-US" sz="1800" dirty="0" err="1" smtClean="0"/>
              <a:t>envolver</a:t>
            </a:r>
            <a:r>
              <a:rPr lang="en-US" sz="1800" dirty="0" smtClean="0"/>
              <a:t> a </a:t>
            </a:r>
            <a:r>
              <a:rPr lang="en-US" sz="1800" dirty="0" err="1" smtClean="0"/>
              <a:t>realização</a:t>
            </a:r>
            <a:r>
              <a:rPr lang="en-US" sz="1800" dirty="0" smtClean="0"/>
              <a:t> dos </a:t>
            </a:r>
            <a:r>
              <a:rPr lang="en-US" sz="1800" dirty="0" err="1" smtClean="0"/>
              <a:t>projetos</a:t>
            </a:r>
            <a:r>
              <a:rPr lang="en-US" sz="1800" dirty="0" smtClean="0"/>
              <a:t> (D), </a:t>
            </a:r>
            <a:r>
              <a:rPr lang="en-US" sz="1800" dirty="0" err="1" smtClean="0"/>
              <a:t>construção</a:t>
            </a:r>
            <a:r>
              <a:rPr lang="en-US" sz="1800" dirty="0" smtClean="0"/>
              <a:t> (B), </a:t>
            </a:r>
            <a:r>
              <a:rPr lang="en-US" sz="1800" dirty="0" err="1" smtClean="0"/>
              <a:t>financiamento</a:t>
            </a:r>
            <a:r>
              <a:rPr lang="en-US" sz="1800" dirty="0" smtClean="0"/>
              <a:t>, </a:t>
            </a:r>
            <a:r>
              <a:rPr lang="en-US" sz="1800" dirty="0" err="1" smtClean="0"/>
              <a:t>operação</a:t>
            </a:r>
            <a:r>
              <a:rPr lang="en-US" sz="1800" dirty="0" smtClean="0"/>
              <a:t> (O) e </a:t>
            </a:r>
            <a:r>
              <a:rPr lang="en-US" sz="1800" dirty="0" err="1" smtClean="0"/>
              <a:t>transferência</a:t>
            </a:r>
            <a:r>
              <a:rPr lang="en-US" sz="1800" dirty="0" smtClean="0"/>
              <a:t> dos bens (T), </a:t>
            </a:r>
            <a:r>
              <a:rPr lang="en-US" sz="1800" dirty="0" err="1" smtClean="0"/>
              <a:t>quando</a:t>
            </a:r>
            <a:r>
              <a:rPr lang="en-US" sz="1800" dirty="0" smtClean="0"/>
              <a:t> do </a:t>
            </a:r>
            <a:r>
              <a:rPr lang="en-US" sz="1800" dirty="0" err="1" smtClean="0"/>
              <a:t>seu</a:t>
            </a:r>
            <a:r>
              <a:rPr lang="en-US" sz="1800" dirty="0" smtClean="0"/>
              <a:t> </a:t>
            </a:r>
            <a:r>
              <a:rPr lang="en-US" sz="1800" dirty="0" err="1" smtClean="0"/>
              <a:t>vencimento</a:t>
            </a:r>
            <a:r>
              <a:rPr lang="en-US" sz="1800" dirty="0" smtClean="0"/>
              <a:t>, </a:t>
            </a:r>
            <a:r>
              <a:rPr lang="en-US" sz="1800" dirty="0" err="1" smtClean="0"/>
              <a:t>para</a:t>
            </a:r>
            <a:r>
              <a:rPr lang="en-US" sz="1800" dirty="0" smtClean="0"/>
              <a:t> o </a:t>
            </a:r>
            <a:r>
              <a:rPr lang="en-US" sz="1800" dirty="0" err="1" smtClean="0"/>
              <a:t>Poder</a:t>
            </a:r>
            <a:r>
              <a:rPr lang="en-US" sz="1800" dirty="0" smtClean="0"/>
              <a:t> </a:t>
            </a:r>
            <a:r>
              <a:rPr lang="en-US" sz="1800" dirty="0" err="1" smtClean="0"/>
              <a:t>Público</a:t>
            </a:r>
            <a:endParaRPr lang="en-US" sz="1800" dirty="0" smtClean="0"/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sz="1800" dirty="0" err="1" smtClean="0"/>
              <a:t>Contratos</a:t>
            </a:r>
            <a:r>
              <a:rPr lang="en-US" sz="1800" dirty="0" smtClean="0"/>
              <a:t> de </a:t>
            </a:r>
            <a:r>
              <a:rPr lang="en-US" sz="1800" dirty="0" err="1" smtClean="0"/>
              <a:t>longo</a:t>
            </a:r>
            <a:r>
              <a:rPr lang="en-US" sz="1800" dirty="0" smtClean="0"/>
              <a:t> </a:t>
            </a:r>
            <a:r>
              <a:rPr lang="en-US" sz="1800" dirty="0" err="1" smtClean="0"/>
              <a:t>prazo</a:t>
            </a:r>
            <a:r>
              <a:rPr lang="en-US" sz="1800" dirty="0" smtClean="0"/>
              <a:t> - 5 a 35 </a:t>
            </a:r>
            <a:r>
              <a:rPr lang="en-US" sz="1800" dirty="0" err="1" smtClean="0"/>
              <a:t>anos</a:t>
            </a:r>
            <a:endParaRPr lang="en-US" sz="1800" dirty="0" smtClean="0"/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sz="1800" dirty="0" err="1" smtClean="0"/>
              <a:t>Contraprestação</a:t>
            </a:r>
            <a:r>
              <a:rPr lang="en-US" sz="1800" dirty="0" smtClean="0"/>
              <a:t> </a:t>
            </a:r>
            <a:r>
              <a:rPr lang="en-US" sz="1800" dirty="0" err="1" smtClean="0"/>
              <a:t>pública</a:t>
            </a:r>
            <a:r>
              <a:rPr lang="en-US" sz="1800" dirty="0" smtClean="0"/>
              <a:t> </a:t>
            </a:r>
            <a:r>
              <a:rPr lang="en-US" sz="1800" dirty="0" err="1" smtClean="0"/>
              <a:t>condicionada</a:t>
            </a:r>
            <a:r>
              <a:rPr lang="en-US" sz="1800" dirty="0" smtClean="0"/>
              <a:t> à </a:t>
            </a:r>
            <a:r>
              <a:rPr lang="en-US" sz="1800" dirty="0" err="1" smtClean="0"/>
              <a:t>efetiva</a:t>
            </a:r>
            <a:r>
              <a:rPr lang="en-US" sz="1800" dirty="0" smtClean="0"/>
              <a:t> </a:t>
            </a:r>
            <a:r>
              <a:rPr lang="en-US" sz="1800" dirty="0" err="1" smtClean="0"/>
              <a:t>prestação</a:t>
            </a:r>
            <a:r>
              <a:rPr lang="en-US" sz="1800" dirty="0" smtClean="0"/>
              <a:t> dos </a:t>
            </a:r>
            <a:r>
              <a:rPr lang="en-US" sz="1800" dirty="0" err="1" smtClean="0"/>
              <a:t>serviços</a:t>
            </a:r>
            <a:r>
              <a:rPr lang="en-US" sz="1800" dirty="0" smtClean="0"/>
              <a:t> e à performance do </a:t>
            </a:r>
            <a:r>
              <a:rPr lang="en-US" sz="1800" dirty="0" err="1" smtClean="0"/>
              <a:t>parceiro</a:t>
            </a:r>
            <a:r>
              <a:rPr lang="en-US" sz="1800" dirty="0" smtClean="0"/>
              <a:t> </a:t>
            </a:r>
            <a:r>
              <a:rPr lang="en-US" sz="1800" dirty="0" err="1" smtClean="0"/>
              <a:t>privado</a:t>
            </a:r>
            <a:endParaRPr lang="en-US" sz="1800" dirty="0" smtClean="0"/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sz="1800" dirty="0" err="1" smtClean="0"/>
              <a:t>Pagamento</a:t>
            </a:r>
            <a:r>
              <a:rPr lang="en-US" sz="1800" dirty="0" smtClean="0"/>
              <a:t> </a:t>
            </a:r>
            <a:r>
              <a:rPr lang="en-US" sz="1800" dirty="0" err="1" smtClean="0"/>
              <a:t>público</a:t>
            </a:r>
            <a:r>
              <a:rPr lang="en-US" sz="1800" dirty="0" smtClean="0"/>
              <a:t> </a:t>
            </a:r>
            <a:r>
              <a:rPr lang="en-US" sz="1800" dirty="0" err="1" smtClean="0"/>
              <a:t>garantido</a:t>
            </a:r>
            <a:r>
              <a:rPr lang="en-US" sz="1800" dirty="0" smtClean="0"/>
              <a:t> por </a:t>
            </a:r>
            <a:r>
              <a:rPr lang="en-US" sz="1800" dirty="0" err="1" smtClean="0"/>
              <a:t>seguro</a:t>
            </a:r>
            <a:r>
              <a:rPr lang="en-US" sz="1800" dirty="0" smtClean="0"/>
              <a:t> </a:t>
            </a:r>
            <a:r>
              <a:rPr lang="en-US" sz="1800" dirty="0" err="1" smtClean="0"/>
              <a:t>ou</a:t>
            </a:r>
            <a:r>
              <a:rPr lang="en-US" sz="1800" dirty="0" smtClean="0"/>
              <a:t> </a:t>
            </a:r>
            <a:r>
              <a:rPr lang="en-US" sz="1800" dirty="0" err="1" smtClean="0"/>
              <a:t>garantias</a:t>
            </a:r>
            <a:r>
              <a:rPr lang="en-US" sz="1800" dirty="0" smtClean="0"/>
              <a:t> </a:t>
            </a:r>
            <a:r>
              <a:rPr lang="en-US" sz="1800" dirty="0" err="1" smtClean="0"/>
              <a:t>emitidas</a:t>
            </a:r>
            <a:r>
              <a:rPr lang="en-US" sz="1800" dirty="0" smtClean="0"/>
              <a:t> por </a:t>
            </a:r>
            <a:r>
              <a:rPr lang="en-US" sz="1800" dirty="0" err="1" smtClean="0"/>
              <a:t>fundo</a:t>
            </a:r>
            <a:r>
              <a:rPr lang="en-US" sz="1800" dirty="0" smtClean="0"/>
              <a:t> </a:t>
            </a:r>
            <a:r>
              <a:rPr lang="en-US" sz="1800" dirty="0" err="1" smtClean="0"/>
              <a:t>garantido</a:t>
            </a:r>
            <a:endParaRPr lang="en-US" sz="1800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59638" y="6435725"/>
            <a:ext cx="1884362" cy="279400"/>
          </a:xfrm>
          <a:prstGeom prst="rect">
            <a:avLst/>
          </a:prstGeom>
          <a:noFill/>
        </p:spPr>
        <p:txBody>
          <a:bodyPr/>
          <a:lstStyle/>
          <a:p>
            <a:fld id="{D9010517-F766-4BC2-A110-5EC2B612A62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 Tipos de PPP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74000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6824690" y="2181244"/>
            <a:ext cx="1779758" cy="3962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Ctr="1"/>
          <a:lstStyle/>
          <a:p>
            <a:r>
              <a:rPr kumimoji="1" lang="pt-BR" sz="1600" dirty="0">
                <a:solidFill>
                  <a:srgbClr val="000099"/>
                </a:solidFill>
                <a:latin typeface="Trebuchet MS" panose="020B0603020202020204" pitchFamily="34" charset="0"/>
              </a:rPr>
              <a:t>ESTUDOS JURÍDICOS</a:t>
            </a:r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755576" y="2181244"/>
            <a:ext cx="3313113" cy="3962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Ctr="1"/>
          <a:lstStyle/>
          <a:p>
            <a:r>
              <a:rPr kumimoji="1" lang="pt-BR" sz="1600" dirty="0">
                <a:solidFill>
                  <a:srgbClr val="000099"/>
                </a:solidFill>
                <a:latin typeface="Trebuchet MS" panose="020B0603020202020204" pitchFamily="34" charset="0"/>
              </a:rPr>
              <a:t>ESTUDOS TÉCNICOS</a:t>
            </a: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4355976" y="1268760"/>
            <a:ext cx="2133600" cy="489654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Ctr="1"/>
          <a:lstStyle/>
          <a:p>
            <a:pPr algn="ctr"/>
            <a:r>
              <a:rPr kumimoji="1" lang="pt-BR" sz="1600" b="1" dirty="0">
                <a:solidFill>
                  <a:srgbClr val="000099"/>
                </a:solidFill>
                <a:latin typeface="Trebuchet MS" panose="020B0603020202020204" pitchFamily="34" charset="0"/>
              </a:rPr>
              <a:t>VIABILIDADE ECONÔMICO-FINANCEIRA</a:t>
            </a: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1266818" y="3501008"/>
            <a:ext cx="2374900" cy="6588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pt-BR" sz="1400" b="1" dirty="0">
                <a:solidFill>
                  <a:schemeClr val="tx1"/>
                </a:solidFill>
                <a:latin typeface="Trebuchet MS" panose="020B0603020202020204" pitchFamily="34" charset="0"/>
              </a:rPr>
              <a:t>Projeto de engenharia / Programa de investimentos </a:t>
            </a:r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1266818" y="2786058"/>
            <a:ext cx="2376488" cy="5397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Trebuchet MS" panose="020B0603020202020204" pitchFamily="34" charset="0"/>
              </a:rPr>
              <a:t>Mensuração e projeção da demanda</a:t>
            </a:r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4720218" y="4509120"/>
            <a:ext cx="1423988" cy="5762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1300" b="1" dirty="0">
                <a:solidFill>
                  <a:schemeClr val="tx1"/>
                </a:solidFill>
                <a:latin typeface="Trebuchet MS" panose="020B0603020202020204" pitchFamily="34" charset="0"/>
              </a:rPr>
              <a:t>Modelo econômico- financeiro</a:t>
            </a:r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4720218" y="3789040"/>
            <a:ext cx="1423988" cy="5762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Trebuchet MS" panose="020B0603020202020204" pitchFamily="34" charset="0"/>
              </a:rPr>
              <a:t>Análise de riscos</a:t>
            </a:r>
          </a:p>
        </p:txBody>
      </p:sp>
      <p:sp>
        <p:nvSpPr>
          <p:cNvPr id="22537" name="AutoShape 9"/>
          <p:cNvSpPr>
            <a:spLocks noChangeArrowheads="1"/>
          </p:cNvSpPr>
          <p:nvPr/>
        </p:nvSpPr>
        <p:spPr bwMode="auto">
          <a:xfrm>
            <a:off x="6991376" y="3984724"/>
            <a:ext cx="1469056" cy="14605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Trebuchet MS" panose="020B0603020202020204" pitchFamily="34" charset="0"/>
              </a:rPr>
              <a:t>Modelagem </a:t>
            </a:r>
            <a:r>
              <a:rPr lang="pt-BR" sz="1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jurídico-institucional, </a:t>
            </a:r>
            <a:r>
              <a:rPr lang="pt-BR" sz="1400" b="1" dirty="0">
                <a:solidFill>
                  <a:schemeClr val="tx1"/>
                </a:solidFill>
                <a:latin typeface="Trebuchet MS" panose="020B0603020202020204" pitchFamily="34" charset="0"/>
              </a:rPr>
              <a:t>edital e contratos</a:t>
            </a:r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4720218" y="3068960"/>
            <a:ext cx="1406525" cy="5762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1300" b="1" dirty="0">
                <a:solidFill>
                  <a:schemeClr val="tx1"/>
                </a:solidFill>
                <a:latin typeface="Trebuchet MS" panose="020B0603020202020204" pitchFamily="34" charset="0"/>
              </a:rPr>
              <a:t>Estrutura de financiamento</a:t>
            </a:r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4720218" y="2348880"/>
            <a:ext cx="1423988" cy="5762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Trebuchet MS" panose="020B0603020202020204" pitchFamily="34" charset="0"/>
              </a:rPr>
              <a:t>Modelo do negócio</a:t>
            </a: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304800" y="214290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pt-BR" sz="3200" b="1" dirty="0">
                <a:latin typeface="Trebuchet MS" panose="020B0603020202020204" pitchFamily="34" charset="0"/>
                <a:cs typeface="Times New Roman" pitchFamily="18" charset="0"/>
              </a:rPr>
              <a:t>Estudos para a estruturação de  uma PPP</a:t>
            </a:r>
          </a:p>
        </p:txBody>
      </p:sp>
      <p:sp>
        <p:nvSpPr>
          <p:cNvPr id="22541" name="AutoShape 13"/>
          <p:cNvSpPr>
            <a:spLocks noChangeArrowheads="1"/>
          </p:cNvSpPr>
          <p:nvPr/>
        </p:nvSpPr>
        <p:spPr bwMode="auto">
          <a:xfrm>
            <a:off x="1266818" y="4365104"/>
            <a:ext cx="2374900" cy="4683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Trebuchet MS" panose="020B0603020202020204" pitchFamily="34" charset="0"/>
              </a:rPr>
              <a:t>Estudos ambientais </a:t>
            </a:r>
          </a:p>
        </p:txBody>
      </p:sp>
      <p:sp>
        <p:nvSpPr>
          <p:cNvPr id="22542" name="AutoShape 14"/>
          <p:cNvSpPr>
            <a:spLocks noChangeArrowheads="1"/>
          </p:cNvSpPr>
          <p:nvPr/>
        </p:nvSpPr>
        <p:spPr bwMode="auto">
          <a:xfrm>
            <a:off x="881090" y="1114444"/>
            <a:ext cx="3097213" cy="8810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b="1" dirty="0">
                <a:latin typeface="Trebuchet MS" panose="020B0603020202020204" pitchFamily="34" charset="0"/>
              </a:rPr>
              <a:t>Conveniência e oportunidade da contratação como PPP</a:t>
            </a:r>
          </a:p>
        </p:txBody>
      </p:sp>
      <p:sp>
        <p:nvSpPr>
          <p:cNvPr id="22543" name="AutoShape 15"/>
          <p:cNvSpPr>
            <a:spLocks noChangeArrowheads="1"/>
          </p:cNvSpPr>
          <p:nvPr/>
        </p:nvSpPr>
        <p:spPr bwMode="auto">
          <a:xfrm>
            <a:off x="1266818" y="5013176"/>
            <a:ext cx="2374900" cy="7191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Trebuchet MS" panose="020B0603020202020204" pitchFamily="34" charset="0"/>
              </a:rPr>
              <a:t>Projeto Operacional / Indicadores de desempenho</a:t>
            </a:r>
          </a:p>
        </p:txBody>
      </p:sp>
      <p:sp>
        <p:nvSpPr>
          <p:cNvPr id="22544" name="AutoShape 16"/>
          <p:cNvSpPr>
            <a:spLocks noChangeArrowheads="1"/>
          </p:cNvSpPr>
          <p:nvPr/>
        </p:nvSpPr>
        <p:spPr bwMode="auto">
          <a:xfrm>
            <a:off x="6732909" y="1114444"/>
            <a:ext cx="2087563" cy="8810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b="1" dirty="0">
                <a:latin typeface="Trebuchet MS" panose="020B0603020202020204" pitchFamily="34" charset="0"/>
              </a:rPr>
              <a:t>Estudos sobre o  impacto fiscal</a:t>
            </a: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4716016" y="5229200"/>
            <a:ext cx="1423988" cy="5762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1300" b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Value</a:t>
            </a:r>
            <a:r>
              <a:rPr lang="pt-BR" sz="13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for Money</a:t>
            </a:r>
            <a:endParaRPr lang="pt-BR" sz="13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7020272" y="3140968"/>
            <a:ext cx="1423988" cy="5762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Trebuchet MS" panose="020B0603020202020204" pitchFamily="34" charset="0"/>
              </a:rPr>
              <a:t>Análise de riscos</a:t>
            </a:r>
          </a:p>
        </p:txBody>
      </p:sp>
    </p:spTree>
    <p:extLst>
      <p:ext uri="{BB962C8B-B14F-4D97-AF65-F5344CB8AC3E}">
        <p14:creationId xmlns:p14="http://schemas.microsoft.com/office/powerpoint/2010/main" val="409046914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1" grpId="0" animBg="1"/>
      <p:bldP spid="22532" grpId="0" animBg="1"/>
      <p:bldP spid="22533" grpId="0" animBg="1"/>
      <p:bldP spid="22534" grpId="0" animBg="1"/>
      <p:bldP spid="22535" grpId="0" animBg="1"/>
      <p:bldP spid="22536" grpId="0" animBg="1"/>
      <p:bldP spid="22537" grpId="0" animBg="1"/>
      <p:bldP spid="22538" grpId="0" animBg="1"/>
      <p:bldP spid="22539" grpId="0" animBg="1"/>
      <p:bldP spid="22541" grpId="0" animBg="1"/>
      <p:bldP spid="22542" grpId="0" animBg="1"/>
      <p:bldP spid="22543" grpId="0" animBg="1"/>
      <p:bldP spid="22544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48555ECD-E858-415B-845A-697E95C37BEE}" type="slidenum">
              <a:rPr lang="pt-BR" altLang="pt-BR" smtClean="0"/>
              <a:pPr algn="ctr" eaLnBrk="1" hangingPunct="1"/>
              <a:t>15</a:t>
            </a:fld>
            <a:endParaRPr lang="pt-BR" altLang="pt-BR" smtClean="0"/>
          </a:p>
        </p:txBody>
      </p:sp>
      <p:sp>
        <p:nvSpPr>
          <p:cNvPr id="11267" name="Line 4"/>
          <p:cNvSpPr>
            <a:spLocks noChangeShapeType="1"/>
          </p:cNvSpPr>
          <p:nvPr/>
        </p:nvSpPr>
        <p:spPr bwMode="auto">
          <a:xfrm>
            <a:off x="785813" y="2286000"/>
            <a:ext cx="0" cy="3171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 rot="-5400000">
            <a:off x="-835819" y="3305969"/>
            <a:ext cx="26384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pt-BR" sz="1700">
                <a:latin typeface="Trebuchet MS" pitchFamily="34" charset="0"/>
              </a:rPr>
              <a:t>Contraprestação Pública</a:t>
            </a:r>
          </a:p>
        </p:txBody>
      </p:sp>
      <p:sp>
        <p:nvSpPr>
          <p:cNvPr id="11269" name="AutoShape 6"/>
          <p:cNvSpPr>
            <a:spLocks noChangeArrowheads="1"/>
          </p:cNvSpPr>
          <p:nvPr/>
        </p:nvSpPr>
        <p:spPr bwMode="auto">
          <a:xfrm>
            <a:off x="933450" y="4281488"/>
            <a:ext cx="1693863" cy="930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66CC"/>
              </a:gs>
              <a:gs pos="100000">
                <a:srgbClr val="00285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altLang="pt-BR" sz="1700">
                <a:solidFill>
                  <a:srgbClr val="FFFF00"/>
                </a:solidFill>
                <a:latin typeface="Trebuchet MS" pitchFamily="34" charset="0"/>
              </a:rPr>
              <a:t> Aporte Ressarcimento de Investimento</a:t>
            </a: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2590800" y="5495925"/>
            <a:ext cx="3111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pt-BR" sz="1700">
                <a:latin typeface="Trebuchet MS" pitchFamily="34" charset="0"/>
              </a:rPr>
              <a:t>3</a:t>
            </a:r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4403725" y="5495925"/>
            <a:ext cx="4381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pt-BR" sz="1700">
                <a:latin typeface="Trebuchet MS" pitchFamily="34" charset="0"/>
              </a:rPr>
              <a:t>10</a:t>
            </a:r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7200900" y="5495925"/>
            <a:ext cx="4381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pt-BR" sz="1700">
                <a:latin typeface="Trebuchet MS" pitchFamily="34" charset="0"/>
              </a:rPr>
              <a:t>15</a:t>
            </a:r>
          </a:p>
        </p:txBody>
      </p:sp>
      <p:sp>
        <p:nvSpPr>
          <p:cNvPr id="11273" name="Rectangle 10"/>
          <p:cNvSpPr>
            <a:spLocks noChangeArrowheads="1"/>
          </p:cNvSpPr>
          <p:nvPr/>
        </p:nvSpPr>
        <p:spPr bwMode="auto">
          <a:xfrm>
            <a:off x="2771775" y="3992563"/>
            <a:ext cx="4679950" cy="1489075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4747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3065463" y="4211638"/>
            <a:ext cx="373856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pt-BR" sz="1700">
                <a:solidFill>
                  <a:srgbClr val="FFFF00"/>
                </a:solidFill>
                <a:latin typeface="Trebuchet MS" pitchFamily="34" charset="0"/>
              </a:rPr>
              <a:t>Pagamento ocorre com a entrega dos serviços e é baseado nos níveis de performance do parceiro privado</a:t>
            </a:r>
          </a:p>
        </p:txBody>
      </p:sp>
      <p:sp>
        <p:nvSpPr>
          <p:cNvPr id="11275" name="Line 12"/>
          <p:cNvSpPr>
            <a:spLocks noChangeShapeType="1"/>
          </p:cNvSpPr>
          <p:nvPr/>
        </p:nvSpPr>
        <p:spPr bwMode="auto">
          <a:xfrm rot="5400000">
            <a:off x="4688682" y="1554956"/>
            <a:ext cx="0" cy="785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276" name="AutoShape 13"/>
          <p:cNvSpPr>
            <a:spLocks noChangeArrowheads="1"/>
          </p:cNvSpPr>
          <p:nvPr/>
        </p:nvSpPr>
        <p:spPr bwMode="auto">
          <a:xfrm>
            <a:off x="787400" y="3008313"/>
            <a:ext cx="1912938" cy="908050"/>
          </a:xfrm>
          <a:prstGeom prst="leftRightArrow">
            <a:avLst>
              <a:gd name="adj1" fmla="val 53843"/>
              <a:gd name="adj2" fmla="val 41401"/>
            </a:avLst>
          </a:prstGeom>
          <a:gradFill rotWithShape="1">
            <a:gsLst>
              <a:gs pos="0">
                <a:srgbClr val="0066CC"/>
              </a:gs>
              <a:gs pos="100000">
                <a:srgbClr val="00285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altLang="pt-BR" sz="1700">
                <a:solidFill>
                  <a:srgbClr val="FFFF00"/>
                </a:solidFill>
                <a:latin typeface="Trebuchet MS" pitchFamily="34" charset="0"/>
              </a:rPr>
              <a:t>Período de Construção</a:t>
            </a:r>
          </a:p>
        </p:txBody>
      </p:sp>
      <p:sp>
        <p:nvSpPr>
          <p:cNvPr id="11277" name="AutoShape 14"/>
          <p:cNvSpPr>
            <a:spLocks noChangeArrowheads="1"/>
          </p:cNvSpPr>
          <p:nvPr/>
        </p:nvSpPr>
        <p:spPr bwMode="auto">
          <a:xfrm>
            <a:off x="2700338" y="2998788"/>
            <a:ext cx="4740275" cy="908050"/>
          </a:xfrm>
          <a:prstGeom prst="leftRightArrow">
            <a:avLst>
              <a:gd name="adj1" fmla="val 49454"/>
              <a:gd name="adj2" fmla="val 38717"/>
            </a:avLst>
          </a:prstGeom>
          <a:gradFill rotWithShape="1">
            <a:gsLst>
              <a:gs pos="0">
                <a:srgbClr val="0066CC"/>
              </a:gs>
              <a:gs pos="100000">
                <a:srgbClr val="00285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812800" indent="-812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altLang="pt-BR" sz="1700" dirty="0" err="1">
                <a:solidFill>
                  <a:srgbClr val="FFFF00"/>
                </a:solidFill>
                <a:latin typeface="Trebuchet MS" pitchFamily="34" charset="0"/>
              </a:rPr>
              <a:t>Período</a:t>
            </a:r>
            <a:r>
              <a:rPr lang="en-US" altLang="pt-BR" sz="1700" dirty="0">
                <a:solidFill>
                  <a:srgbClr val="FFFF00"/>
                </a:solidFill>
                <a:latin typeface="Trebuchet MS" pitchFamily="34" charset="0"/>
              </a:rPr>
              <a:t> de </a:t>
            </a:r>
            <a:r>
              <a:rPr lang="en-US" altLang="pt-BR" sz="1700" dirty="0" err="1">
                <a:solidFill>
                  <a:srgbClr val="FFFF00"/>
                </a:solidFill>
                <a:latin typeface="Trebuchet MS" pitchFamily="34" charset="0"/>
              </a:rPr>
              <a:t>Operação</a:t>
            </a:r>
            <a:endParaRPr lang="en-US" altLang="pt-BR" sz="1700" dirty="0">
              <a:solidFill>
                <a:srgbClr val="FFFF00"/>
              </a:solidFill>
              <a:latin typeface="Trebuchet MS" pitchFamily="34" charset="0"/>
            </a:endParaRPr>
          </a:p>
        </p:txBody>
      </p:sp>
      <p:sp>
        <p:nvSpPr>
          <p:cNvPr id="11278" name="Text Box 15"/>
          <p:cNvSpPr txBox="1">
            <a:spLocks noChangeArrowheads="1"/>
          </p:cNvSpPr>
          <p:nvPr/>
        </p:nvSpPr>
        <p:spPr bwMode="auto">
          <a:xfrm>
            <a:off x="7794625" y="5592763"/>
            <a:ext cx="6635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pt-BR" sz="1700">
                <a:latin typeface="Trebuchet MS" pitchFamily="34" charset="0"/>
              </a:rPr>
              <a:t>Anos</a:t>
            </a:r>
          </a:p>
        </p:txBody>
      </p:sp>
      <p:sp>
        <p:nvSpPr>
          <p:cNvPr id="754704" name="Rectangle 16"/>
          <p:cNvSpPr>
            <a:spLocks noGrp="1" noChangeArrowheads="1"/>
          </p:cNvSpPr>
          <p:nvPr>
            <p:ph type="title"/>
          </p:nvPr>
        </p:nvSpPr>
        <p:spPr>
          <a:xfrm>
            <a:off x="490538" y="260350"/>
            <a:ext cx="8162925" cy="1219200"/>
          </a:xfrm>
        </p:spPr>
        <p:txBody>
          <a:bodyPr/>
          <a:lstStyle/>
          <a:p>
            <a:pPr>
              <a:defRPr/>
            </a:pP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Mecanismo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 de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Pagamento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nos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contratos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 de PPP</a:t>
            </a:r>
          </a:p>
        </p:txBody>
      </p:sp>
    </p:spTree>
    <p:extLst>
      <p:ext uri="{BB962C8B-B14F-4D97-AF65-F5344CB8AC3E}">
        <p14:creationId xmlns:p14="http://schemas.microsoft.com/office/powerpoint/2010/main" val="105223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609600" y="1981200"/>
            <a:ext cx="8229600" cy="1600200"/>
          </a:xfrm>
        </p:spPr>
        <p:txBody>
          <a:bodyPr/>
          <a:lstStyle/>
          <a:p>
            <a:r>
              <a:rPr lang="pt-BR" altLang="pt-BR" dirty="0" smtClean="0">
                <a:latin typeface="Trebuchet MS" pitchFamily="34" charset="0"/>
              </a:rPr>
              <a:t>Definição: </a:t>
            </a:r>
            <a:r>
              <a:rPr lang="pt-BR" altLang="pt-BR" dirty="0" smtClean="0">
                <a:latin typeface="Trebuchet MS" pitchFamily="34" charset="0"/>
              </a:rPr>
              <a:t/>
            </a:r>
            <a:br>
              <a:rPr lang="pt-BR" altLang="pt-BR" dirty="0" smtClean="0">
                <a:latin typeface="Trebuchet MS" pitchFamily="34" charset="0"/>
              </a:rPr>
            </a:br>
            <a:r>
              <a:rPr lang="pt-BR" altLang="pt-BR" dirty="0" smtClean="0">
                <a:latin typeface="Trebuchet MS" pitchFamily="34" charset="0"/>
              </a:rPr>
              <a:t>Project </a:t>
            </a:r>
            <a:r>
              <a:rPr lang="pt-BR" altLang="pt-BR" dirty="0" err="1" smtClean="0">
                <a:latin typeface="Trebuchet MS" pitchFamily="34" charset="0"/>
              </a:rPr>
              <a:t>Finance</a:t>
            </a:r>
            <a:r>
              <a:rPr lang="pt-BR" altLang="pt-BR" dirty="0" smtClean="0">
                <a:latin typeface="Trebuchet MS" pitchFamily="34" charset="0"/>
              </a:rPr>
              <a:t/>
            </a:r>
            <a:br>
              <a:rPr lang="pt-BR" altLang="pt-BR" dirty="0" smtClean="0">
                <a:latin typeface="Trebuchet MS" pitchFamily="34" charset="0"/>
              </a:rPr>
            </a:br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19143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533400" y="0"/>
            <a:ext cx="7848600" cy="639763"/>
          </a:xfrm>
        </p:spPr>
        <p:txBody>
          <a:bodyPr/>
          <a:lstStyle/>
          <a:p>
            <a:r>
              <a:rPr lang="pt-BR" altLang="pt-BR" sz="2800" smtClean="0">
                <a:latin typeface="Trebuchet MS" pitchFamily="34" charset="0"/>
              </a:rPr>
              <a:t>Project Finance</a:t>
            </a:r>
          </a:p>
        </p:txBody>
      </p:sp>
      <p:sp>
        <p:nvSpPr>
          <p:cNvPr id="7171" name="Espaço Reservado para Conteúdo 2"/>
          <p:cNvSpPr>
            <a:spLocks noGrp="1"/>
          </p:cNvSpPr>
          <p:nvPr>
            <p:ph idx="1"/>
          </p:nvPr>
        </p:nvSpPr>
        <p:spPr>
          <a:xfrm>
            <a:off x="0" y="685800"/>
            <a:ext cx="8991600" cy="5791200"/>
          </a:xfrm>
        </p:spPr>
        <p:txBody>
          <a:bodyPr/>
          <a:lstStyle/>
          <a:p>
            <a:r>
              <a:rPr lang="pt-BR" altLang="pt-BR" dirty="0" smtClean="0"/>
              <a:t>Conceitos e Histórico</a:t>
            </a:r>
          </a:p>
          <a:p>
            <a:pPr lvl="1" algn="just"/>
            <a:r>
              <a:rPr lang="pt-BR" altLang="pt-BR" sz="1600" dirty="0" smtClean="0">
                <a:latin typeface="Trebuchet MS" pitchFamily="34" charset="0"/>
              </a:rPr>
              <a:t>o termo </a:t>
            </a:r>
            <a:r>
              <a:rPr lang="pt-BR" altLang="pt-BR" sz="1600" i="1" dirty="0" err="1" smtClean="0">
                <a:latin typeface="Trebuchet MS" pitchFamily="34" charset="0"/>
              </a:rPr>
              <a:t>project</a:t>
            </a:r>
            <a:r>
              <a:rPr lang="pt-BR" altLang="pt-BR" sz="1600" i="1" dirty="0" smtClean="0">
                <a:latin typeface="Trebuchet MS" pitchFamily="34" charset="0"/>
              </a:rPr>
              <a:t> </a:t>
            </a:r>
            <a:r>
              <a:rPr lang="pt-BR" altLang="pt-BR" sz="1600" i="1" dirty="0" err="1" smtClean="0">
                <a:latin typeface="Trebuchet MS" pitchFamily="34" charset="0"/>
              </a:rPr>
              <a:t>finance</a:t>
            </a:r>
            <a:r>
              <a:rPr lang="pt-BR" altLang="pt-BR" sz="1600" i="1" dirty="0" smtClean="0">
                <a:latin typeface="Trebuchet MS" pitchFamily="34" charset="0"/>
              </a:rPr>
              <a:t> </a:t>
            </a:r>
            <a:r>
              <a:rPr lang="pt-BR" altLang="pt-BR" sz="1600" dirty="0" smtClean="0">
                <a:latin typeface="Trebuchet MS" pitchFamily="34" charset="0"/>
              </a:rPr>
              <a:t>define-se como uma modalidade de financiamento cujo processo de avaliação, estruturação e concessão dos recursos está calcado, primordialmente, na capacidade financeira do projeto, uma de suas características é a concessão de crédito a uma entidade jurídica segregada - SPE</a:t>
            </a:r>
            <a:r>
              <a:rPr lang="pt-BR" altLang="pt-BR" sz="1800" dirty="0" smtClean="0">
                <a:latin typeface="Trebuchet MS" pitchFamily="34" charset="0"/>
              </a:rPr>
              <a:t>;</a:t>
            </a:r>
          </a:p>
          <a:p>
            <a:pPr lvl="1" algn="just"/>
            <a:r>
              <a:rPr lang="pt-BR" altLang="pt-BR" sz="1800" dirty="0" smtClean="0"/>
              <a:t>A</a:t>
            </a:r>
            <a:r>
              <a:rPr lang="pt-BR" altLang="pt-BR" sz="1600" dirty="0" smtClean="0"/>
              <a:t> trajetória do financiamento baseado no fluxo de caixa do projeto inicia-se com os grandes empreendimentos relatados pela história mundial</a:t>
            </a:r>
            <a:r>
              <a:rPr lang="pt-BR" altLang="pt-BR" sz="1800" dirty="0" smtClean="0"/>
              <a:t>;</a:t>
            </a:r>
          </a:p>
          <a:p>
            <a:pPr lvl="2" algn="just"/>
            <a:r>
              <a:rPr lang="pt-BR" altLang="pt-BR" sz="1400" dirty="0" smtClean="0">
                <a:latin typeface="Trebuchet MS" pitchFamily="34" charset="0"/>
              </a:rPr>
              <a:t>Em 1299, a coroa britânica negociou um empréstimo com o </a:t>
            </a:r>
            <a:r>
              <a:rPr lang="pt-BR" altLang="pt-BR" sz="1400" dirty="0" err="1" smtClean="0">
                <a:latin typeface="Trebuchet MS" pitchFamily="34" charset="0"/>
              </a:rPr>
              <a:t>Frescobaldi</a:t>
            </a:r>
            <a:r>
              <a:rPr lang="pt-BR" altLang="pt-BR" sz="1400" dirty="0" smtClean="0">
                <a:latin typeface="Trebuchet MS" pitchFamily="34" charset="0"/>
              </a:rPr>
              <a:t> – um dos principais bancos de investimento italianos da época – para desenvolver as minas de prata da região de </a:t>
            </a:r>
            <a:r>
              <a:rPr lang="pt-BR" altLang="pt-BR" sz="1400" dirty="0" err="1" smtClean="0">
                <a:latin typeface="Trebuchet MS" pitchFamily="34" charset="0"/>
              </a:rPr>
              <a:t>Davon</a:t>
            </a:r>
            <a:r>
              <a:rPr lang="pt-BR" altLang="pt-BR" sz="1400" dirty="0" smtClean="0">
                <a:latin typeface="Trebuchet MS" pitchFamily="34" charset="0"/>
              </a:rPr>
              <a:t> com uma estrutura financeira baseada em ativos.  Outro exemplo de financiamento baseado em ativos, ocorrido alguns séculos mais tarde, foi a utilização, pelos países ibéricos, desse tipo de estrutura no financiamento das grandes navegações</a:t>
            </a:r>
          </a:p>
          <a:p>
            <a:pPr lvl="1" algn="just"/>
            <a:r>
              <a:rPr lang="pt-BR" altLang="pt-BR" sz="1600" dirty="0" smtClean="0"/>
              <a:t>Devido a diferentes momentos de escassez de recursos no mercado internacional, na segunda metade do século 20, começam a surgir novas engenharias financeiras, cujo objetivo é criar alternativas de financiamento, principalmente para o setor de </a:t>
            </a:r>
            <a:r>
              <a:rPr lang="pt-BR" altLang="pt-BR" sz="1600" dirty="0" err="1" smtClean="0"/>
              <a:t>infra-estrutura</a:t>
            </a:r>
            <a:endParaRPr lang="pt-BR" altLang="pt-BR" sz="1600" dirty="0" smtClean="0"/>
          </a:p>
          <a:p>
            <a:pPr lvl="2" algn="just"/>
            <a:r>
              <a:rPr lang="pt-BR" altLang="pt-BR" sz="1400" dirty="0" smtClean="0">
                <a:latin typeface="Trebuchet MS" pitchFamily="34" charset="0"/>
              </a:rPr>
              <a:t>a</a:t>
            </a:r>
            <a:r>
              <a:rPr lang="pt-BR" altLang="pt-BR" sz="800" dirty="0" smtClean="0">
                <a:latin typeface="Trebuchet MS" pitchFamily="34" charset="0"/>
              </a:rPr>
              <a:t> </a:t>
            </a:r>
            <a:r>
              <a:rPr lang="pt-BR" altLang="pt-BR" sz="1400" dirty="0" smtClean="0">
                <a:latin typeface="Trebuchet MS" pitchFamily="34" charset="0"/>
              </a:rPr>
              <a:t>disseminação do </a:t>
            </a:r>
            <a:r>
              <a:rPr lang="pt-BR" altLang="pt-BR" sz="1400" i="1" dirty="0" err="1" smtClean="0">
                <a:latin typeface="Trebuchet MS" pitchFamily="34" charset="0"/>
              </a:rPr>
              <a:t>project</a:t>
            </a:r>
            <a:r>
              <a:rPr lang="pt-BR" altLang="pt-BR" sz="1400" i="1" dirty="0" smtClean="0">
                <a:latin typeface="Trebuchet MS" pitchFamily="34" charset="0"/>
              </a:rPr>
              <a:t> </a:t>
            </a:r>
            <a:r>
              <a:rPr lang="pt-BR" altLang="pt-BR" sz="1400" i="1" dirty="0" err="1" smtClean="0">
                <a:latin typeface="Trebuchet MS" pitchFamily="34" charset="0"/>
              </a:rPr>
              <a:t>finance</a:t>
            </a:r>
            <a:r>
              <a:rPr lang="pt-BR" altLang="pt-BR" sz="1400" i="1" dirty="0" smtClean="0">
                <a:latin typeface="Trebuchet MS" pitchFamily="34" charset="0"/>
              </a:rPr>
              <a:t> </a:t>
            </a:r>
            <a:r>
              <a:rPr lang="pt-BR" altLang="pt-BR" sz="1400" dirty="0" smtClean="0">
                <a:latin typeface="Trebuchet MS" pitchFamily="34" charset="0"/>
              </a:rPr>
              <a:t>nos EUA é fruto da implementação da Lei da Política de Regulamentação de Serviços – </a:t>
            </a:r>
            <a:r>
              <a:rPr lang="pt-BR" altLang="pt-BR" sz="1400" i="1" dirty="0" err="1" smtClean="0">
                <a:latin typeface="Trebuchet MS" pitchFamily="34" charset="0"/>
              </a:rPr>
              <a:t>Public</a:t>
            </a:r>
            <a:r>
              <a:rPr lang="pt-BR" altLang="pt-BR" sz="1400" i="1" dirty="0" smtClean="0">
                <a:latin typeface="Trebuchet MS" pitchFamily="34" charset="0"/>
              </a:rPr>
              <a:t> </a:t>
            </a:r>
            <a:r>
              <a:rPr lang="pt-BR" altLang="pt-BR" sz="1400" i="1" dirty="0" err="1" smtClean="0">
                <a:latin typeface="Trebuchet MS" pitchFamily="34" charset="0"/>
              </a:rPr>
              <a:t>Utility</a:t>
            </a:r>
            <a:r>
              <a:rPr lang="pt-BR" altLang="pt-BR" sz="1400" i="1" dirty="0" smtClean="0">
                <a:latin typeface="Trebuchet MS" pitchFamily="34" charset="0"/>
              </a:rPr>
              <a:t> </a:t>
            </a:r>
            <a:r>
              <a:rPr lang="pt-BR" altLang="pt-BR" sz="1400" i="1" dirty="0" err="1" smtClean="0">
                <a:latin typeface="Trebuchet MS" pitchFamily="34" charset="0"/>
              </a:rPr>
              <a:t>Regulatory</a:t>
            </a:r>
            <a:r>
              <a:rPr lang="pt-BR" altLang="pt-BR" sz="1400" i="1" dirty="0" smtClean="0">
                <a:latin typeface="Trebuchet MS" pitchFamily="34" charset="0"/>
              </a:rPr>
              <a:t> </a:t>
            </a:r>
            <a:r>
              <a:rPr lang="pt-BR" altLang="pt-BR" sz="1400" i="1" dirty="0" err="1" smtClean="0">
                <a:latin typeface="Trebuchet MS" pitchFamily="34" charset="0"/>
              </a:rPr>
              <a:t>Policy</a:t>
            </a:r>
            <a:r>
              <a:rPr lang="pt-BR" altLang="pt-BR" sz="1400" i="1" dirty="0" smtClean="0">
                <a:latin typeface="Trebuchet MS" pitchFamily="34" charset="0"/>
              </a:rPr>
              <a:t> Act</a:t>
            </a:r>
            <a:r>
              <a:rPr lang="pt-BR" altLang="pt-BR" sz="1400" dirty="0" smtClean="0">
                <a:latin typeface="Trebuchet MS" pitchFamily="34" charset="0"/>
              </a:rPr>
              <a:t>6 (</a:t>
            </a:r>
            <a:r>
              <a:rPr lang="pt-BR" altLang="pt-BR" sz="1400" dirty="0" err="1" smtClean="0">
                <a:latin typeface="Trebuchet MS" pitchFamily="34" charset="0"/>
              </a:rPr>
              <a:t>Purpa</a:t>
            </a:r>
            <a:r>
              <a:rPr lang="pt-BR" altLang="pt-BR" sz="1400" dirty="0" smtClean="0">
                <a:latin typeface="Trebuchet MS" pitchFamily="34" charset="0"/>
              </a:rPr>
              <a:t>). </a:t>
            </a:r>
            <a:r>
              <a:rPr lang="pt-BR" altLang="pt-BR" sz="1400" b="1" dirty="0" smtClean="0">
                <a:latin typeface="Trebuchet MS" pitchFamily="34" charset="0"/>
              </a:rPr>
              <a:t>Esse marco regulatório representou um passo fundamental na estruturação dessa modalidade de financiamento baseada em ativos, ao estabelecer as obrigações contratuais de longo prazo e tornou-se bastante difundida nos EUA e na Inglaterra.</a:t>
            </a:r>
          </a:p>
          <a:p>
            <a:pPr lvl="2" algn="just"/>
            <a:endParaRPr lang="pt-BR" altLang="pt-BR" sz="1400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31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14400"/>
          </a:xfrm>
        </p:spPr>
        <p:txBody>
          <a:bodyPr/>
          <a:lstStyle/>
          <a:p>
            <a:r>
              <a:rPr lang="pt-BR" altLang="pt-BR" sz="2800" dirty="0" smtClean="0">
                <a:latin typeface="Trebuchet MS" pitchFamily="34" charset="0"/>
              </a:rPr>
              <a:t>Project </a:t>
            </a:r>
            <a:r>
              <a:rPr lang="pt-BR" altLang="pt-BR" sz="2800" dirty="0" err="1" smtClean="0">
                <a:latin typeface="Trebuchet MS" pitchFamily="34" charset="0"/>
              </a:rPr>
              <a:t>Finance</a:t>
            </a:r>
            <a:endParaRPr lang="pt-BR" altLang="pt-BR" sz="2800" dirty="0" smtClean="0"/>
          </a:p>
        </p:txBody>
      </p:sp>
      <p:sp>
        <p:nvSpPr>
          <p:cNvPr id="819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85800"/>
            <a:ext cx="8305800" cy="6172200"/>
          </a:xfrm>
        </p:spPr>
        <p:txBody>
          <a:bodyPr/>
          <a:lstStyle/>
          <a:p>
            <a:pPr>
              <a:buFontTx/>
              <a:buNone/>
            </a:pPr>
            <a:r>
              <a:rPr lang="pt-BR" altLang="pt-BR" sz="2000" b="1" smtClean="0">
                <a:latin typeface="Trebuchet MS" pitchFamily="34" charset="0"/>
              </a:rPr>
              <a:t>Características:</a:t>
            </a:r>
          </a:p>
          <a:p>
            <a:pPr algn="just">
              <a:buFontTx/>
              <a:buNone/>
            </a:pPr>
            <a:r>
              <a:rPr lang="pt-BR" altLang="pt-BR" sz="1800" smtClean="0">
                <a:latin typeface="Trebuchet MS" pitchFamily="34" charset="0"/>
              </a:rPr>
              <a:t>	i) existência como um investimento econômico separado, preferencialmente segregado em uma sociedade de propósito específico (SPE);</a:t>
            </a:r>
          </a:p>
          <a:p>
            <a:pPr>
              <a:buFontTx/>
              <a:buNone/>
            </a:pPr>
            <a:r>
              <a:rPr lang="pt-BR" altLang="pt-BR" sz="1800" smtClean="0">
                <a:latin typeface="Trebuchet MS" pitchFamily="34" charset="0"/>
              </a:rPr>
              <a:t>	ii) porte elevado de investimento, exigindo um alto grau de alavancagem</a:t>
            </a:r>
          </a:p>
          <a:p>
            <a:pPr>
              <a:buFontTx/>
              <a:buNone/>
            </a:pPr>
            <a:r>
              <a:rPr lang="pt-BR" altLang="pt-BR" sz="1800" smtClean="0">
                <a:latin typeface="Trebuchet MS" pitchFamily="34" charset="0"/>
              </a:rPr>
              <a:t>	por parte dos acionistas caso fosse financiado através de financiamento corporativo;</a:t>
            </a:r>
          </a:p>
          <a:p>
            <a:pPr>
              <a:buFontTx/>
              <a:buNone/>
            </a:pPr>
            <a:r>
              <a:rPr lang="pt-BR" altLang="pt-BR" sz="1800" smtClean="0">
                <a:latin typeface="Trebuchet MS" pitchFamily="34" charset="0"/>
              </a:rPr>
              <a:t>	iii) bom nível de previsibilidade sobre o fluxo de caixa e a taxa de retorno,</a:t>
            </a:r>
          </a:p>
          <a:p>
            <a:pPr algn="just">
              <a:buFontTx/>
              <a:buNone/>
            </a:pPr>
            <a:r>
              <a:rPr lang="pt-BR" altLang="pt-BR" sz="1800" smtClean="0">
                <a:latin typeface="Trebuchet MS" pitchFamily="34" charset="0"/>
              </a:rPr>
              <a:t>	como no caso de um monopólio natural, reduzindo assim o risco mercadológico do serviço ou produto ofertado;</a:t>
            </a:r>
          </a:p>
          <a:p>
            <a:pPr algn="just">
              <a:buFontTx/>
              <a:buNone/>
            </a:pPr>
            <a:r>
              <a:rPr lang="pt-BR" altLang="pt-BR" sz="1800" smtClean="0">
                <a:latin typeface="Trebuchet MS" pitchFamily="34" charset="0"/>
              </a:rPr>
              <a:t>	iv) segregação e alocação de riscos entre necessariamente múltiplos participantes, com a redução de solidariedade dos sócios; e</a:t>
            </a:r>
          </a:p>
          <a:p>
            <a:pPr algn="just">
              <a:buFontTx/>
              <a:buNone/>
            </a:pPr>
            <a:r>
              <a:rPr lang="pt-BR" altLang="pt-BR" sz="1800" smtClean="0">
                <a:latin typeface="Trebuchet MS" pitchFamily="34" charset="0"/>
              </a:rPr>
              <a:t>	v) possibilidade dos credores/interessados poderem tomar medidas efetivas para trazerem a si a execução do contrato</a:t>
            </a:r>
          </a:p>
          <a:p>
            <a:pPr algn="just">
              <a:buFontTx/>
              <a:buNone/>
            </a:pPr>
            <a:r>
              <a:rPr lang="pt-BR" altLang="pt-BR" sz="1800" b="1" smtClean="0"/>
              <a:t>No Brasil, a introdução do </a:t>
            </a:r>
            <a:r>
              <a:rPr lang="pt-BR" altLang="pt-BR" sz="1800" b="1" i="1" smtClean="0"/>
              <a:t>project finance </a:t>
            </a:r>
            <a:r>
              <a:rPr lang="pt-BR" altLang="pt-BR" sz="1800" b="1" smtClean="0"/>
              <a:t>ocorreu somente na década de 1990, depois do processo de privatização, quando os setores de infra-estrutura, que haviam sido concedidos à exploração pela iniciativa privada, passaram a necessitar de novas fontes para seus investimentos</a:t>
            </a:r>
            <a:r>
              <a:rPr lang="pt-BR" altLang="pt-BR" sz="1600" smtClean="0"/>
              <a:t>.</a:t>
            </a:r>
            <a:endParaRPr lang="pt-BR" altLang="pt-BR" sz="160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18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pt-BR" altLang="pt-BR" sz="2000" smtClean="0">
                <a:latin typeface="Trebuchet MS" pitchFamily="34" charset="0"/>
              </a:rPr>
              <a:t>Estrutura do Project Finance</a:t>
            </a:r>
          </a:p>
        </p:txBody>
      </p:sp>
      <p:sp>
        <p:nvSpPr>
          <p:cNvPr id="9219" name="CaixaDeTexto 3"/>
          <p:cNvSpPr txBox="1">
            <a:spLocks noChangeArrowheads="1"/>
          </p:cNvSpPr>
          <p:nvPr/>
        </p:nvSpPr>
        <p:spPr bwMode="auto">
          <a:xfrm>
            <a:off x="2133600" y="1600200"/>
            <a:ext cx="1219200" cy="338138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1600">
                <a:latin typeface="Trebuchet MS" pitchFamily="34" charset="0"/>
              </a:rPr>
              <a:t>Acionistas</a:t>
            </a:r>
          </a:p>
        </p:txBody>
      </p:sp>
      <p:sp>
        <p:nvSpPr>
          <p:cNvPr id="9220" name="CaixaDeTexto 4"/>
          <p:cNvSpPr txBox="1">
            <a:spLocks noChangeArrowheads="1"/>
          </p:cNvSpPr>
          <p:nvPr/>
        </p:nvSpPr>
        <p:spPr bwMode="auto">
          <a:xfrm>
            <a:off x="5410200" y="1447800"/>
            <a:ext cx="1600200" cy="5842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t-BR" altLang="pt-BR" sz="1600">
                <a:latin typeface="Trebuchet MS" pitchFamily="34" charset="0"/>
              </a:rPr>
              <a:t>Poder Concedente</a:t>
            </a:r>
          </a:p>
        </p:txBody>
      </p:sp>
      <p:sp>
        <p:nvSpPr>
          <p:cNvPr id="9221" name="CaixaDeTexto 7"/>
          <p:cNvSpPr txBox="1">
            <a:spLocks noChangeArrowheads="1"/>
          </p:cNvSpPr>
          <p:nvPr/>
        </p:nvSpPr>
        <p:spPr bwMode="auto">
          <a:xfrm>
            <a:off x="3429000" y="2362200"/>
            <a:ext cx="1752600" cy="1754188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pt-BR" altLang="pt-BR">
              <a:latin typeface="Trebuchet MS" pitchFamily="34" charset="0"/>
            </a:endParaRPr>
          </a:p>
          <a:p>
            <a:pPr algn="ctr" eaLnBrk="1" hangingPunct="1"/>
            <a:endParaRPr lang="pt-BR" altLang="pt-BR">
              <a:latin typeface="Trebuchet MS" pitchFamily="34" charset="0"/>
            </a:endParaRPr>
          </a:p>
          <a:p>
            <a:pPr algn="ctr" eaLnBrk="1" hangingPunct="1"/>
            <a:r>
              <a:rPr lang="pt-BR" altLang="pt-BR">
                <a:latin typeface="Trebuchet MS" pitchFamily="34" charset="0"/>
              </a:rPr>
              <a:t>SPE</a:t>
            </a:r>
          </a:p>
          <a:p>
            <a:pPr algn="ctr" eaLnBrk="1" hangingPunct="1"/>
            <a:endParaRPr lang="pt-BR" altLang="pt-BR">
              <a:latin typeface="Trebuchet MS" pitchFamily="34" charset="0"/>
            </a:endParaRPr>
          </a:p>
          <a:p>
            <a:pPr algn="ctr" eaLnBrk="1" hangingPunct="1"/>
            <a:endParaRPr lang="pt-BR" altLang="pt-BR">
              <a:latin typeface="Trebuchet MS" pitchFamily="34" charset="0"/>
            </a:endParaRPr>
          </a:p>
          <a:p>
            <a:pPr algn="ctr" eaLnBrk="1" hangingPunct="1"/>
            <a:endParaRPr lang="pt-BR" altLang="pt-BR">
              <a:latin typeface="Trebuchet MS" pitchFamily="34" charset="0"/>
            </a:endParaRPr>
          </a:p>
        </p:txBody>
      </p:sp>
      <p:sp>
        <p:nvSpPr>
          <p:cNvPr id="9222" name="CaixaDeTexto 8"/>
          <p:cNvSpPr txBox="1">
            <a:spLocks noChangeArrowheads="1"/>
          </p:cNvSpPr>
          <p:nvPr/>
        </p:nvSpPr>
        <p:spPr bwMode="auto">
          <a:xfrm>
            <a:off x="1066800" y="2743200"/>
            <a:ext cx="1600200" cy="132397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t-BR" altLang="pt-BR" sz="1600">
                <a:latin typeface="Trebuchet MS" pitchFamily="34" charset="0"/>
              </a:rPr>
              <a:t>Instituições de Crédito e Financiadores</a:t>
            </a:r>
          </a:p>
          <a:p>
            <a:pPr algn="ctr" eaLnBrk="1" hangingPunct="1"/>
            <a:r>
              <a:rPr lang="pt-BR" altLang="pt-BR" sz="1600">
                <a:latin typeface="Trebuchet MS" pitchFamily="34" charset="0"/>
              </a:rPr>
              <a:t>(locais e externos)</a:t>
            </a:r>
          </a:p>
        </p:txBody>
      </p:sp>
      <p:sp>
        <p:nvSpPr>
          <p:cNvPr id="9223" name="CaixaDeTexto 9"/>
          <p:cNvSpPr txBox="1">
            <a:spLocks noChangeArrowheads="1"/>
          </p:cNvSpPr>
          <p:nvPr/>
        </p:nvSpPr>
        <p:spPr bwMode="auto">
          <a:xfrm>
            <a:off x="5943600" y="2362200"/>
            <a:ext cx="1752600" cy="338138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t-BR" altLang="pt-BR" sz="1600">
                <a:latin typeface="Trebuchet MS" pitchFamily="34" charset="0"/>
              </a:rPr>
              <a:t>Construtoras</a:t>
            </a:r>
          </a:p>
        </p:txBody>
      </p:sp>
      <p:sp>
        <p:nvSpPr>
          <p:cNvPr id="9224" name="CaixaDeTexto 10"/>
          <p:cNvSpPr txBox="1">
            <a:spLocks noChangeArrowheads="1"/>
          </p:cNvSpPr>
          <p:nvPr/>
        </p:nvSpPr>
        <p:spPr bwMode="auto">
          <a:xfrm>
            <a:off x="5943600" y="2971800"/>
            <a:ext cx="1752600" cy="338138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t-BR" altLang="pt-BR" sz="1600">
                <a:latin typeface="Trebuchet MS" pitchFamily="34" charset="0"/>
              </a:rPr>
              <a:t>Fornecedores</a:t>
            </a:r>
          </a:p>
        </p:txBody>
      </p:sp>
      <p:sp>
        <p:nvSpPr>
          <p:cNvPr id="9225" name="CaixaDeTexto 11"/>
          <p:cNvSpPr txBox="1">
            <a:spLocks noChangeArrowheads="1"/>
          </p:cNvSpPr>
          <p:nvPr/>
        </p:nvSpPr>
        <p:spPr bwMode="auto">
          <a:xfrm>
            <a:off x="5943600" y="3505200"/>
            <a:ext cx="1752600" cy="338138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t-BR" altLang="pt-BR" sz="1600">
                <a:latin typeface="Trebuchet MS" pitchFamily="34" charset="0"/>
              </a:rPr>
              <a:t>Operadoras</a:t>
            </a:r>
          </a:p>
        </p:txBody>
      </p:sp>
      <p:sp>
        <p:nvSpPr>
          <p:cNvPr id="9226" name="CaixaDeTexto 12"/>
          <p:cNvSpPr txBox="1">
            <a:spLocks noChangeArrowheads="1"/>
          </p:cNvSpPr>
          <p:nvPr/>
        </p:nvSpPr>
        <p:spPr bwMode="auto">
          <a:xfrm>
            <a:off x="5943600" y="4038600"/>
            <a:ext cx="1752600" cy="338138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t-BR" altLang="pt-BR" sz="1600">
                <a:latin typeface="Trebuchet MS" pitchFamily="34" charset="0"/>
              </a:rPr>
              <a:t>Seguradoras</a:t>
            </a:r>
          </a:p>
        </p:txBody>
      </p:sp>
      <p:sp>
        <p:nvSpPr>
          <p:cNvPr id="9227" name="CaixaDeTexto 13"/>
          <p:cNvSpPr txBox="1">
            <a:spLocks noChangeArrowheads="1"/>
          </p:cNvSpPr>
          <p:nvPr/>
        </p:nvSpPr>
        <p:spPr bwMode="auto">
          <a:xfrm>
            <a:off x="3505200" y="4495800"/>
            <a:ext cx="1752600" cy="830263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t-BR" altLang="pt-BR" sz="1600">
                <a:latin typeface="Trebuchet MS" pitchFamily="34" charset="0"/>
              </a:rPr>
              <a:t>Receita/Serviços e Produto Final</a:t>
            </a:r>
          </a:p>
          <a:p>
            <a:pPr algn="ctr" eaLnBrk="1" hangingPunct="1"/>
            <a:endParaRPr lang="pt-BR" altLang="pt-BR" sz="1600">
              <a:latin typeface="Trebuchet MS" pitchFamily="34" charset="0"/>
            </a:endParaRPr>
          </a:p>
        </p:txBody>
      </p:sp>
      <p:sp>
        <p:nvSpPr>
          <p:cNvPr id="9228" name="CaixaDeTexto 14"/>
          <p:cNvSpPr txBox="1">
            <a:spLocks noChangeArrowheads="1"/>
          </p:cNvSpPr>
          <p:nvPr/>
        </p:nvSpPr>
        <p:spPr bwMode="auto">
          <a:xfrm>
            <a:off x="3581400" y="5638800"/>
            <a:ext cx="1752600" cy="338138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t-BR" altLang="pt-BR" sz="1600">
                <a:latin typeface="Trebuchet MS" pitchFamily="34" charset="0"/>
              </a:rPr>
              <a:t>Usuários</a:t>
            </a:r>
          </a:p>
        </p:txBody>
      </p:sp>
      <p:sp>
        <p:nvSpPr>
          <p:cNvPr id="9229" name="CaixaDeTexto 15"/>
          <p:cNvSpPr txBox="1">
            <a:spLocks noChangeArrowheads="1"/>
          </p:cNvSpPr>
          <p:nvPr/>
        </p:nvSpPr>
        <p:spPr bwMode="auto">
          <a:xfrm>
            <a:off x="990600" y="4876800"/>
            <a:ext cx="1752600" cy="1077913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t-BR" altLang="pt-BR" sz="1600">
                <a:latin typeface="Trebuchet MS" pitchFamily="34" charset="0"/>
              </a:rPr>
              <a:t>Trustee:</a:t>
            </a:r>
          </a:p>
          <a:p>
            <a:pPr algn="ctr" eaLnBrk="1" hangingPunct="1"/>
            <a:r>
              <a:rPr lang="pt-BR" altLang="pt-BR" sz="1600">
                <a:latin typeface="Trebuchet MS" pitchFamily="34" charset="0"/>
              </a:rPr>
              <a:t>recebíveis</a:t>
            </a:r>
          </a:p>
          <a:p>
            <a:pPr algn="ctr" eaLnBrk="1" hangingPunct="1"/>
            <a:r>
              <a:rPr lang="pt-BR" altLang="pt-BR" sz="1600">
                <a:latin typeface="Trebuchet MS" pitchFamily="34" charset="0"/>
              </a:rPr>
              <a:t>+</a:t>
            </a:r>
          </a:p>
          <a:p>
            <a:pPr algn="ctr" eaLnBrk="1" hangingPunct="1"/>
            <a:r>
              <a:rPr lang="pt-BR" altLang="pt-BR" sz="1600">
                <a:latin typeface="Trebuchet MS" pitchFamily="34" charset="0"/>
              </a:rPr>
              <a:t>conta reserva</a:t>
            </a:r>
          </a:p>
        </p:txBody>
      </p:sp>
      <p:sp>
        <p:nvSpPr>
          <p:cNvPr id="9230" name="CaixaDeTexto 18"/>
          <p:cNvSpPr txBox="1">
            <a:spLocks noChangeArrowheads="1"/>
          </p:cNvSpPr>
          <p:nvPr/>
        </p:nvSpPr>
        <p:spPr bwMode="auto">
          <a:xfrm>
            <a:off x="6172200" y="4648200"/>
            <a:ext cx="1752600" cy="1878013"/>
          </a:xfrm>
          <a:prstGeom prst="rect">
            <a:avLst/>
          </a:prstGeom>
          <a:solidFill>
            <a:srgbClr val="E2F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t-BR" altLang="pt-BR" sz="1600">
                <a:latin typeface="Trebuchet MS" pitchFamily="34" charset="0"/>
              </a:rPr>
              <a:t>Pacotes de Garantias: </a:t>
            </a:r>
            <a:r>
              <a:rPr lang="pt-BR" altLang="pt-BR" sz="1400">
                <a:latin typeface="Trebuchet MS" pitchFamily="34" charset="0"/>
              </a:rPr>
              <a:t>Cauções de Ações, Direitos Emergentes, Penhor de recebíveis, Conta Reserva, etc.</a:t>
            </a:r>
          </a:p>
        </p:txBody>
      </p:sp>
      <p:cxnSp>
        <p:nvCxnSpPr>
          <p:cNvPr id="21" name="Conector de seta reta 20"/>
          <p:cNvCxnSpPr/>
          <p:nvPr/>
        </p:nvCxnSpPr>
        <p:spPr>
          <a:xfrm>
            <a:off x="3048000" y="1981200"/>
            <a:ext cx="457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rot="10800000" flipV="1">
            <a:off x="5181600" y="2057400"/>
            <a:ext cx="3810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rot="10800000">
            <a:off x="5181600" y="2514600"/>
            <a:ext cx="685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 rot="10800000">
            <a:off x="5257800" y="30480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>
            <a:stCxn id="9225" idx="1"/>
          </p:cNvCxnSpPr>
          <p:nvPr/>
        </p:nvCxnSpPr>
        <p:spPr>
          <a:xfrm rot="10800000">
            <a:off x="5181600" y="3657600"/>
            <a:ext cx="762000" cy="174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 rot="10800000">
            <a:off x="5257800" y="3962400"/>
            <a:ext cx="609600" cy="1539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>
            <a:endCxn id="9222" idx="2"/>
          </p:cNvCxnSpPr>
          <p:nvPr/>
        </p:nvCxnSpPr>
        <p:spPr>
          <a:xfrm rot="5400000" flipH="1" flipV="1">
            <a:off x="1480343" y="4415632"/>
            <a:ext cx="735013" cy="38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/>
          <p:nvPr/>
        </p:nvCxnSpPr>
        <p:spPr>
          <a:xfrm rot="5400000">
            <a:off x="4076701" y="4305300"/>
            <a:ext cx="3810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>
            <a:stCxn id="9228" idx="0"/>
          </p:cNvCxnSpPr>
          <p:nvPr/>
        </p:nvCxnSpPr>
        <p:spPr>
          <a:xfrm rot="5400000" flipH="1" flipV="1">
            <a:off x="4305301" y="5486400"/>
            <a:ext cx="3048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/>
          <p:cNvCxnSpPr/>
          <p:nvPr/>
        </p:nvCxnSpPr>
        <p:spPr>
          <a:xfrm>
            <a:off x="2743200" y="3048000"/>
            <a:ext cx="685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de seta reta 51"/>
          <p:cNvCxnSpPr/>
          <p:nvPr/>
        </p:nvCxnSpPr>
        <p:spPr>
          <a:xfrm rot="10800000">
            <a:off x="2667000" y="3581400"/>
            <a:ext cx="685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em curva 67"/>
          <p:cNvCxnSpPr/>
          <p:nvPr/>
        </p:nvCxnSpPr>
        <p:spPr>
          <a:xfrm>
            <a:off x="2667000" y="6019800"/>
            <a:ext cx="3429000" cy="3048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17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200" dirty="0" smtClean="0">
                <a:latin typeface="Trebuchet MS" pitchFamily="34" charset="0"/>
              </a:rPr>
              <a:t>Estrutura da Apresentação</a:t>
            </a:r>
          </a:p>
        </p:txBody>
      </p:sp>
      <p:sp>
        <p:nvSpPr>
          <p:cNvPr id="512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457200" indent="-457200">
              <a:spcAft>
                <a:spcPts val="3000"/>
              </a:spcAft>
              <a:buFontTx/>
              <a:buAutoNum type="arabicPeriod"/>
            </a:pPr>
            <a:r>
              <a:rPr lang="pt-BR" altLang="pt-BR" sz="2400" dirty="0" smtClean="0">
                <a:latin typeface="Trebuchet MS" pitchFamily="34" charset="0"/>
              </a:rPr>
              <a:t> </a:t>
            </a:r>
            <a:r>
              <a:rPr lang="pt-BR" altLang="pt-BR" sz="2400" dirty="0" smtClean="0">
                <a:latin typeface="Trebuchet MS" pitchFamily="34" charset="0"/>
              </a:rPr>
              <a:t>Ambiente Institucional Quando da Edição da lei de PPP</a:t>
            </a:r>
          </a:p>
          <a:p>
            <a:pPr marL="457200" indent="-457200">
              <a:spcAft>
                <a:spcPts val="3000"/>
              </a:spcAft>
              <a:buFontTx/>
              <a:buAutoNum type="arabicPeriod"/>
            </a:pPr>
            <a:r>
              <a:rPr lang="pt-BR" altLang="pt-BR" sz="2400" dirty="0" smtClean="0">
                <a:latin typeface="Trebuchet MS" pitchFamily="34" charset="0"/>
              </a:rPr>
              <a:t>Conceitos</a:t>
            </a:r>
            <a:endParaRPr lang="pt-BR" altLang="pt-BR" sz="2400" dirty="0" smtClean="0">
              <a:latin typeface="Trebuchet MS" pitchFamily="34" charset="0"/>
            </a:endParaRPr>
          </a:p>
          <a:p>
            <a:pPr marL="457200" indent="-457200">
              <a:spcAft>
                <a:spcPts val="3000"/>
              </a:spcAft>
              <a:buFontTx/>
              <a:buAutoNum type="arabicPeriod"/>
            </a:pPr>
            <a:r>
              <a:rPr lang="pt-BR" altLang="pt-BR" sz="2400" dirty="0" smtClean="0">
                <a:latin typeface="Trebuchet MS" pitchFamily="34" charset="0"/>
              </a:rPr>
              <a:t>Definição: </a:t>
            </a:r>
            <a:r>
              <a:rPr lang="pt-BR" altLang="pt-BR" sz="2400" dirty="0" err="1" smtClean="0">
                <a:latin typeface="Trebuchet MS" pitchFamily="34" charset="0"/>
              </a:rPr>
              <a:t>project</a:t>
            </a:r>
            <a:r>
              <a:rPr lang="pt-BR" altLang="pt-BR" sz="2400" dirty="0" smtClean="0">
                <a:latin typeface="Trebuchet MS" pitchFamily="34" charset="0"/>
              </a:rPr>
              <a:t> </a:t>
            </a:r>
            <a:r>
              <a:rPr lang="pt-BR" altLang="pt-BR" sz="2400" dirty="0" err="1">
                <a:latin typeface="Trebuchet MS" pitchFamily="34" charset="0"/>
              </a:rPr>
              <a:t>f</a:t>
            </a:r>
            <a:r>
              <a:rPr lang="pt-BR" altLang="pt-BR" sz="2400" dirty="0" err="1" smtClean="0">
                <a:latin typeface="Trebuchet MS" pitchFamily="34" charset="0"/>
              </a:rPr>
              <a:t>inance</a:t>
            </a:r>
            <a:r>
              <a:rPr lang="pt-BR" altLang="pt-BR" sz="2400" dirty="0" smtClean="0">
                <a:latin typeface="Trebuchet MS" pitchFamily="34" charset="0"/>
              </a:rPr>
              <a:t>;</a:t>
            </a:r>
          </a:p>
          <a:p>
            <a:pPr marL="457200" indent="-457200">
              <a:spcAft>
                <a:spcPts val="3000"/>
              </a:spcAft>
              <a:buFontTx/>
              <a:buAutoNum type="arabicPeriod"/>
            </a:pPr>
            <a:r>
              <a:rPr lang="pt-BR" altLang="pt-BR" sz="2400" dirty="0" smtClean="0">
                <a:latin typeface="Trebuchet MS" pitchFamily="34" charset="0"/>
              </a:rPr>
              <a:t>Responsabilidade Fiscal na PPP;</a:t>
            </a:r>
          </a:p>
          <a:p>
            <a:pPr marL="457200" indent="-457200">
              <a:spcAft>
                <a:spcPts val="3000"/>
              </a:spcAft>
              <a:buFontTx/>
              <a:buAutoNum type="arabicPeriod"/>
            </a:pPr>
            <a:r>
              <a:rPr lang="pt-BR" altLang="pt-BR" sz="2400" dirty="0" smtClean="0">
                <a:latin typeface="Trebuchet MS" pitchFamily="34" charset="0"/>
              </a:rPr>
              <a:t>Projetos Contratados na </a:t>
            </a:r>
            <a:r>
              <a:rPr lang="pt-BR" altLang="pt-BR" sz="2400" dirty="0">
                <a:latin typeface="Trebuchet MS" pitchFamily="34" charset="0"/>
              </a:rPr>
              <a:t>B</a:t>
            </a:r>
            <a:r>
              <a:rPr lang="pt-BR" altLang="pt-BR" sz="2400" dirty="0" smtClean="0">
                <a:latin typeface="Trebuchet MS" pitchFamily="34" charset="0"/>
              </a:rPr>
              <a:t>ahia </a:t>
            </a:r>
          </a:p>
        </p:txBody>
      </p:sp>
    </p:spTree>
    <p:extLst>
      <p:ext uri="{BB962C8B-B14F-4D97-AF65-F5344CB8AC3E}">
        <p14:creationId xmlns:p14="http://schemas.microsoft.com/office/powerpoint/2010/main" val="39652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609600" y="1981200"/>
            <a:ext cx="8229600" cy="1600200"/>
          </a:xfrm>
        </p:spPr>
        <p:txBody>
          <a:bodyPr/>
          <a:lstStyle/>
          <a:p>
            <a:r>
              <a:rPr lang="pt-BR" altLang="pt-BR" dirty="0" smtClean="0">
                <a:latin typeface="Trebuchet MS" pitchFamily="34" charset="0"/>
              </a:rPr>
              <a:t>A Responsabilidade Fiscal</a:t>
            </a:r>
            <a:br>
              <a:rPr lang="pt-BR" altLang="pt-BR" dirty="0" smtClean="0">
                <a:latin typeface="Trebuchet MS" pitchFamily="34" charset="0"/>
              </a:rPr>
            </a:br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96477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Responsabilidade Fiscal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257800"/>
          </a:xfrm>
        </p:spPr>
        <p:txBody>
          <a:bodyPr/>
          <a:lstStyle/>
          <a:p>
            <a:pPr algn="just"/>
            <a:r>
              <a:rPr lang="pt-BR" sz="2300" dirty="0"/>
              <a:t>No universo das PPPs, a responsabilidade fiscal é um aspecto de enorme relevância;</a:t>
            </a:r>
          </a:p>
          <a:p>
            <a:pPr algn="just"/>
            <a:r>
              <a:rPr lang="pt-BR" sz="2300" dirty="0" smtClean="0"/>
              <a:t>Estes </a:t>
            </a:r>
            <a:r>
              <a:rPr lang="pt-BR" sz="2300" dirty="0"/>
              <a:t>contratos, </a:t>
            </a:r>
            <a:r>
              <a:rPr lang="pt-BR" sz="2300" dirty="0" smtClean="0"/>
              <a:t>de </a:t>
            </a:r>
            <a:r>
              <a:rPr lang="pt-BR" sz="2300" dirty="0"/>
              <a:t>acentuada dimensão econômico-financeira, envolvem </a:t>
            </a:r>
            <a:r>
              <a:rPr lang="pt-BR" sz="2300" dirty="0" smtClean="0"/>
              <a:t>o </a:t>
            </a:r>
            <a:r>
              <a:rPr lang="pt-BR" sz="2300" dirty="0"/>
              <a:t>comprometimento de recursos </a:t>
            </a:r>
            <a:r>
              <a:rPr lang="pt-BR" sz="2300" dirty="0" smtClean="0"/>
              <a:t>públicos a longo prazo;</a:t>
            </a:r>
          </a:p>
          <a:p>
            <a:pPr algn="just"/>
            <a:r>
              <a:rPr lang="pt-BR" sz="2300" dirty="0" smtClean="0"/>
              <a:t>A </a:t>
            </a:r>
            <a:r>
              <a:rPr lang="pt-BR" sz="2300" dirty="0"/>
              <a:t>distribuição de riscos (</a:t>
            </a:r>
            <a:r>
              <a:rPr lang="pt-BR" sz="2300" dirty="0" smtClean="0"/>
              <a:t>imprevisíveis) </a:t>
            </a:r>
            <a:r>
              <a:rPr lang="pt-BR" sz="2300" dirty="0"/>
              <a:t>entre parceiro público e parceiro privado, </a:t>
            </a:r>
            <a:r>
              <a:rPr lang="pt-BR" sz="2300" dirty="0" smtClean="0"/>
              <a:t>poderá ocasionar impactos em orçamentos futuros;</a:t>
            </a:r>
          </a:p>
          <a:p>
            <a:pPr algn="just"/>
            <a:r>
              <a:rPr lang="pt-BR" sz="2300" dirty="0"/>
              <a:t>Estas características atraem as cautelas da responsabilidade fiscal, submetendo os ajustes de PPP ao atendimento de diversos </a:t>
            </a:r>
            <a:r>
              <a:rPr lang="pt-BR" sz="2300" dirty="0" smtClean="0"/>
              <a:t>requisitos, </a:t>
            </a:r>
            <a:r>
              <a:rPr lang="pt-BR" sz="2300" dirty="0"/>
              <a:t>inclusive aos sistemas de controle de fluxo e controle de estoque da dívida</a:t>
            </a:r>
            <a:r>
              <a:rPr lang="pt-BR" sz="2800" dirty="0"/>
              <a:t>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378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Responsabilidade Fiscal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algn="just"/>
            <a:r>
              <a:rPr lang="pt-BR" sz="2250" dirty="0"/>
              <a:t>O tema da responsabilidade fiscal apresenta relação intrínseca com a gênese da </a:t>
            </a:r>
            <a:r>
              <a:rPr lang="pt-BR" sz="2250" dirty="0" smtClean="0"/>
              <a:t>PPP;</a:t>
            </a:r>
          </a:p>
          <a:p>
            <a:pPr algn="just"/>
            <a:r>
              <a:rPr lang="pt-BR" sz="2250" dirty="0" smtClean="0"/>
              <a:t>O modelo das PPPs disseminou-se na Europa (a partir do modelo britânico das Private </a:t>
            </a:r>
            <a:r>
              <a:rPr lang="pt-BR" sz="2250" dirty="0" err="1" smtClean="0"/>
              <a:t>Finance</a:t>
            </a:r>
            <a:r>
              <a:rPr lang="pt-BR" sz="2250" dirty="0" smtClean="0"/>
              <a:t> </a:t>
            </a:r>
            <a:r>
              <a:rPr lang="pt-BR" sz="2250" dirty="0" err="1" smtClean="0"/>
              <a:t>Iniciative</a:t>
            </a:r>
            <a:r>
              <a:rPr lang="pt-BR" sz="2250" dirty="0" smtClean="0"/>
              <a:t>):</a:t>
            </a:r>
          </a:p>
          <a:p>
            <a:pPr lvl="1" algn="just"/>
            <a:r>
              <a:rPr lang="pt-BR" sz="1850" dirty="0" smtClean="0"/>
              <a:t> </a:t>
            </a:r>
            <a:r>
              <a:rPr lang="pt-BR" sz="1850" dirty="0"/>
              <a:t>como um meio de evitar limitações orçamentárias impostas pelo Tratado de </a:t>
            </a:r>
            <a:r>
              <a:rPr lang="pt-BR" sz="1850" dirty="0" err="1"/>
              <a:t>Maastrischt</a:t>
            </a:r>
            <a:r>
              <a:rPr lang="pt-BR" sz="1850" dirty="0"/>
              <a:t> e pelo Pacto de Crescimento e Estabilidade, que impuseram uma limitação ao déficit público dos países-membros da </a:t>
            </a:r>
            <a:r>
              <a:rPr lang="pt-BR" sz="1850" dirty="0" smtClean="0"/>
              <a:t>EU;</a:t>
            </a:r>
          </a:p>
          <a:p>
            <a:pPr algn="just"/>
            <a:r>
              <a:rPr lang="pt-BR" sz="2250" dirty="0" smtClean="0"/>
              <a:t>Os primeiros contratos constituíram</a:t>
            </a:r>
            <a:r>
              <a:rPr lang="pt-BR" sz="2250" dirty="0"/>
              <a:t>, assim, um modelo que permitiu jogar para fora do balanço da  Administração Pública (off balance </a:t>
            </a:r>
            <a:r>
              <a:rPr lang="pt-BR" sz="2250" dirty="0" err="1"/>
              <a:t>sheet</a:t>
            </a:r>
            <a:r>
              <a:rPr lang="pt-BR" sz="2250" dirty="0"/>
              <a:t>) os investimentos demandados na construção de grandes empreendimentos em </a:t>
            </a:r>
            <a:r>
              <a:rPr lang="pt-BR" sz="2250" dirty="0" smtClean="0"/>
              <a:t>infraestrutura.</a:t>
            </a:r>
            <a:endParaRPr lang="pt-BR" sz="2250" dirty="0"/>
          </a:p>
        </p:txBody>
      </p:sp>
    </p:spTree>
    <p:extLst>
      <p:ext uri="{BB962C8B-B14F-4D97-AF65-F5344CB8AC3E}">
        <p14:creationId xmlns:p14="http://schemas.microsoft.com/office/powerpoint/2010/main" val="45782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Responsabilidade Fiscal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200" dirty="0" smtClean="0"/>
              <a:t>Resposta: iniciativa </a:t>
            </a:r>
            <a:r>
              <a:rPr lang="pt-BR" sz="2200" dirty="0"/>
              <a:t>da </a:t>
            </a:r>
            <a:r>
              <a:rPr lang="pt-BR" sz="2200" dirty="0" err="1"/>
              <a:t>Eurostat</a:t>
            </a:r>
            <a:r>
              <a:rPr lang="pt-BR" sz="2200" dirty="0"/>
              <a:t> (agência responsável pelas estatísticas da Comunidade </a:t>
            </a:r>
            <a:r>
              <a:rPr lang="pt-BR" sz="2200" dirty="0" err="1"/>
              <a:t>Européia</a:t>
            </a:r>
            <a:r>
              <a:rPr lang="pt-BR" sz="2200" dirty="0"/>
              <a:t>) de unificar e  padronizar a contabilização dos compromissos financeiros envolvidos nas PPPs</a:t>
            </a:r>
            <a:r>
              <a:rPr lang="pt-BR" sz="2200" dirty="0" smtClean="0"/>
              <a:t>.;</a:t>
            </a:r>
          </a:p>
          <a:p>
            <a:pPr algn="just"/>
            <a:r>
              <a:rPr lang="pt-BR" sz="2200" dirty="0"/>
              <a:t>Segundo uma decisão de fevereiro de 2004 da </a:t>
            </a:r>
            <a:r>
              <a:rPr lang="pt-BR" sz="2200" dirty="0" err="1" smtClean="0"/>
              <a:t>Eurostat</a:t>
            </a:r>
            <a:r>
              <a:rPr lang="pt-BR" sz="2200" dirty="0" smtClean="0"/>
              <a:t>,  </a:t>
            </a:r>
            <a:r>
              <a:rPr lang="pt-BR" sz="2200" dirty="0"/>
              <a:t>os compromissos financeiros em princípio poderão ser inscritos no balanço do parceiro privado (off </a:t>
            </a:r>
            <a:r>
              <a:rPr lang="pt-BR" sz="2200" dirty="0" err="1"/>
              <a:t>government</a:t>
            </a:r>
            <a:r>
              <a:rPr lang="pt-BR" sz="2200" dirty="0"/>
              <a:t> balance </a:t>
            </a:r>
            <a:r>
              <a:rPr lang="pt-BR" sz="2200" dirty="0" err="1"/>
              <a:t>sheet</a:t>
            </a:r>
            <a:r>
              <a:rPr lang="pt-BR" sz="2200" dirty="0"/>
              <a:t>), desde </a:t>
            </a:r>
            <a:r>
              <a:rPr lang="pt-BR" sz="2200" dirty="0" smtClean="0"/>
              <a:t>que </a:t>
            </a:r>
            <a:r>
              <a:rPr lang="pt-BR" sz="2200" dirty="0"/>
              <a:t>o parceiro privado </a:t>
            </a:r>
            <a:r>
              <a:rPr lang="pt-BR" sz="2200" dirty="0" smtClean="0"/>
              <a:t>assuma:</a:t>
            </a:r>
          </a:p>
          <a:p>
            <a:pPr lvl="1" algn="just"/>
            <a:r>
              <a:rPr lang="pt-BR" sz="1800" dirty="0" smtClean="0"/>
              <a:t> o </a:t>
            </a:r>
            <a:r>
              <a:rPr lang="pt-BR" sz="1800" dirty="0"/>
              <a:t>risco de construção (</a:t>
            </a:r>
            <a:r>
              <a:rPr lang="pt-BR" sz="1800" dirty="0" err="1"/>
              <a:t>construction</a:t>
            </a:r>
            <a:r>
              <a:rPr lang="pt-BR" sz="1800" dirty="0"/>
              <a:t> </a:t>
            </a:r>
            <a:r>
              <a:rPr lang="pt-BR" sz="1800" dirty="0" err="1"/>
              <a:t>risk</a:t>
            </a:r>
            <a:r>
              <a:rPr lang="pt-BR" sz="1800" dirty="0"/>
              <a:t> ) do projeto e, além disso</a:t>
            </a:r>
            <a:r>
              <a:rPr lang="pt-BR" sz="1800" dirty="0" smtClean="0"/>
              <a:t>,</a:t>
            </a:r>
          </a:p>
          <a:p>
            <a:pPr lvl="1" algn="just"/>
            <a:r>
              <a:rPr lang="pt-BR" sz="1800" dirty="0" smtClean="0"/>
              <a:t>  </a:t>
            </a:r>
            <a:r>
              <a:rPr lang="pt-BR" sz="1800" dirty="0"/>
              <a:t>o risco de </a:t>
            </a:r>
            <a:r>
              <a:rPr lang="pt-BR" sz="1800" dirty="0" smtClean="0"/>
              <a:t>disponibilidade( </a:t>
            </a:r>
            <a:r>
              <a:rPr lang="pt-BR" sz="1800" dirty="0" err="1"/>
              <a:t>availability</a:t>
            </a:r>
            <a:r>
              <a:rPr lang="pt-BR" sz="1800" dirty="0"/>
              <a:t> </a:t>
            </a:r>
            <a:r>
              <a:rPr lang="pt-BR" sz="1800" dirty="0" err="1"/>
              <a:t>risk</a:t>
            </a:r>
            <a:r>
              <a:rPr lang="pt-BR" sz="1800" dirty="0"/>
              <a:t>)</a:t>
            </a:r>
          </a:p>
          <a:p>
            <a:pPr lvl="1" algn="just"/>
            <a:r>
              <a:rPr lang="pt-BR" sz="1800" dirty="0"/>
              <a:t> ou o risco de demanda (</a:t>
            </a:r>
            <a:r>
              <a:rPr lang="pt-BR" sz="1800" dirty="0" err="1"/>
              <a:t>demand</a:t>
            </a:r>
            <a:r>
              <a:rPr lang="pt-BR" sz="1800" dirty="0"/>
              <a:t> </a:t>
            </a:r>
            <a:r>
              <a:rPr lang="pt-BR" sz="1800" dirty="0" err="1"/>
              <a:t>risk</a:t>
            </a:r>
            <a:r>
              <a:rPr lang="pt-BR" sz="2400" dirty="0"/>
              <a:t>)</a:t>
            </a:r>
          </a:p>
          <a:p>
            <a:pPr marL="0" indent="0">
              <a:buNone/>
            </a:pPr>
            <a:r>
              <a:rPr lang="pt-BR" sz="2400" dirty="0"/>
              <a:t> </a:t>
            </a:r>
          </a:p>
          <a:p>
            <a:pPr algn="just"/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59388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Responsabilidade Fiscal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dirty="0"/>
              <a:t>Lei n. 11.079/2004 acolheu </a:t>
            </a:r>
            <a:r>
              <a:rPr lang="pt-BR" sz="2800" dirty="0" smtClean="0"/>
              <a:t>os </a:t>
            </a:r>
            <a:r>
              <a:rPr lang="pt-BR" sz="2800" dirty="0"/>
              <a:t>sistemas de controle da dívida</a:t>
            </a:r>
            <a:r>
              <a:rPr lang="pt-BR" sz="2800" dirty="0" smtClean="0"/>
              <a:t>: controle </a:t>
            </a:r>
            <a:r>
              <a:rPr lang="pt-BR" sz="2800" dirty="0"/>
              <a:t>de fluxo e controle de </a:t>
            </a:r>
            <a:r>
              <a:rPr lang="pt-BR" sz="2800" dirty="0" smtClean="0"/>
              <a:t>estoque:</a:t>
            </a:r>
          </a:p>
          <a:p>
            <a:pPr lvl="1" algn="just"/>
            <a:r>
              <a:rPr lang="pt-BR" sz="2400" dirty="0"/>
              <a:t>O controle de fluxo é previsto em alguns dispositivos do art. 10 da </a:t>
            </a:r>
            <a:r>
              <a:rPr lang="pt-BR" sz="2400" dirty="0" smtClean="0"/>
              <a:t>de PPP, </a:t>
            </a:r>
            <a:r>
              <a:rPr lang="pt-BR" sz="2400" dirty="0"/>
              <a:t>como na alínea “a” do inciso I do art. 10</a:t>
            </a:r>
            <a:r>
              <a:rPr lang="pt-BR" sz="2400" dirty="0" smtClean="0"/>
              <a:t>;</a:t>
            </a:r>
          </a:p>
          <a:p>
            <a:pPr lvl="1" algn="just"/>
            <a:r>
              <a:rPr lang="pt-BR" sz="2400" dirty="0"/>
              <a:t>o controle do endividamento vem previsto na alínea “c’ do inciso I do art. </a:t>
            </a:r>
            <a:r>
              <a:rPr lang="pt-BR" sz="2400" dirty="0" smtClean="0"/>
              <a:t>10º da </a:t>
            </a:r>
            <a:r>
              <a:rPr lang="pt-BR" sz="2400" dirty="0"/>
              <a:t>Lei Geral de PPP, que remete à regulação </a:t>
            </a:r>
            <a:r>
              <a:rPr lang="pt-BR" sz="2400" dirty="0" err="1"/>
              <a:t>infra-legal</a:t>
            </a:r>
            <a:r>
              <a:rPr lang="pt-BR" sz="2400" dirty="0"/>
              <a:t> a determinação dos </a:t>
            </a:r>
            <a:r>
              <a:rPr lang="pt-BR" sz="2400" dirty="0" smtClean="0"/>
              <a:t>critérios: competência do STN – portaria 614/2006.</a:t>
            </a:r>
          </a:p>
          <a:p>
            <a:pPr lvl="1"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75066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Responsabilidade Fiscal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dirty="0"/>
              <a:t>O modelo brasileiro de PPP já nasceu </a:t>
            </a:r>
            <a:r>
              <a:rPr lang="pt-BR" sz="2800" dirty="0" smtClean="0"/>
              <a:t>com a preocupação fiscal. </a:t>
            </a:r>
            <a:r>
              <a:rPr lang="pt-BR" sz="2800" dirty="0"/>
              <a:t>Não por acaso a Lei n. 11.079/2004 trouxe uma série de restrições à assunção de compromissos financeiros pela Administração no âmbito de </a:t>
            </a:r>
            <a:r>
              <a:rPr lang="pt-BR" sz="2800" dirty="0" smtClean="0"/>
              <a:t>PPPs;</a:t>
            </a:r>
          </a:p>
          <a:p>
            <a:pPr algn="just"/>
            <a:r>
              <a:rPr lang="pt-BR" sz="2800" dirty="0" smtClean="0"/>
              <a:t>A STN, </a:t>
            </a:r>
            <a:r>
              <a:rPr lang="pt-BR" sz="2800" dirty="0"/>
              <a:t>à semelhança da regulação </a:t>
            </a:r>
            <a:r>
              <a:rPr lang="pt-BR" sz="2800" dirty="0" smtClean="0"/>
              <a:t>europeia </a:t>
            </a:r>
            <a:r>
              <a:rPr lang="pt-BR" sz="2800" dirty="0"/>
              <a:t>sobre o tema, acolheu o critério do  risco como definidor das hipóteses em que uma PPP deve impactar o endividamento </a:t>
            </a:r>
          </a:p>
        </p:txBody>
      </p:sp>
    </p:spTree>
    <p:extLst>
      <p:ext uri="{BB962C8B-B14F-4D97-AF65-F5344CB8AC3E}">
        <p14:creationId xmlns:p14="http://schemas.microsoft.com/office/powerpoint/2010/main" val="18780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pt-BR" dirty="0"/>
              <a:t>Responsabilidade Fiscal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/>
          <a:lstStyle/>
          <a:p>
            <a:pPr algn="just"/>
            <a:r>
              <a:rPr lang="pt-BR" sz="2800" dirty="0" smtClean="0"/>
              <a:t> </a:t>
            </a:r>
            <a:r>
              <a:rPr lang="pt-BR" sz="2600" dirty="0" smtClean="0"/>
              <a:t>A STN determinou a norma que o parceiro público deverá contabilizar os ativos (conjuntamente com os correspondentes passivos) da SPE sempre que:</a:t>
            </a:r>
          </a:p>
          <a:p>
            <a:pPr lvl="1"/>
            <a:r>
              <a:rPr lang="pt-BR" sz="1700" dirty="0" smtClean="0"/>
              <a:t> (i) assumir parcela relevante do risco de demanda:</a:t>
            </a:r>
          </a:p>
          <a:p>
            <a:pPr lvl="2"/>
            <a:r>
              <a:rPr lang="pt-BR" sz="1700" dirty="0" smtClean="0"/>
              <a:t> o que se configurará quando o parceiro público garantir ao parceiro privado receita mínima superior a 40% do fluxo total de receita esperado para o projeto, independente da utilização efetiva do serviço objeto da parceria;</a:t>
            </a:r>
          </a:p>
          <a:p>
            <a:pPr lvl="1"/>
            <a:r>
              <a:rPr lang="pt-BR" sz="1700" dirty="0" smtClean="0"/>
              <a:t> (</a:t>
            </a:r>
            <a:r>
              <a:rPr lang="pt-BR" sz="1700" dirty="0" err="1" smtClean="0"/>
              <a:t>ii</a:t>
            </a:r>
            <a:r>
              <a:rPr lang="pt-BR" sz="1700" dirty="0" smtClean="0"/>
              <a:t>) assumir parcela relevante do risco de construção:</a:t>
            </a:r>
          </a:p>
          <a:p>
            <a:pPr lvl="2"/>
            <a:r>
              <a:rPr lang="pt-BR" sz="1700" dirty="0" smtClean="0"/>
              <a:t> o que se configurará quando garantir ao parceiro privado compensação de pelo menos 40% em relação ao custo originalmente contratado ou 40% em relação à variação do custo que exceder ao valor originalmente contratado.</a:t>
            </a:r>
          </a:p>
          <a:p>
            <a:pPr lvl="1"/>
            <a:r>
              <a:rPr lang="pt-BR" sz="1700" dirty="0" smtClean="0"/>
              <a:t> (</a:t>
            </a:r>
            <a:r>
              <a:rPr lang="pt-BR" sz="1700" dirty="0" err="1" smtClean="0"/>
              <a:t>iii</a:t>
            </a:r>
            <a:r>
              <a:rPr lang="pt-BR" sz="1700" dirty="0" smtClean="0"/>
              <a:t>) assumir parcela relevante do risco de disponibilidade,</a:t>
            </a:r>
          </a:p>
          <a:p>
            <a:pPr lvl="2"/>
            <a:r>
              <a:rPr lang="pt-BR" sz="1700" dirty="0" smtClean="0"/>
              <a:t> o que se configurará quando garantir ao parceiro privado o pagamento de pelo menos 40% da contraprestação independente da disponibilização do serviço objeto da parceria em desacordo com as especificações contratuais</a:t>
            </a:r>
          </a:p>
          <a:p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253597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Responsabilidade Fiscal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486400"/>
          </a:xfrm>
        </p:spPr>
        <p:txBody>
          <a:bodyPr/>
          <a:lstStyle/>
          <a:p>
            <a:pPr marL="0" indent="0" algn="just">
              <a:buNone/>
            </a:pPr>
            <a:r>
              <a:rPr lang="pt-BR" sz="2300" dirty="0" smtClean="0"/>
              <a:t>      - A </a:t>
            </a:r>
            <a:r>
              <a:rPr lang="pt-BR" sz="2300" dirty="0"/>
              <a:t>limitação estabelecida pelo art. 28 foi criada com o objetivo de evitar que as PPPs fossem utilizadas como um instrumento de ocultação de endividamento dos entes </a:t>
            </a:r>
            <a:r>
              <a:rPr lang="pt-BR" sz="2300" dirty="0" smtClean="0"/>
              <a:t>contratantes</a:t>
            </a:r>
            <a:r>
              <a:rPr lang="pt-BR" sz="2000" dirty="0" smtClean="0"/>
              <a:t>:</a:t>
            </a:r>
          </a:p>
          <a:p>
            <a:pPr lvl="1" algn="just"/>
            <a:r>
              <a:rPr lang="pt-BR" sz="1800" dirty="0" smtClean="0"/>
              <a:t> </a:t>
            </a:r>
            <a:r>
              <a:rPr lang="pt-BR" sz="2000" dirty="0" smtClean="0"/>
              <a:t>no caso dos estados, municípios e Distrito Federal as despesas com </a:t>
            </a:r>
            <a:r>
              <a:rPr lang="pt-BR" sz="2000" dirty="0"/>
              <a:t>PPP </a:t>
            </a:r>
            <a:r>
              <a:rPr lang="pt-BR" sz="2000" dirty="0" smtClean="0"/>
              <a:t>estão limitadas a </a:t>
            </a:r>
            <a:r>
              <a:rPr lang="pt-BR" sz="2000" dirty="0"/>
              <a:t>5% (cinco por cento) da receita corrente líquida do </a:t>
            </a:r>
            <a:r>
              <a:rPr lang="pt-BR" sz="2000" dirty="0" smtClean="0"/>
              <a:t>exercício;</a:t>
            </a:r>
          </a:p>
          <a:p>
            <a:pPr lvl="2" algn="just"/>
            <a:r>
              <a:rPr lang="pt-BR" sz="1800" dirty="0" smtClean="0"/>
              <a:t>na hipótese de ultrapassar </a:t>
            </a:r>
            <a:r>
              <a:rPr lang="pt-BR" sz="1800" dirty="0"/>
              <a:t>  </a:t>
            </a:r>
            <a:r>
              <a:rPr lang="pt-BR" sz="1800" dirty="0" smtClean="0"/>
              <a:t>os entes públicos ficam vedados a </a:t>
            </a:r>
            <a:r>
              <a:rPr lang="pt-BR" sz="1800" dirty="0"/>
              <a:t>receber garantias para realizar operações de </a:t>
            </a:r>
            <a:r>
              <a:rPr lang="pt-BR" sz="1800" dirty="0" smtClean="0"/>
              <a:t>crédito e </a:t>
            </a:r>
            <a:r>
              <a:rPr lang="pt-BR" sz="1800" dirty="0"/>
              <a:t>receber transferências </a:t>
            </a:r>
            <a:r>
              <a:rPr lang="pt-BR" sz="1800" dirty="0" smtClean="0"/>
              <a:t>voluntárias da União</a:t>
            </a:r>
            <a:r>
              <a:rPr lang="pt-BR" sz="1400" dirty="0" smtClean="0"/>
              <a:t>;</a:t>
            </a:r>
          </a:p>
          <a:p>
            <a:pPr lvl="1" algn="just"/>
            <a:r>
              <a:rPr lang="pt-BR" sz="2000" dirty="0"/>
              <a:t>para a União, esse limite é de 1% (um por cento) da RCL</a:t>
            </a:r>
          </a:p>
          <a:p>
            <a:pPr lvl="1" algn="just"/>
            <a:r>
              <a:rPr lang="pt-BR" sz="2300" dirty="0" smtClean="0"/>
              <a:t>Tal </a:t>
            </a:r>
            <a:r>
              <a:rPr lang="pt-BR" sz="2300" dirty="0"/>
              <a:t>preocupação decorre, em grande parte, do fato de que os contratos  celebrados na forma de PPP, em regra, não são classificados como operações de crédito (</a:t>
            </a:r>
            <a:r>
              <a:rPr lang="pt-BR" sz="2300" dirty="0" smtClean="0"/>
              <a:t>dívida).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06188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Responsabilidade Fiscal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pt-BR" dirty="0" smtClean="0"/>
              <a:t>Algumas considerações (I):</a:t>
            </a:r>
          </a:p>
          <a:p>
            <a:pPr lvl="1"/>
            <a:r>
              <a:rPr lang="pt-BR" sz="1800" dirty="0"/>
              <a:t>Em relação aos riscos fiscais das parcerias público-privadas as críticas em sua maioria, se não todas, não se aplicam à realidade brasileira da forma em que são </a:t>
            </a:r>
            <a:r>
              <a:rPr lang="pt-BR" sz="1800" dirty="0" smtClean="0"/>
              <a:t>colocadas:</a:t>
            </a:r>
          </a:p>
          <a:p>
            <a:pPr lvl="2" algn="just"/>
            <a:r>
              <a:rPr lang="pt-BR" sz="1800" dirty="0" smtClean="0"/>
              <a:t> </a:t>
            </a:r>
            <a:r>
              <a:rPr lang="pt-BR" sz="1800" dirty="0"/>
              <a:t>A Lei 11.079/2004 se beneficiou da experiência internacional e impõe à Administração Pública diversos limites orçamentários, contábeis e financeiros à contratação de parcerias </a:t>
            </a:r>
            <a:r>
              <a:rPr lang="pt-BR" sz="1800" dirty="0" smtClean="0"/>
              <a:t>público-privadas;</a:t>
            </a:r>
          </a:p>
          <a:p>
            <a:pPr lvl="2" algn="just"/>
            <a:r>
              <a:rPr lang="pt-BR" sz="1800" dirty="0" smtClean="0"/>
              <a:t> Esses limites existentes no Brasil não eram estabelecidos em muitos países europeus até recentemente, podendo se dizer que o Brasil é um dos precursores no atual movimento de responsabilidade fiscal nas PPPs;</a:t>
            </a:r>
          </a:p>
          <a:p>
            <a:pPr lvl="2" algn="just"/>
            <a:r>
              <a:rPr lang="pt-BR" sz="1800" dirty="0" smtClean="0"/>
              <a:t> </a:t>
            </a:r>
            <a:r>
              <a:rPr lang="pt-BR" sz="1800" dirty="0"/>
              <a:t>No Brasil as parcerias público-privadas não oferecem riscos fiscais superiores às demais modalidades de contratação pública, ao contrário: exigem-se diversos estudos sobre a viabilidade econômico-financeira dos projetos que não são exigidos nas demais formas de contratação.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2128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Responsabilidade Fiscal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Algumas Considerações (II):</a:t>
            </a:r>
          </a:p>
          <a:p>
            <a:pPr lvl="1" algn="just"/>
            <a:r>
              <a:rPr lang="pt-BR" dirty="0"/>
              <a:t>O limite previsto no art. 28 da Lei de PPP toma por fundamento o </a:t>
            </a:r>
            <a:r>
              <a:rPr lang="pt-BR" dirty="0" smtClean="0"/>
              <a:t>problema </a:t>
            </a:r>
            <a:r>
              <a:rPr lang="pt-BR" dirty="0"/>
              <a:t>do risco fiscal, ou seja, o comprometimento não razoável </a:t>
            </a:r>
            <a:r>
              <a:rPr lang="pt-BR" dirty="0" smtClean="0"/>
              <a:t>de </a:t>
            </a:r>
            <a:r>
              <a:rPr lang="pt-BR" dirty="0"/>
              <a:t>receita pública gerado pela formalização de seguidos contratos </a:t>
            </a:r>
            <a:r>
              <a:rPr lang="pt-BR" dirty="0" smtClean="0"/>
              <a:t>de PPP;</a:t>
            </a:r>
          </a:p>
          <a:p>
            <a:pPr lvl="1" algn="just"/>
            <a:r>
              <a:rPr lang="pt-BR" dirty="0"/>
              <a:t>Para fins de transparência, o demonstrativo das PPP integra o Relatório Resumido de Execução Orçamentária - RREO, e </a:t>
            </a:r>
            <a:r>
              <a:rPr lang="pt-BR" dirty="0" smtClean="0"/>
              <a:t>é </a:t>
            </a:r>
            <a:r>
              <a:rPr lang="pt-BR" dirty="0"/>
              <a:t>publicado bimestralmente </a:t>
            </a:r>
          </a:p>
          <a:p>
            <a:pPr lvl="1" algn="just"/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098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609600" y="1981200"/>
            <a:ext cx="8229600" cy="1600200"/>
          </a:xfrm>
        </p:spPr>
        <p:txBody>
          <a:bodyPr/>
          <a:lstStyle/>
          <a:p>
            <a:r>
              <a:rPr lang="pt-BR" altLang="pt-BR" dirty="0" smtClean="0">
                <a:latin typeface="Trebuchet MS" pitchFamily="34" charset="0"/>
              </a:rPr>
              <a:t>Ambiente Institucional</a:t>
            </a:r>
            <a:br>
              <a:rPr lang="pt-BR" altLang="pt-BR" dirty="0" smtClean="0">
                <a:latin typeface="Trebuchet MS" pitchFamily="34" charset="0"/>
              </a:rPr>
            </a:br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19842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 smtClean="0"/>
              <a:t>Despesas Com PPP – Estado da Bahia</a:t>
            </a:r>
            <a:endParaRPr lang="pt-BR" sz="3200" b="1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274654"/>
              </p:ext>
            </p:extLst>
          </p:nvPr>
        </p:nvGraphicFramePr>
        <p:xfrm>
          <a:off x="304802" y="1219202"/>
          <a:ext cx="8686801" cy="50291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2074"/>
                <a:gridCol w="700577"/>
                <a:gridCol w="666234"/>
                <a:gridCol w="654214"/>
                <a:gridCol w="700577"/>
                <a:gridCol w="674820"/>
                <a:gridCol w="693708"/>
                <a:gridCol w="674820"/>
                <a:gridCol w="679971"/>
                <a:gridCol w="666234"/>
                <a:gridCol w="776128"/>
                <a:gridCol w="707444"/>
              </a:tblGrid>
              <a:tr h="13579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DESPESAS DE PPP</a:t>
                      </a:r>
                      <a:endParaRPr lang="pt-BR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EXERCÍCIO ANTERIOR        2016</a:t>
                      </a:r>
                      <a:endParaRPr lang="pt-BR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EXERCÍCIO CORRENTE (EC)</a:t>
                      </a:r>
                      <a:endParaRPr lang="pt-BR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2018</a:t>
                      </a:r>
                      <a:endParaRPr lang="pt-BR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2019</a:t>
                      </a:r>
                      <a:endParaRPr lang="pt-BR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2020</a:t>
                      </a:r>
                      <a:endParaRPr lang="pt-BR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2021</a:t>
                      </a:r>
                      <a:endParaRPr lang="pt-BR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2022</a:t>
                      </a:r>
                      <a:endParaRPr lang="pt-BR" sz="600" b="1" i="0" u="none" strike="noStrike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2023</a:t>
                      </a:r>
                      <a:endParaRPr lang="pt-BR" sz="600" b="1" i="0" u="none" strike="noStrike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2024</a:t>
                      </a:r>
                      <a:endParaRPr lang="pt-BR" sz="600" b="1" i="0" u="none" strike="noStrike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2025</a:t>
                      </a:r>
                      <a:endParaRPr lang="pt-BR" sz="600" b="1" i="0" u="none" strike="noStrike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2026</a:t>
                      </a:r>
                      <a:endParaRPr lang="pt-BR" sz="600" b="1" i="0" u="none" strike="noStrike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</a:tr>
              <a:tr h="6837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1" u="none" strike="noStrike">
                          <a:effectLst/>
                        </a:rPr>
                        <a:t>Do Ente Federado</a:t>
                      </a:r>
                      <a:endParaRPr lang="pt-BR" sz="600" b="1" i="0" u="none" strike="noStrike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         435.613.270 </a:t>
                      </a:r>
                      <a:endParaRPr lang="pt-BR" sz="600" b="1" i="0" u="none" strike="noStrike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       617.918.698 </a:t>
                      </a:r>
                      <a:endParaRPr lang="pt-BR" sz="600" b="1" i="0" u="none" strike="noStrike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      674.905.457 </a:t>
                      </a:r>
                      <a:endParaRPr lang="pt-BR" sz="600" b="1" i="0" u="none" strike="noStrike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         674.905.457 </a:t>
                      </a:r>
                      <a:endParaRPr lang="pt-BR" sz="600" b="1" i="0" u="none" strike="noStrike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       611.667.867 </a:t>
                      </a:r>
                      <a:endParaRPr lang="pt-BR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        485.192.686 </a:t>
                      </a:r>
                      <a:endParaRPr lang="pt-BR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       485.192.686 </a:t>
                      </a:r>
                      <a:endParaRPr lang="pt-BR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        485.192.686 </a:t>
                      </a:r>
                      <a:endParaRPr lang="pt-BR" sz="600" b="1" i="0" u="none" strike="noStrike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       485.192.686 </a:t>
                      </a:r>
                      <a:endParaRPr lang="pt-BR" sz="600" b="1" i="0" u="none" strike="noStrike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            485.192.686 </a:t>
                      </a:r>
                      <a:endParaRPr lang="pt-BR" sz="600" b="1" i="0" u="none" strike="noStrike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         440.687.913 </a:t>
                      </a:r>
                      <a:endParaRPr lang="pt-BR" sz="600" b="1" i="0" u="none" strike="noStrike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</a:tr>
              <a:tr h="6837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1" u="none" strike="noStrike">
                          <a:effectLst/>
                        </a:rPr>
                        <a:t>Das Estatais Não-Dependentes</a:t>
                      </a:r>
                      <a:endParaRPr lang="pt-BR" sz="600" b="1" i="0" u="none" strike="noStrike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           71.266.952 </a:t>
                      </a:r>
                      <a:endParaRPr lang="pt-BR" sz="600" b="1" i="0" u="none" strike="noStrike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         75.353.359 </a:t>
                      </a:r>
                      <a:endParaRPr lang="pt-BR" sz="600" b="1" i="0" u="none" strike="noStrike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         75.353.359 </a:t>
                      </a:r>
                      <a:endParaRPr lang="pt-BR" sz="600" b="1" i="0" u="none" strike="noStrike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           75.353.359 </a:t>
                      </a:r>
                      <a:endParaRPr lang="pt-BR" sz="600" b="1" i="0" u="none" strike="noStrike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          75.353.359 </a:t>
                      </a:r>
                      <a:endParaRPr lang="pt-BR" sz="600" b="1" i="0" u="none" strike="noStrike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          75.353.359 </a:t>
                      </a:r>
                      <a:endParaRPr lang="pt-BR" sz="600" b="1" i="0" u="none" strike="noStrike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          75.353.359 </a:t>
                      </a:r>
                      <a:endParaRPr lang="pt-BR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          75.353.359 </a:t>
                      </a:r>
                      <a:endParaRPr lang="pt-BR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         75.353.359 </a:t>
                      </a:r>
                      <a:endParaRPr lang="pt-BR" sz="600" b="1" i="0" u="none" strike="noStrike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              75.353.359 </a:t>
                      </a:r>
                      <a:endParaRPr lang="pt-BR" sz="600" b="1" i="0" u="none" strike="noStrike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           43.956.126 </a:t>
                      </a:r>
                      <a:endParaRPr lang="pt-BR" sz="600" b="1" i="0" u="none" strike="noStrike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</a:tr>
              <a:tr h="68376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TOTAL DAS DESPESAS</a:t>
                      </a:r>
                      <a:endParaRPr lang="pt-BR" sz="600" b="1" i="0" u="none" strike="noStrike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1" u="none" strike="noStrike">
                          <a:effectLst/>
                        </a:rPr>
                        <a:t>         506.880.222 </a:t>
                      </a:r>
                      <a:endParaRPr lang="pt-BR" sz="600" b="1" i="0" u="none" strike="noStrike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1" u="none" strike="noStrike">
                          <a:effectLst/>
                        </a:rPr>
                        <a:t>       693.272.057 </a:t>
                      </a:r>
                      <a:endParaRPr lang="pt-BR" sz="600" b="1" i="0" u="none" strike="noStrike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1" u="none" strike="noStrike">
                          <a:effectLst/>
                        </a:rPr>
                        <a:t>      750.258.816 </a:t>
                      </a:r>
                      <a:endParaRPr lang="pt-BR" sz="600" b="1" i="0" u="none" strike="noStrike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1" u="none" strike="noStrike">
                          <a:effectLst/>
                        </a:rPr>
                        <a:t>         750.258.816 </a:t>
                      </a:r>
                      <a:endParaRPr lang="pt-BR" sz="600" b="1" i="0" u="none" strike="noStrike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1" u="none" strike="noStrike">
                          <a:effectLst/>
                        </a:rPr>
                        <a:t>       687.021.226 </a:t>
                      </a:r>
                      <a:endParaRPr lang="pt-BR" sz="600" b="1" i="0" u="none" strike="noStrike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1" u="none" strike="noStrike">
                          <a:effectLst/>
                        </a:rPr>
                        <a:t>        560.546.045 </a:t>
                      </a:r>
                      <a:endParaRPr lang="pt-BR" sz="600" b="1" i="0" u="none" strike="noStrike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1" u="none" strike="noStrike">
                          <a:effectLst/>
                        </a:rPr>
                        <a:t>       560.546.045 </a:t>
                      </a:r>
                      <a:endParaRPr lang="pt-BR" sz="600" b="1" i="0" u="none" strike="noStrike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1" u="none" strike="noStrike" dirty="0">
                          <a:effectLst/>
                        </a:rPr>
                        <a:t>        560.546.045 </a:t>
                      </a:r>
                      <a:endParaRPr lang="pt-BR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1" u="none" strike="noStrike" dirty="0">
                          <a:effectLst/>
                        </a:rPr>
                        <a:t>       560.546.045 </a:t>
                      </a:r>
                      <a:endParaRPr lang="pt-BR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1" u="none" strike="noStrike">
                          <a:effectLst/>
                        </a:rPr>
                        <a:t>            560.546.045 </a:t>
                      </a:r>
                      <a:endParaRPr lang="pt-BR" sz="600" b="1" i="0" u="none" strike="noStrike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1" u="none" strike="noStrike">
                          <a:effectLst/>
                        </a:rPr>
                        <a:t>         484.644.039 </a:t>
                      </a:r>
                      <a:endParaRPr lang="pt-BR" sz="600" b="1" i="0" u="none" strike="noStrike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</a:tr>
              <a:tr h="6837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1" u="none" strike="noStrike">
                          <a:effectLst/>
                        </a:rPr>
                        <a:t>RECEITA CORRENTE LÍQUIDA (RCL)</a:t>
                      </a:r>
                      <a:endParaRPr lang="pt-BR" sz="600" b="1" i="0" u="none" strike="noStrike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   28.714.179.025 </a:t>
                      </a:r>
                      <a:endParaRPr lang="pt-BR" sz="600" b="1" i="0" u="none" strike="noStrike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 29.330.345.331 </a:t>
                      </a:r>
                      <a:endParaRPr lang="pt-BR" sz="600" b="1" i="0" u="none" strike="noStrike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 29.959.733.708 </a:t>
                      </a:r>
                      <a:endParaRPr lang="pt-BR" sz="600" b="1" i="0" u="none" strike="noStrike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   30.602.627.883 </a:t>
                      </a:r>
                      <a:endParaRPr lang="pt-BR" sz="600" b="1" i="0" u="none" strike="noStrike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  31.259.317.673 </a:t>
                      </a:r>
                      <a:endParaRPr lang="pt-BR" sz="600" b="1" i="0" u="none" strike="noStrike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   31.930.099.111 </a:t>
                      </a:r>
                      <a:endParaRPr lang="pt-BR" sz="600" b="1" i="0" u="none" strike="noStrike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  32.615.274.585 </a:t>
                      </a:r>
                      <a:endParaRPr lang="pt-BR" sz="600" b="1" i="0" u="none" strike="noStrike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  33.315.152.970 </a:t>
                      </a:r>
                      <a:endParaRPr lang="pt-BR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 34.030.049.772 </a:t>
                      </a:r>
                      <a:endParaRPr lang="pt-BR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       34.760.287.263 </a:t>
                      </a:r>
                      <a:endParaRPr lang="pt-BR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   35.506.194.634 </a:t>
                      </a:r>
                      <a:endParaRPr lang="pt-BR" sz="600" b="1" i="0" u="none" strike="noStrike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</a:tr>
              <a:tr h="9361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TOTAL DAS DESPESAS DO ENTE FEDERADO / RCL (%)</a:t>
                      </a:r>
                      <a:endParaRPr lang="pt-BR" sz="600" b="1" i="0" u="none" strike="noStrike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1,52%</a:t>
                      </a:r>
                      <a:endParaRPr lang="pt-BR" sz="600" b="1" i="0" u="none" strike="noStrike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2,11%</a:t>
                      </a:r>
                      <a:endParaRPr lang="pt-BR" sz="600" b="1" i="0" u="none" strike="noStrike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2,25%</a:t>
                      </a:r>
                      <a:endParaRPr lang="pt-BR" sz="600" b="1" i="0" u="none" strike="noStrike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2,21%</a:t>
                      </a:r>
                      <a:endParaRPr lang="pt-BR" sz="600" b="1" i="0" u="none" strike="noStrike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1,96%</a:t>
                      </a:r>
                      <a:endParaRPr lang="pt-BR" sz="600" b="1" i="0" u="none" strike="noStrike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1,52%</a:t>
                      </a:r>
                      <a:endParaRPr lang="pt-BR" sz="600" b="1" i="0" u="none" strike="noStrike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1,49%</a:t>
                      </a:r>
                      <a:endParaRPr lang="pt-BR" sz="600" b="1" i="0" u="none" strike="noStrike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1,46%</a:t>
                      </a:r>
                      <a:endParaRPr lang="pt-BR" sz="600" b="1" i="0" u="none" strike="noStrike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1,43%</a:t>
                      </a:r>
                      <a:endParaRPr lang="pt-BR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1,40%</a:t>
                      </a:r>
                      <a:endParaRPr lang="pt-BR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 dirty="0">
                          <a:effectLst/>
                        </a:rPr>
                        <a:t>1,24%</a:t>
                      </a:r>
                      <a:endParaRPr lang="pt-BR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883" marR="4883" marT="488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55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Projetos Contratados </a:t>
            </a:r>
            <a:br>
              <a:rPr lang="pt-BR" dirty="0" smtClean="0"/>
            </a:br>
            <a:r>
              <a:rPr lang="pt-BR" dirty="0" smtClean="0"/>
              <a:t>na Bahia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428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Emissário Submarino</a:t>
            </a:r>
            <a:endParaRPr lang="pt-BR" dirty="0"/>
          </a:p>
        </p:txBody>
      </p:sp>
      <p:pic>
        <p:nvPicPr>
          <p:cNvPr id="1028" name="Picture 4" descr="02 jaguari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170185"/>
            <a:ext cx="5929354" cy="47899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705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8013" cy="928694"/>
          </a:xfrm>
        </p:spPr>
        <p:txBody>
          <a:bodyPr/>
          <a:lstStyle/>
          <a:p>
            <a:r>
              <a:rPr lang="pt-BR" dirty="0" smtClean="0"/>
              <a:t>Emissário Submarino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85860"/>
            <a:ext cx="8228013" cy="5572140"/>
          </a:xfrm>
        </p:spPr>
        <p:txBody>
          <a:bodyPr/>
          <a:lstStyle/>
          <a:p>
            <a:pPr marL="355600" lvl="1" indent="-355600" algn="just" defTabSz="725488" eaLnBrk="0" hangingPunct="0">
              <a:spcBef>
                <a:spcPct val="20000"/>
              </a:spcBef>
              <a:spcAft>
                <a:spcPct val="10000"/>
              </a:spcAft>
              <a:buFontTx/>
              <a:buChar char="•"/>
            </a:pPr>
            <a:r>
              <a:rPr lang="pt-BR" sz="2200" dirty="0" smtClean="0">
                <a:solidFill>
                  <a:schemeClr val="tx1"/>
                </a:solidFill>
              </a:rPr>
              <a:t>Objeto: Concessão administrativa para Construção e Operação do Sistema de Disposição Oceânica do Jaguaribe </a:t>
            </a:r>
          </a:p>
          <a:p>
            <a:pPr marL="355600" lvl="1" indent="-355600" defTabSz="725488" eaLnBrk="0" hangingPunct="0">
              <a:spcBef>
                <a:spcPct val="20000"/>
              </a:spcBef>
              <a:spcAft>
                <a:spcPct val="10000"/>
              </a:spcAft>
              <a:buFontTx/>
              <a:buChar char="•"/>
            </a:pPr>
            <a:r>
              <a:rPr lang="pt-BR" sz="2200" dirty="0" smtClean="0">
                <a:solidFill>
                  <a:schemeClr val="tx1"/>
                </a:solidFill>
              </a:rPr>
              <a:t>Investimento: R$ 179 milhões</a:t>
            </a:r>
          </a:p>
          <a:p>
            <a:pPr marL="355600" lvl="1" indent="-355600" algn="just" defTabSz="725488" eaLnBrk="0" hangingPunct="0">
              <a:spcBef>
                <a:spcPct val="20000"/>
              </a:spcBef>
              <a:spcAft>
                <a:spcPct val="10000"/>
              </a:spcAft>
              <a:buFontTx/>
              <a:buChar char="•"/>
            </a:pPr>
            <a:r>
              <a:rPr lang="pt-BR" sz="2200" dirty="0" smtClean="0">
                <a:solidFill>
                  <a:schemeClr val="tx1"/>
                </a:solidFill>
              </a:rPr>
              <a:t>Prazo da concessão: 18 anos, sendo 2 anos para a execução das obras. Início das obras: junho/08 e início das operações: maio de 2011</a:t>
            </a:r>
          </a:p>
          <a:p>
            <a:pPr marL="355600" lvl="1" indent="-355600" defTabSz="725488" eaLnBrk="0" hangingPunct="0">
              <a:spcBef>
                <a:spcPct val="20000"/>
              </a:spcBef>
              <a:spcAft>
                <a:spcPct val="10000"/>
              </a:spcAft>
              <a:buFontTx/>
              <a:buChar char="•"/>
            </a:pPr>
            <a:r>
              <a:rPr lang="pt-BR" sz="2200" dirty="0" smtClean="0">
                <a:solidFill>
                  <a:schemeClr val="tx1"/>
                </a:solidFill>
              </a:rPr>
              <a:t>Contraprestação atual mensal: R$ 5.907.955,07 por 183 meses. </a:t>
            </a:r>
          </a:p>
          <a:p>
            <a:pPr marL="355600" lvl="1" indent="-355600" algn="just" defTabSz="725488" eaLnBrk="0" hangingPunct="0">
              <a:spcBef>
                <a:spcPct val="20000"/>
              </a:spcBef>
              <a:spcAft>
                <a:spcPct val="10000"/>
              </a:spcAft>
              <a:buFontTx/>
              <a:buChar char="•"/>
            </a:pPr>
            <a:r>
              <a:rPr lang="pt-BR" sz="2200" dirty="0" smtClean="0">
                <a:solidFill>
                  <a:schemeClr val="tx1"/>
                </a:solidFill>
              </a:rPr>
              <a:t>Garantia:  recebíveis da Embasa, empresa estatal não dependente</a:t>
            </a:r>
          </a:p>
          <a:p>
            <a:pPr>
              <a:buNone/>
            </a:pPr>
            <a:endParaRPr lang="pt-BR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8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Arena Fonte Nova</a:t>
            </a:r>
            <a:endParaRPr lang="pt-BR" dirty="0"/>
          </a:p>
        </p:txBody>
      </p:sp>
      <p:sp>
        <p:nvSpPr>
          <p:cNvPr id="51202" name="AutoShape 2" descr="data:image/jpeg;base64,/9j/4AAQSkZJRgABAQAAAQABAAD/2wCEAAkGBwgHBgkIBwgKCgkLDRYPDQwMDRsUFRAWIB0iIiAdHx8kKDQsJCYxJx8fLT0tMTU3Ojo6Iys/RD84QzQ5OjcBCgoKDQwNGg8PGjclHyU3Nzc3Nzc3Nzc3Nzc3Nzc3Nzc3Nzc3Nzc3Nzc3Nzc3Nzc3Nzc3Nzc3Nzc3Nzc3Nzc3N//AABEIAKABJwMBIgACEQEDEQH/xAAbAAACAwEBAQAAAAAAAAAAAAAEBQIDBgEAB//EAEMQAAIBAgQEBAQDBQcCBQUAAAECAwQRAAUSIRMxQVEGImFxFIGRoSMywRVCsdHwByQzUmJy4YKSJTSi0tMWRFNjk//EABkBAAMBAQEAAAAAAAAAAAAAAAECAwAEBf/EACYRAAICAgICAgIDAQEAAAAAAAABAhEDIRIxE0EEURQiMmFxoVL/2gAMAwEAAhEDEQA/APoxfHNeM22dKOYP/dj37aXcXb/ux6ngkeT+TD7NIXxLX5h7Yy5zpT+8bd9WJnOFsBrcHA8Eg/kQ+zTa8RaQd8ZWbNBHuXm0nmLY61bAV1GV9NrnfG8DD5b6NSz8sR1jGU/aNKFuJnC4pnzekjYATzG/ZTbDLCZ5aNjrx0SDvjGJm0Utljmm82w2O+LHrCi6i0gUbNcYL+OxPP8A0a7VjuvGSXM10qyyX1f6t7YkMyubKWt2vgeBh/IRq9eOF8ZgZnc2DG/+44mMxf8AdP8A6sDwM35CNJrx0PjNHMJdvN9GxE5g5NjIwPYNjeFm86NOWxzXbGZFZKRcO9u+rExWSjYs9zuN8bwsPnNEXx4PjONVuebyf92KhUK77yOD6k43hN5jUF8e174yxmBsXkfntcnE1qCGASZwffnjeH+zeV/Rpi+I6sZ81RVwHmbboxtijMKx6OSOOSSS8gupVxuMDxr7G5t+jT6se1Yy3xFQ8kKR8R2kUlRe+Kpqyp4sYhrPw2Okyhrqh6362xuC+wtyq6Nbqx7VjHipreIL1qtEb2IJsLfpt98RerzLRcODq3Wz8xe18Hxr7AnJq+LNlqxEtjF/GV8qPaqjXQSHsd9u2JST1lwHzEK5Xyjoep+e2N419g5S/wDLNjqxwtjLxipeZ4GzSF5F7Od/bEGqJ0kWNqq5YXQhj5vX0wOK+xly+jVascLYyJqpJdZFaojViLs9ttrnEZKqsi0GWWQa9lGvnY2v/XbDqC+xXKS9Gv144XxkWqKqFDxKllcgFUJOoj0GLWqWdFZaw6St3OrzDG4pewrk/RqC+PYyQqpOGxSsqCwNgLXv9PnjuNxN+30ATVFPZeIou2wOo7df0xKmmpwOIsGvUAQSSbDA2bTw1GXQzz0Uoi4oVzKUVxJp3WwUbcrcuYx2TNGymgpZuHDaRhYwOddrdjbl35YZ/I10IvhPX7f8LkqYHkcxwx+Y8lN7ffF5nSeN4zGdW7M2q1ha+AH8R04Cyo0kgkJccZrlSNremK5vEsSBZKUwmo4pJEw8o25Hn1v2+fRfOn6HXw5J/wAhzTVfGiiAeAl/Jo4y3NuQNztjpMnFIihLMvmKwuGA+l7YyMcNQ4QwUpm2uZIraRflufQ4HglmpKhotEkMjnz+e2ofX1wqyoq/jv0zfBEHDhky1tRFy7ykcz1ty54rm+DWJo56Upp8mouR9+uM/lNHUZhDXss5iEEetLi4a97gbi3L1wG8hpnjhaHixRadSyuSS3NmB2IU7bXPLGjNvpAeJR/kzZx0FDNEBExj0fmtUjyWHtgb9n0r1EitXTSaL3Ti3tYXtyucZfNZq1qiIR8FQN3ZmsD8u1vfDKKumggp48vkjKsTxKp4CQTa+xtv0Hf0xOU5pllihJWW0+YZGkmtC80xJKRMDuRuL4Y1smWxCmK1XCaROIdD8iLbi9tiSfphA0M+gCaJZJksWQSWazECyra9+Xp2xW1RJJVFmk3Qq/4gJI3tbYX68v54XzN+x/DBehrNUU6PGGNZq5q2gMCvuOXz54NircoMeqWKrp5uGbcVPK5HUHBWYSUMuijFHXRQyRK3EnZwrSEDZRftfpjF1ucSyxz0phaaOFGUr5j/AANh6YKnKa7A8UI7o0TTpT8IlbM8Zbhs35rEi/p7G2L0ZXaTXEzRre8kfm07C1up5jCrxXpTxRX31ahNYaeXS9/66YcUGX0M8WWSUVc8lbG/EniJB0rqAI5Dlzt62xpZWop2CGOLdUV1NXSwAxzVsc0kZBaNQY+gtfEa6qpzlTTweeeCNgXRza1y1/vbCfMjqz3MVSIszzWAJIsdIty/li2gpo4Rw8zqPhI2XVpSyXb12F9r7nsMLz0nY/FW6QTSV7ZjmMqK9NBBrGjVquF5dOtzffB3FhUuAxkRNgm6sx6W9PXEqLIKAzolBPBIXKCXiVH+GSWsOd99I3HcYYZpXJSUEbS1FPPWxvomkhkR7Gxsu3YDr0wXlfoCxx+hRLMIXjarR4Fc6RHO9hbuGttjkeawwylYZqZkmtqV3uAAeV+Y6nBPil467KqBlZGN7tpYG23btjONlCw5a9fUg2V1HDjZSeGy319SvsbdcPGVrYvBXSDhTPn1ZJLSza6iS5EQmFlVV8xHcfzxpcoyChhijqWZqovSgnXfS174W+GPD1Rk3iSvllULHFRzFQfzFSuxP7o2t1xocpEYyeAXvaliDblibg22xzZMrekWx44/RlqarGQ+JKmmpaOOoYtwo2l/Ml+i297Yql/BzCTUEi4ETIQWBDyaSQNutzzPUYiLy+P1W3/3q7fTCutni/bk81Sx4Aqy8hQXIXVvYd7Xx1XW/wCjne3QxyMfGxVc0U0SQ0kRJTb8UE3IAvfl+mIZreNHqEmkp6Z3/Dj02bbDqrpMrNHLX0NQkwIjjFOkoS3lXe+5NyTzxnZHpeJPqRjIl42iaYFrg2Oxt68sc0MkrOh4oqJbQLX5lWQ0dOvFeU2P4gUWHX354a5plOYZDwpK2UQq+vS0nnVbLcnbAmWZlDluYGqpIoWq447FhIJAnYbmynpgrNJcxzTL5ayRYJaGKZnLvN5lZgC3l7Gwt78sOpyb10T4RSKKKiaoErzVbHR5A8S21DuPQg4nDkdPMpnpaao44K8JJJSpJvYbduW+FuU5rRUEb08yz6idTSyMzc+lremHk3iOhVqGTLJFjNPZqnihlEluQGxA98H97sP6kazIGoYaYw2WWZmR4SS6hyxU8+wthBK8SxRJTVbPHJcEsPMgU7A/bljWVmc0+ZQZdUJLGr2mmlTVuh0Ft/TUOeMTw2E3AgR6lEsWkhUkAkEkbdibfI4fE5NbEnFI1yypmTx1tRNGFU/DkxjZ2t9scc1NTPHR01PFOqApq0lStv3b2tbCVs2miyWOhngkuk+ozGRNxyA264toc8dKxAkSG2po1Zh5GItcjne3vguNICdtouFO/HgJaGKkk1M2qSzRva5W/v8Arj2Cct/Ysj1hz6RRR8QlVJ3JvYWx3GlPi6BFWrF8SyJ4WihrUrIHSqbVqhs4jKjcX29OeF+f1tHmFBSUdAKjVSnY1EZW62t6i/tgOpJR0YTyMWBVrjawBt/HAmW0tTU1kUD8RFcgF2GwHfEpqUCuOcJ9liKgjQzJcAjiAnYre9sRlzKgenjiNJHpRiVRdrnfbf3HO+Hr5ckbxQSyU8iPCH/Efh6v9N/1xBMvpaiNUbKaERkndqh3sR15XOJp5XtBk8Zm6ibLKdpIqyjWaQsBrjbSEt2B3Iw8hznJ2plipIY6aIBNQsAxb975YqIyuolVajLYxbfVFruSOhvzwNNW5dEzKMopr6rMTqNvvjVKPZrQ8y+qzJqioqchSnSimYwhOGAGA6ae/PC6uoRDSmukZxJGVE6uw8pLEDyn3XlfEsv8TSRxLSZfBCwDagohLc+ux9cSzXNK3N6WOOfLoX0yBk/u7AkgW2332OHUnHYKjLsMygzSUCSyySPQSEl11hQDb94W5fI4hW0edTSyaqKqhppJFIuSiqthcKLnY4WLV5k+YVtdT0hi+K0rKj3UXAA6W5kfK+HWRZtnFPl0kNXXokErGEQ1kzPZP5YnLJJlYwS6CIPD9GmW1FbPWwQrSoZGhSMNIqr++q3PW3rzwHmAoMszKem/ZQmSJzG8nxcqvOVdTqbYgXuD5R09hhtnEuSvRwpwknVbhzSx6A8YF9N7b3O1vbCyuly+tnr6iPLq6WYuJEQDSwU6fLuLEgL3wqq9haQBRZlBV5hFVxeH44qWGReIhnlm4Y1bncDUfTf2xtYYMrzMzRpDCKaSNnURxrExspI5aTz5gj3wp8OwQVdBae9LovpWoiG4I6bHlhelJV0OZGroY9TxtIIlcaVYFSvyG98N30BtISTZhNPNPUZiz1EvERbrYNISdh1w1o6ilq2mjECfEUjPMIZmY2ZNmQMO+kbbXOKcsy7MI6h5Golclh5ZnFufMc9/588EVeWZhNmJqhlscVSX18WKUjcm5ZvW5P1wJJtAi4oHzyaLTl1flK/BvW3lkN7kOCORN7ewIxyqz3MmzCColkM0iOoJZFOpdO4a3T15/bB0mR188fEqHjMqnUKdRdPXSOQxbT0OaNTkxUlFEzRPE5IsxDfw6fTD8lxr2BrZzMZKCoU/G8EVscdlFPJIsZJcHvcDQNuY82AcjpaHMJaujgmanqNBkjSEFVkUA3BPMDrv23wCPD+Zy1LRilRtrPLxOXpf5DDPJ8ozPJ6n4pKSOd+E0YtMNidi3LfriEXJUNJxb0BZTlkGYVzJGhYLHraNpNzsTcMAO3IjFMFRVxCShomkK1Y0cN4w+o2NrDfkPSx6g40PhXKa3LayeerjjAkgKLZ776WH6jCA+Hs4uHhh4ciNcPGwU3HY4uqYjf0Nsu8TVLz1klI1L8RmsD8S6CNVYjnquOgBHW5t7aHKs/ow6ZLIZYqyMRRBCtlJABazDnzHPGMyagzLLqrUaFrKAlhbzexxRPHXU+ezVMFBVqySmRQUufn/AMYDgugrJ7G1NUxU/jg1E9xFHVszHTci3t7YAiNBPmytmjsmWyTMsroGUktqtYjfZtO/QEYVVFRXvC9bMpjZ3YMApBH2/XFWS0iVk5o52+FQwvMpb98i1j9f4YM82tE449j9KLwTNRzHRXUUqgNxIn4yk3I22uP3T88XReCY6imjqaTMhcgOjFdivfmSDfC3OqpYzLTZbQBkU2aZYi0Z9iOfPvgSbPM1loVpVqWhjQhSsJ0hhbr6Y590WUvTNRF4OzR2eKGppnMikWaFvzEdG09vU4DjjSKulymUcGVTp0oDJqKX1C+xNzq532AvvyG8G+NJcidoa9J5odd1biEtGLEWA5WvbCzxC0lfmEmYwljqk1qhA5kk3v8APDxlS2CTQ9hjpYZXPw0smtQGvE14jbmoNgL3x2oDS0ka0EL08gsJGDAXa1rbk+vK2NVV5rDH/ZzGYKlBmFo0lMb2l2YXDEb8sfPKbM6n4c662cgsxsZiR9CcWjJyXZOVLY1pMmdsukMtdV08sJB0yg6nX/Sb7r3w5y3KqmgqI4TU05iaRnBEgLlitm1eliBY/UbYwVTmAjqZpoWXihVCH1vfBNH4lbXIa4cT4hNMjlRq5g3X3sL4D17CpWjVZvwmrYU+Fjq1kTU+kMqwt0tv6+3phbHQwCokk4KxOqgNqfSvyBO/tg+jzFZZaiuWOcRuoChhyXoR0viuur+HNFIwqFRYPPzv1viikheNgdfFQrl1OVZjLbU/DcX3O9wBe1+WO41GSUuUtIlYK5YqNIzpn2NnJHluwtsD9/THsI57H4fR87lrqKUKqlgw6g49WVs5sEqeIWWxZ5BsMKYodbFZIisinTYXFz1wVRUaTOdkOn835/5Y0vlOSJxxKPQRW5nJUU1NBVNGZKSyo4N9S/1th1R55RU1Iq8Zda9NJuef88ZuYRxi8KQ3vbzDl79MWUdp6xIqimhFkJItYcrgkqbYTHl3oecE0XrX0jM7yS6PMbKYdVxfEZsxStpkpnaGOFXLXK2Y+hsMHCloSN4qH/8Ao3/uxJaOgv8AkoD/ANbH9cVlCbEU4IY5Lm1Pl9Goo6CIh2AlmEgDSW5D0wbJ4mntOxpE1iwGmbZEtey9j0vjPvltDqZitIbqVVFc87f1zxniYhpvGgtYjz/1fCOLQ3Kz6FL4jlZmVKOMaU/DBmBVfU9zhllE2U1dPpfhiq2uajzD1tj5VeIruguT5rNzOGuR5maWrVWk0xE2te9vYYGwyv0fWlolm0cBqd0WxABFgMWHLGWV1CO4/wAyqTz6YyPxjcPyBJV2IVrof4458ZBEvDIlga1iVcj79f8AjE5MCVmqei4Q0uj6eWrQSb4tbK3KqxQgjcAdvXGPXMpEskdfUnfynjDY/TFyZxVclzepD/6nuPpffAsPFj3MMsqHKGCtSnAuWUrseuAqnLK92W1bTALvdUa7ffC+POM0rHkgpqqrmqUj1AgxkActRDOD6bA2uMH0lfnUqSR8CaSRWsxFQi6WsNjZT741mopWizCnlbUYZFGwdtQvit6bMWFl+HYjmyscEjMM9gkjgmpQ0zXtrqgtx3/wv0x2Wuz+ljJko4wo3J+IH/wjGsNAsFPmcEjSaYHXSRpOo3J64pkyzPKlCYZ6ZD/kVzthlBXZ7IvFFCpVl2/vSgAdx+Bf64pgrc7lqrJTk8OwYLKm9+/4eBZqFy0fiRV0NWwRBeTLdm+e2DctTxBHMolzCjmHQPCbn0vcWxLManOklVUSZCTsgELsfa5XFPxefCVFlTMKeMjSRJSKWZrX8ugvfqbWvtgWah9UMTGiSwMrghtSDrjgqWlbZHD9z1/lhNHX1kcCGpzao48hKrTA8JgO9pFQkW6AX6b88G1E09NTzPUVs34fkLyO0a6rbBSbBvlg2biw2XjEqgppGtvpC6lOOS0JqLSPlscvlAKyRaSB74ylT4hEmiJa2aRV2Zw9ib87EdPcnAUmYo7NKs1VMyjkZCRv0xrNTN80yxqIKmgoBSqLCN2VSB12BxkvElN4eqY5v2cFp5hven2RT63xmqivZfOoEa23B8x+pwlFdKkshka6TEB0BJ8vfGCkzR5VSUsM8dPWIrwO9pZW3On0xpaHw7x6f4id6KniaG6LJH5r2uFPTl64xMS0dSiwRyDW7AIQ+i3uSbDGryfxGKMGNoTKI/KTBMW1Ef5tudx0PbAU0ahYtW91X4WjhV9y8sJ0k3NuWPSywJqX4WgdgfzLBZfvh18bLmpMZy9VgckuWJGkdwLYytcqU9SzLVxSUwfTqLgm/sO2M8j9GktBkNdHBUFanL6EoOscSggX9b4snzameYLHR0pN/LrgXb12+WFq5hTwlVHCuDraRzse+43x6pzVKhuI0blY7K0ijynsee2BzbQEhnS5/VSSGCjoKWXbdEjsLe2HDT1sbRGWKgmuD/5e7MhH+YGw74y2VVkz1UcWW8d3cnWkYDXA5/bGrNYsFK8TUlcI7288fI9hyuMUjk+xlFsrqaylpqYPPT0pVnPkjiY/YH2x7AXGo6isj4IzATUtyFWy6bi199uuPYVyVjVId+E/AkWf5WKjOJ6ylbWYmhACSALbfUb/AMMOK/8As78K5RQz1clZmNNCF/Efih/tp/hj5rmWdf8AiCtUK7tIQTIZTcWO+3tbDapzMmG0dTM0cguulgurfkMUh8e3VkZ5OC0hb4my7KleFcjqK6ZN9UlTFoAPTTyuMJqHiU9S0IbQrHZTyJsbE/f64OqXZqk8SNtk34khe+AkV60MVhWPQfzJt3/4wkl45hjLktjNHqUNuLDf/e388WGarHOWEdvO/wDPC+ny6sq2ggguXLkGTUQq7C1z0wbR0FdFUpT1kbGRZQL8xz746Izi1tiPF7SL+HWTgKZoNJHmcu1x8icdjgqo3ijVYVSGMqADuF5DbryH0x6qkmgrJHSzWBfT88CtWVggMoqYY76rKydSTiE/kNfxBwoYSZelUAlTNoRSTaBRYnvvjlPkVHHKxMlRIRuDxNO/TEaWqfRG09nNvLoFgfrhxRyCZA0aGwN79L45nmm3bKxXpgIfhhlmQqt/92x+Q7/8YplnjAvHUBWBN1E2nftY4NroJIo2qYVV4gLNHJ0IN7+nIYUVdRRkSJPTTR7BmYMDq+vviylyQ3Gi13kX90ydfNGrfcHHmmhSQcSjjI/NezL/AAwnn/ZcphdJnj2ITVGSdseMiRmPgZm62iGlWBANjzOMYPlzmHK6yGrpRLTzaCEdah19xy63HP8AiMHNnGZ6+NA84eQBjItUvm58/JufXGdzGvmeKEtJTzul40/D5/lt89z9sGUU7x08cdQsUTrcBQemElJroWQymzLNp9LzS1jureUtOhI+enEZcxzWUFZpK1wVt5pkI/hitaoFLlxs2+/LFq1C2HmG/QHCeSQls4maZtDHpimrlULy4iWxKPOc3pXd6aatQubkiRN9vVTjzzIUuZF3BtZsQknjC2Mgvy543kkbkw2DxJnKMJ3q8wErjTrXgMbf9S7DB2X5jnNfIkiVGYSSAX1LLTjST1vpFh6euM+1TGmkGS3lGxxXT5h8JpeGRo3/ANJ58sMpyfaGTY/q5s1lyiOoqqirKTwLJ+NmIKny3vYC6jr9OuMvUZtGySRQCRlhAI0zSSpv2BsD8sB1mc1ktOIrKI43EK3811F/pyGFxqpzHIXkY/iaBbsMUsccUUpaNpVQIOgEart8yf44lUVCKgUy32ubyb/Qe2FUCQSQxqVkdgt+W/fEKqVEktw38g0gk4xj1VUiQG17HfA6nkTviAu53HPFpjKWuRuL2B5e+CjBVHOqVEWsDQDfWQTp++NVSS0UUYnnqIYopCTupDE+w9sZBQBGAeffrguliZ3SMRnYXNj/AFyv/HBWO+zOVDrOs+lrv7lQLLFTW5Iv4knv1C4qybK56Orir610pUW9kexZ7i1iOQHvhplVHKgeOgDCRtwYWJl+otbBZy7MoiZRSzcRT+Z1Ba/rbc/PCSnGKpG3Iz1dRR1KgU8DcVj/AIkSBIgAev8Axvig5dUGWGmqKkOs8i3KjV17nGpjhonjqGzSoYwIEEnCkKeZyRo+x263wHltWsQUtEI7SAIul1dEBP71uwwsJG4uzT+FPCeXZdNLVSRZlTzo3DRpNAIW29gpOx9cGPDV1NTV/CZjO4il4S8ZY2U2G5A0Aj2vjmWZjl9MZRFmkzwsLKlZJcqf9PXCfxHmn7LWnmoq8qKl2ZzHpK3537jFE99FeGuwDNfFVXlPiE0Ephkp4QBJKIvNqK372522t88ewqiyyLxbmcgo3kSZIzLLPUIbE3AsfWx+2PY3KKBxl6ENTTT1E7g6mkUgEohbe1zYDDyn8B+I6hqdVp3E0iB0WRgth7/pixs4kTOmp6Goq2y8gNFEqFCDtcAHpe9j2t2wemdBagikieCeNi/mmOrVbYoBtyw7tPsknFqhefDyxS3zStTUlllXVyI6A4DNPCc2kpVpnEJOlWaQjS1r8/kcXpmFSwE1TJC6zjWHO7vYkG9hz264XnNpQHhdEmhFgGZQXQX5ix56SRa/7xxptao0G72aGDJXpF0U+aNFSyedg7WINhyIwpr56vKzajzEuzMLlXDE4TLUVEytTmpKxaroZmIUelhfpbBmWUzUxSojqFZAbh1/K3QjcfpiTj7kVc1VIcZTbNsyVK+XhtIran2BVxyFvvgbPYP2Y8dPUOJZARpO/mFz06G+KFlpVlvCut2Ja0bbgjliqurnqFX4wOXK6rSb6Qel+n/OJ+yfZ6tkm1tLGpjQMCS36YNlrhRUsbRSh3ZSVH+XALVsVTHpRjHLa2uV9r9T9MMq+GKsgpVlVQkCBQUIBlJ7ncfTFI40xaJUfiN4aOQzQiVydIdGOx67fLAr5qtbXiKpYDfTcC2kcx8r4rjo6eNmeWZ4oym8cS3Gqx6k/wBbYQIGMgbUAR5gzbardjg8Gg3/AGPKhKCKYK7GXcsOYH2wJLS08iK1IGcIrK4P7oJviMv96YPCzuNNrlDsevLl88Tgy+rh3lmSJCLlb329e31xO6CURpEiqI3uztspFwGNhb32wVOk0XDeCMqCultRsS3I2+mIuaGmmOhJnkAurdzb8wN/b6YhSPKY1qjOfK2mzvv0BP374HZidLGYtbVt1Fr2073xbDSM0JlDCIMbL0JBxROoLSq07zEtcOu6/TE3khjSLTK5I0klha9u2D/gKJRrJSSvAoaaIecvb8vp9cUw1jOrl7E3uotzOLjVxmrPl/CdDr0+W9+v9d8C6I+LqRxoDDyki1rYKv2YnVTM6xuOYADAdPfHdQaqpxP5Y9aszHYWvv8AwxZS05MzRKvll8pW55nvt98P6XK/gqmKomhlmREbUIYXZF9Q7aVJt037YKDQjlkpEr80hpkWoilmmipz2XieV1/6QMLzTHWqrcBmPTv1xrzmcEYLrSvwtejXICu53HK19txa45G++KHpqXMRop2rYlN24rQtoNuYB1ch3wb2EUjLFepipaFg8xcIWLEgk7DYDpiE/hytgkkjqpaaMo2kapPznsoAv9QMaOCjmggT/wAQ+HpQQsrfDEKzep2F/e/fANRVwUiBadYZNIb/ABG1Fwee5N72+w6YaTSBdC2nySoFCkgWxc/lLABff39L462VU6PomnZpTa4jAFvnh1QZrPmktpKJ5FivqaJCOGCRytfsNsT8TeHael4FXTSNLBKbqFkYaup/d2xNyb6GijPtlqiRo6Z2awuSsepsMqKjjpXgs4jWViXE6cMm1tt+R7YGEstFTCopKOWDiSWMrXdt+QJI+2O0FRK+Y1KtLEYzAeIZbnZhcFdjvcD39eRW23TFaTkbemXI6a5jNVG24UxmM9ffCWpr8wEz09HNNIJJiqxa9JI7k9MDZ1Rh6FaigtS62eSV5CwL7tYlXN1uFv8ApinwhJLHX/FyVElYKMErTRxnzauoY7bc8PtqkiyaiMayIxVYGYMiVCvGFo0kGiUghjfbnb1wTNnESu1JWUWhS4ctEWvuP9W9/KcOsrzvKsxrY458rJkmlEqySqjBCF2a/TZOmMZlsGceLfEU8YYU8oiu7NA2yiwFlHv/AFfBx2nUkLJp7RDMc/ihzFzQU5qImgKCOoGogna+3bbBvhjJHq6pJsxp2l1xmQLKnS/TGqyn+zag+Fkhhr5/2gFs8rUzIux6axb+OA/EPhLMcloPiFlMixkFg5WNHA7NcWNr/mGHlJMEE7GdPBVUCyQLR0qUzbhUBVjv1549jHHPs1ortFJKtPM2qnlMRZTHzUBjtuN999vnj2IcWX8qQlnpF1cfiSTsmzA6nJ+ZI+wxdLlVdUV6vT0rrDbZW8v3OHuS171EEjylEjFzEBIoYr3N122HTAgzdoqtoJ5FETryZtRU9xflth5ZXJ9HJGNHV8N1dSEQNT04iBCgPrYX3ta4x6TwlHFDeeo1lrXVUK2F9+tr8uZx6kzejM4p6OnkqGLXaVui97enfBFXmzSxcRCzUcQP4vLjEDp2G3Pr98BzlJjJJAv/ANOZFQUwqJmqZg+41+Q/QD9cKMwjMQ84AUi0YDDdQeWLc4rpayhE8cx4mkCSIHax2tfr+gwliICfiNpsetz8hjSfoNXsNavjiQxmIhAbBQTb6n2wLVKtdG9TAippY3hFzpHe5wVLLSpGsSUyvZbEvcnAInjjCvB5X5vGx5b8vfGiZAi3I+WC6SvqILJxpOF0TUbYHnlEzlwgRjz7YupKY1UixMVCjmThn0boaRxzVMRYRql+ukC/sRtgKapnpKgxN5ge6gEj1wZTUUcs8cMdXwdTaQ5Fxf1GGdLlpSRYXpVrSDbiRkhVv74TySXQ1KRRScClVmYmWWYaySNt+lupwHWVrOeDFK2vVYXRbaT252HthxNlZjjMjU6DhgiO7dO+/PGakc0zRWVtYuS5uNQ7j03wq27J0w5TBRQ00UkauzNrlZuXb7H3wPCaGaqlmqpOHIrjSmi4PzGPUuUVmacSRPyIgZjI1h5txz/rbDOk8KxrIklXX0zAEF4Q19Xzw0VWw0J8zj018yhlZpDdTBaxB5D3xTNFWOuuaNlCkL5lHPsMar9iUIp4JIzI8yMrhk/NYHpbnieZ160sjCHLWmJRQGeHYdTc99zjckNxMwsEk0SSOQunYXBO3t0GGuQU9G0rifzy810ERgMeW/O3qN8UT1dRXSySyxRwMW31A/cbemAjVcjKdQHMJHY4CbsndM1ZaA1cyywxlgbIFLhOxLXZifpgeely+aaWpqllaVAqx8GIcIDkEIOkkHblvsT1x7w1XZRUJOub1NbHEIgLQxX1nvcDy4e/FeB+CsK5jMguLBpmUhhyN7c8O50UUbF9Nl6TZbHG09P5EY2VzrQodNrbAageTXvcEW5Y8sVQuURyU1TIJI/8JBCoW45XYC9/mMafKaLJM/kMeW5lHOqjTJqfiSE+59AMG5p4OlanWKjzGeOPVcRlyLnG8iGcTMRRyUtHAaqhpIJ5U1tNcGRz13ubj6HAXiUywLSOkfEg0EvpiCrufMNxfsfffe2w1TlNdkObl6yKsipY00qwj1Bx1uRcY9SwR1yP8KoMRYdbadvzEHfe32wrmKwJ82eEGTLsojiUsTxTERcdtmsB09f4F0s2ZV7cbMJdMCFU0ullX0XEIYauhe0hpuDIyqy67sN+dvff54e0JjqKaahlBhSaQvFqP5W7H1xS046EEWb0lXSTyrO4+GYMI9CgliNvl/zhXTZXHDDUT10kkcKBXZEXWSb8/wAw357++GeapJSFUspCOb6hcr7YQFajMeIBIJI0Idt7Ki3IH1/THOk2zRf7BKZhEkbxwVGYUkDEXDaWDc7XAwNT15jrQ8s00kZ8peRzdR3te2OZpI8opKUKGaJSgHM9OZ68sSehgglXix1IsQGOkWHfF4Nxeis2paPpPg3w5k/iWirPiF4scUygCNrAnSGsdvUcu2GUP9mMmWSGpyPPqmjlsBq4e9jzBKkczY2At6YyHhzxsPC9NNTUVJFV8WTiB947EgLY335DG8yzxvNm8MFRElPCHVmkgZiXGkkXuDy2++DKe7YIwvSM5lniDPabPswyGvzGtrkC8OFqZFWTWACSpsp6nmemDc48O0tN4Smr2r8zk0w8R4pZfw2a/J0JO+/fGW8STUWYLlldCIo6zMkmnnaEsSnmsAN+djiiTOBR+GJspaof4KQWEWmzseex6DDUmrNcoaRnfiJsylgWapV5YAwBc3Z7+h5gXtfHsaDwx4fy2uj1Blldu9RoZNgdNgD/AKjj2E4X7JvkC1VbW0uVrRfEOQreZkUWFzffqRhR8PJX5gsQIeWoIRWVtge/tiqWpWFF4UpYMGSxIJUA/wCXpvv6YHjqZVuiO5O4FjfnhEgo1DGF2/ZOWv8A3OD/AMzUG34zdQD/AJcTrnhny12ikQRiyRIB+Zriw9uWE1DUaR8KJVWALdwjDzE262+2ORV1LDKdSDhEFWIBI+/XDN8VSN2So44oqdi1yGJBJ56sBVIMWnW1jzAtsR+mGUWcRSmWPhLErKAhNrISOoxVlGVVUlSahpIzBAQGLk+a/Sxtid12EWpHPUVESkOvEO1wRhmfDcxYvJVxbjUdKm/P/nDCrnqJJEaJ1CxeYMFK2HUWv15Y5VVEcShVDubF1JuCx22B7YHJvoH+CmpoIqb/AAZuK/TbY4sgy2q4qFVYSW1EMNI+uDI0kbLldYmMYOmVwCQN+hxVDmEcLy00MbySyizXktYDoBh1JpbMUTZfPHIz8QI4OrSATv6EYYw5rmNXl3wzkl1G8oe1xzsB7YXVLBdzLCu2xd72Nxtp3+2AKOqnjrdcVQiuCRfYDt12GF7Am7D6PNcxpJi1Kwe5AcMhcW9R0w0zfxNHJ8O0dArT07E8VkIABHK33wrYVyS64MzpGdiTwRUpqBPodvvg2no8zKq8+UxVDf55Zgb/AEJH2wG6C5tCOWvac/vBbjbWeXbFOtSL3OvrjcRZTRSIHqMvgSQ/mVdwPsMG0+QZURq+Cixo5Y9UTllo+fwyyRuOBNKpBuNLWxosgzXMoZuHUCaeMjyhmFh63w9GS5fDLrjo4gehIvbE5Mvp5j+JTxt0F15YEskXqgLMuyqaUQ05eopViEwuJXNgxHO1xY8xjLVVJDU1MrpXr5jYIkZJG3pjV1WXRVLRcZWcRLpjUsdKD0HLpj1NlMEcuuNNJvfbAjJXpBeaIiyrKp6ZkcVrwAHkIzZh7Y0NW1KzQ2ARU/M2hbW74ZNECoBxXJTRFQpW69iMXlictk4/LX0UVGZVmX0JbJJgZvzIVpgTa5B83T29cJ38QeMYQzHMqmQqw2kp7knrbbDN6KKnkElPBGD/ALcDhaxEYLUzhz+9cGwtyFxhFcdNFfyISEuZ+KfEmZQtHmFXWvAy2eJKcqtvUW74lklS2TxGaOlPFZbSamLIVve57bfrjQwzVAjKOisjbMWvc/PFP7NhaKR6yFJiLcJIlKki+9+1+WBKWug8lLpgvxNNmStLCqs6grwm6df4Y7SyT1UchWIl05quxPqPbFbw0VEeLHSTRzA3ChjuCAQLAkc/lgU5tHDUK5MdPJq5Ja/zI3wuPJTo10x9JStmlFIskemujsW2/wARf8w9cLaWjqZGgpMpoaUTq+pZSl3OkFtIv308z2xPjieVJ6SqAF7jc+R/X/ScaTw/Mor1zCIiKzETwuD5JDdRYcySW2/iN8Va3aKKmZXNPD9dl2dvLSqlQYpdfFkaxbqQQeW9+WCJ86zqSUGfKqSQXBs3W18XeIPEL0mb1MNZRyl3IKuZl3FhYXPOwt9sBR+JqCeVUZZIiNgWQG/fljqjDG1bZCWTInpApDGukrWyqFXmMbJDewTSd7f7thbA89PW09bU5vFFHT8NCGgubaNJvhg3ibLY6lUCOYzzk0A2HtzxDP8APqGoyatip5XPEQKv4TKHubc7crA40oYq0wxy5Poz3h+KaKqjlTSthdWc7bemG3iiJ6iGjhpnjkJ1PfQV36898LcgqWgkYVFNI8DxmzEEC3fc2tjeZXxYKOHhR05o5ojw/Otrnrc/pjmTt0zovQh8CZdEDWmsme5hGlU6HWtiLbk21fI47jT0kyWETw0oYO7l0CAqLAKt1N+V99uWPYzVdAtnz/IKSkzKeT4ziyOf/wBZItcAFbfqBhfnNJDS5tLTqwQRAAMqkXNh0x6mesoKuOWKmLGMEDWjEb9dsDPUmaoaeUAvKdRIG2FS2C9HKeL8XS0TG2+z6bHv64OlhpRqaSQySWFkLAG3pfniuOSllKiaTa2508tvTF9BHl9VWrFXTGGjVdbSE2ubiwB/rlgtincq+AglqausMdxdY4XDC5PO2jYD6WwRJRyTTJV1MlG4Y3WP4lWK9r73Pzxc0OXJCak1XBlZvwInXWLctTe/8sCtRlxfi08hk3aRVt8hgqK7YS+oo54pBFC/FMzKv4bXG5G2HWR0q0OZaK7Q6whtDs1wpFlIA3vfffa1j2xLK546PLZIZyJ52jEsbIlraWB39OWEdbXTpUahKSt/OegJ3NvmThG/oydDvPc5eTLDl9NSpAkr6y5bXrQm5QjkN+2MVNG0DFSrAkXBRjbGjjrFio1ElRCjka7Bjb2I/wA2KKmtp56eOJGjMhOjiAWbfuMIpvqgSlYry+SjEMnx7uYlIIjVbu59CdlHtvg79sZSwEceRxlF5a1Xl/XfBEmVZXw7uaxmUdEIBxLK5sohn0tQVAYm34g1DGuL6EckkB/G5XI34mTaQefClP2Gww5ySpoZG4VHBLEP9YuPrfD6KnpjaSGnjUEf/jtifCW1goHsLYTJRB5UwdFBYBiVHXrbBlL+UX59R2xARg8/bF6LY3xsUKdsjOVo84BOOBR2xO2PAY6OKJcmRKrfcYmoUDYY4Sb7Y7e43xSMYoVtnmb0xFtxjxxEnF1JCUzji+IkDHGbESwweSNRXUMVTy4BnpRXsjSxQOU5CaIH7ix++D28wwDPUrAx4tlUdSeeOTKuU7Z0YZSSaRyan0w6RSRgoLRmJyPlvv8AfGXWmqoJpIly8SNcnWq/re2NMM2p7gcVXv8AurgignUFXiDrc+bVsD7DEZOMXo7cUpP+Ri5BI5VnSONiTsLqR/V8aLL64hCMsqlWWBAsw3OuNSAV3sSelx6crYZZ/RUtSpaBEe5vZWAF7i/scIPh1y2uINPKYgv4TtpIQ874pCSfY/vRq/FuR01dSUNUvAnmZgG1yiNl1b6WvsRc7Hfn64x9Vk0tFIaeoihpZeJoDhAx1HpdcMfwM4mgnrxKUiOh4VYBot76gedr72w5zrKRSD4mkmWa44sIlJNja1/XbFboZ/sK8oybwxmVGZZaeaKpjYJNE1QxCtvuDcXU72+nTDJcg8MIygxQvYeXXM5AH/dih8uGYU8VTXU/C/d0SmygnkPvjF5nkBoJWharp5NNgEVt16/zHywjphSpH0A5H4aeRWKo+i2hWqCVX5E2ti7MZcmiilvTrVNKgiaGM3UIPQnyn1GMDU5BTQAJKUdlAEhjYEBrcr/PDfOM0hOXUa0tKsU8SaJmQEXtsPe4w0XTC7YBmNBSLMy0qs0Q8yqy+aO/Q49h7/Z/naQ19XNm8MU9BFEgcSKLozE6SDy6Eet/THsPzQOLBc3zh6Pw2sCOJJaoBVe+4XSASPl98Z3LssgmpBPLqF2IW3K2CfE1Q2a54/w6DgwH4dHUeTVfzG/IXN7f7cMctpDHUwUwmDRA2CkDpviONVELfKQHmWRU8b08FMTEwiLOz3Zb/p1wMuWyxKIqumkeKN/xHhkDayRsov2uCbDqMaarlc8V6VElkbUQr9QBa/pb+ueB5cxEaU96GFEhKvEdWoM173Pe9rn1wnPYHoVLQ0MEkpqXqYQNrMgutvlfDrLaWCriqXSoinhSO8MZ2e9ueM7nU5rKmSUgLG0hZtI/LqJNh9TgqkzCGnjCU0UaR6dTbnkNrE4bk6APKLLqmenaQF2k0lBIsRKp0I2HLCQ5XPPmNLSzWbWPMyg2fry9MTj8SAOOBxQVuWABYDqT6e+NHl2fwx1bgwrqmiRBxd/MpLAi/Xf+OI21bNSM/XeGJYIZmppYdP7xkO/tjP00bU9YVmQa4+mq1j7jGyzir1ssLcKTzanVmHm6/XF+QUSrSiaVLyTeY6h06YEcjj2Tk6RRk+YtNHpqOGgAsLMSx98N4kR2BABH+3F4ghjN0iRb9lAxIAX2wrpu1o55SJFR2tityisAxsTyHfF3PEbDFCJDTY2OJrjtsdGGi9itHsetjuOYpdi0etj1seOPYZM1HCMRIxO5xEnDWArKjtiBQYuOIkYZAZSRbEHjD7MoI9sXkY5pwXTMm0L5qeMNtGt/bHC7U9OwP5SdhbrhloXY2wHmcgijDK4Vxutmsb44suJdnVgm+VCBU4Es06yuADcLf13OFdexgC6JiW2C3a9x7YaTyNPqWNxG/IsRcXG+KZIjErVBiEt1/Jfde9za3L1wsTtKcurqSnRqiQyqVcANosGBG+Nfkebw1dMtLUBmhZjwJJVtpJ6e2MhVVOkxUzK8bup8vCFkHWxNueGNDNl5SRE4jFV0iNSSxPSxOw+uOiL1sK0arPqSKipgZI552MgkAUaVUruG1cha198YepzOhBrQ8Dyao1+HLAHmm2o97tv7Y0mR52c0lrsmzAREGILA5Fi3O978v3b47+y8oinNDmeVL5QSZ430sG2tc8+XyIIO18LyoppnKfwY+aeDqTMMkd/2nHCwq4QRaXc7DswFvcYw04mcEMS0i7FW2IPbfrj6RBnNP4ZrIpMvkDQyqOLSx2Csg689iP69afEtNk/iqhqs/wAl/ulXTMBVwTWHEB2DbbXP3w8ZJiySToznhmPPTllVwMr+Lp6h0SzrqF4732Hqw+mPY0f9n+cV2UPPSwyhw44nAI1r08wtYg47hXljF0x4YpTVo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1204" name="AutoShape 4" descr="data:image/jpeg;base64,/9j/4AAQSkZJRgABAQAAAQABAAD/2wCEAAkGBwgHBgkIBwgKCgkLDRYPDQwMDRsUFRAWIB0iIiAdHx8kKDQsJCYxJx8fLT0tMTU3Ojo6Iys/RD84QzQ5OjcBCgoKDQwNGg8PGjclHyU3Nzc3Nzc3Nzc3Nzc3Nzc3Nzc3Nzc3Nzc3Nzc3Nzc3Nzc3Nzc3Nzc3Nzc3Nzc3Nzc3N//AABEIAKABJwMBIgACEQEDEQH/xAAbAAACAwEBAQAAAAAAAAAAAAAEBQIDBgEAB//EAEMQAAIBAgQEBAQDBQcCBQUAAAECAwQRAAUSIRMxQVEGImFxFIGRoSMywRVCsdHwByQzUmJy4YKSJTSi0tMWRFNjk//EABkBAAMBAQEAAAAAAAAAAAAAAAECAwAEBf/EACYRAAICAgICAgIDAQEAAAAAAAABAhEDIRIxE0EEURQiMmFxoVL/2gAMAwEAAhEDEQA/APoxfHNeM22dKOYP/dj37aXcXb/ux6ngkeT+TD7NIXxLX5h7Yy5zpT+8bd9WJnOFsBrcHA8Eg/kQ+zTa8RaQd8ZWbNBHuXm0nmLY61bAV1GV9NrnfG8DD5b6NSz8sR1jGU/aNKFuJnC4pnzekjYATzG/ZTbDLCZ5aNjrx0SDvjGJm0Utljmm82w2O+LHrCi6i0gUbNcYL+OxPP8A0a7VjuvGSXM10qyyX1f6t7YkMyubKWt2vgeBh/IRq9eOF8ZgZnc2DG/+44mMxf8AdP8A6sDwM35CNJrx0PjNHMJdvN9GxE5g5NjIwPYNjeFm86NOWxzXbGZFZKRcO9u+rExWSjYs9zuN8bwsPnNEXx4PjONVuebyf92KhUK77yOD6k43hN5jUF8e174yxmBsXkfntcnE1qCGASZwffnjeH+zeV/Rpi+I6sZ81RVwHmbboxtijMKx6OSOOSSS8gupVxuMDxr7G5t+jT6se1Yy3xFQ8kKR8R2kUlRe+Kpqyp4sYhrPw2Okyhrqh6362xuC+wtyq6Nbqx7VjHipreIL1qtEb2IJsLfpt98RerzLRcODq3Wz8xe18Hxr7AnJq+LNlqxEtjF/GV8qPaqjXQSHsd9u2JST1lwHzEK5Xyjoep+e2N419g5S/wDLNjqxwtjLxipeZ4GzSF5F7Od/bEGqJ0kWNqq5YXQhj5vX0wOK+xly+jVascLYyJqpJdZFaojViLs9ttrnEZKqsi0GWWQa9lGvnY2v/XbDqC+xXKS9Gv144XxkWqKqFDxKllcgFUJOoj0GLWqWdFZaw6St3OrzDG4pewrk/RqC+PYyQqpOGxSsqCwNgLXv9PnjuNxN+30ATVFPZeIou2wOo7df0xKmmpwOIsGvUAQSSbDA2bTw1GXQzz0Uoi4oVzKUVxJp3WwUbcrcuYx2TNGymgpZuHDaRhYwOddrdjbl35YZ/I10IvhPX7f8LkqYHkcxwx+Y8lN7ffF5nSeN4zGdW7M2q1ha+AH8R04Cyo0kgkJccZrlSNremK5vEsSBZKUwmo4pJEw8o25Hn1v2+fRfOn6HXw5J/wAhzTVfGiiAeAl/Jo4y3NuQNztjpMnFIihLMvmKwuGA+l7YyMcNQ4QwUpm2uZIraRflufQ4HglmpKhotEkMjnz+e2ofX1wqyoq/jv0zfBEHDhky1tRFy7ykcz1ty54rm+DWJo56Upp8mouR9+uM/lNHUZhDXss5iEEetLi4a97gbi3L1wG8hpnjhaHixRadSyuSS3NmB2IU7bXPLGjNvpAeJR/kzZx0FDNEBExj0fmtUjyWHtgb9n0r1EitXTSaL3Ti3tYXtyucZfNZq1qiIR8FQN3ZmsD8u1vfDKKumggp48vkjKsTxKp4CQTa+xtv0Hf0xOU5pllihJWW0+YZGkmtC80xJKRMDuRuL4Y1smWxCmK1XCaROIdD8iLbi9tiSfphA0M+gCaJZJksWQSWazECyra9+Xp2xW1RJJVFmk3Qq/4gJI3tbYX68v54XzN+x/DBehrNUU6PGGNZq5q2gMCvuOXz54NircoMeqWKrp5uGbcVPK5HUHBWYSUMuijFHXRQyRK3EnZwrSEDZRftfpjF1ucSyxz0phaaOFGUr5j/AANh6YKnKa7A8UI7o0TTpT8IlbM8Zbhs35rEi/p7G2L0ZXaTXEzRre8kfm07C1up5jCrxXpTxRX31ahNYaeXS9/66YcUGX0M8WWSUVc8lbG/EniJB0rqAI5Dlzt62xpZWop2CGOLdUV1NXSwAxzVsc0kZBaNQY+gtfEa6qpzlTTweeeCNgXRza1y1/vbCfMjqz3MVSIszzWAJIsdIty/li2gpo4Rw8zqPhI2XVpSyXb12F9r7nsMLz0nY/FW6QTSV7ZjmMqK9NBBrGjVquF5dOtzffB3FhUuAxkRNgm6sx6W9PXEqLIKAzolBPBIXKCXiVH+GSWsOd99I3HcYYZpXJSUEbS1FPPWxvomkhkR7Gxsu3YDr0wXlfoCxx+hRLMIXjarR4Fc6RHO9hbuGttjkeawwylYZqZkmtqV3uAAeV+Y6nBPil467KqBlZGN7tpYG23btjONlCw5a9fUg2V1HDjZSeGy319SvsbdcPGVrYvBXSDhTPn1ZJLSza6iS5EQmFlVV8xHcfzxpcoyChhijqWZqovSgnXfS174W+GPD1Rk3iSvllULHFRzFQfzFSuxP7o2t1xocpEYyeAXvaliDblibg22xzZMrekWx44/RlqarGQ+JKmmpaOOoYtwo2l/Ml+i297Yql/BzCTUEi4ETIQWBDyaSQNutzzPUYiLy+P1W3/3q7fTCutni/bk81Sx4Aqy8hQXIXVvYd7Xx1XW/wCjne3QxyMfGxVc0U0SQ0kRJTb8UE3IAvfl+mIZreNHqEmkp6Z3/Dj02bbDqrpMrNHLX0NQkwIjjFOkoS3lXe+5NyTzxnZHpeJPqRjIl42iaYFrg2Oxt68sc0MkrOh4oqJbQLX5lWQ0dOvFeU2P4gUWHX354a5plOYZDwpK2UQq+vS0nnVbLcnbAmWZlDluYGqpIoWq447FhIJAnYbmynpgrNJcxzTL5ayRYJaGKZnLvN5lZgC3l7Gwt78sOpyb10T4RSKKKiaoErzVbHR5A8S21DuPQg4nDkdPMpnpaao44K8JJJSpJvYbduW+FuU5rRUEb08yz6idTSyMzc+lremHk3iOhVqGTLJFjNPZqnihlEluQGxA98H97sP6kazIGoYaYw2WWZmR4SS6hyxU8+wthBK8SxRJTVbPHJcEsPMgU7A/bljWVmc0+ZQZdUJLGr2mmlTVuh0Ft/TUOeMTw2E3AgR6lEsWkhUkAkEkbdibfI4fE5NbEnFI1yypmTx1tRNGFU/DkxjZ2t9scc1NTPHR01PFOqApq0lStv3b2tbCVs2miyWOhngkuk+ozGRNxyA264toc8dKxAkSG2po1Zh5GItcjne3vguNICdtouFO/HgJaGKkk1M2qSzRva5W/v8Arj2Cct/Ysj1hz6RRR8QlVJ3JvYWx3GlPi6BFWrF8SyJ4WihrUrIHSqbVqhs4jKjcX29OeF+f1tHmFBSUdAKjVSnY1EZW62t6i/tgOpJR0YTyMWBVrjawBt/HAmW0tTU1kUD8RFcgF2GwHfEpqUCuOcJ9liKgjQzJcAjiAnYre9sRlzKgenjiNJHpRiVRdrnfbf3HO+Hr5ckbxQSyU8iPCH/Efh6v9N/1xBMvpaiNUbKaERkndqh3sR15XOJp5XtBk8Zm6ibLKdpIqyjWaQsBrjbSEt2B3Iw8hznJ2plipIY6aIBNQsAxb975YqIyuolVajLYxbfVFruSOhvzwNNW5dEzKMopr6rMTqNvvjVKPZrQ8y+qzJqioqchSnSimYwhOGAGA6ae/PC6uoRDSmukZxJGVE6uw8pLEDyn3XlfEsv8TSRxLSZfBCwDagohLc+ux9cSzXNK3N6WOOfLoX0yBk/u7AkgW2332OHUnHYKjLsMygzSUCSyySPQSEl11hQDb94W5fI4hW0edTSyaqKqhppJFIuSiqthcKLnY4WLV5k+YVtdT0hi+K0rKj3UXAA6W5kfK+HWRZtnFPl0kNXXokErGEQ1kzPZP5YnLJJlYwS6CIPD9GmW1FbPWwQrSoZGhSMNIqr++q3PW3rzwHmAoMszKem/ZQmSJzG8nxcqvOVdTqbYgXuD5R09hhtnEuSvRwpwknVbhzSx6A8YF9N7b3O1vbCyuly+tnr6iPLq6WYuJEQDSwU6fLuLEgL3wqq9haQBRZlBV5hFVxeH44qWGReIhnlm4Y1bncDUfTf2xtYYMrzMzRpDCKaSNnURxrExspI5aTz5gj3wp8OwQVdBae9LovpWoiG4I6bHlhelJV0OZGroY9TxtIIlcaVYFSvyG98N30BtISTZhNPNPUZiz1EvERbrYNISdh1w1o6ilq2mjECfEUjPMIZmY2ZNmQMO+kbbXOKcsy7MI6h5Golclh5ZnFufMc9/588EVeWZhNmJqhlscVSX18WKUjcm5ZvW5P1wJJtAi4oHzyaLTl1flK/BvW3lkN7kOCORN7ewIxyqz3MmzCColkM0iOoJZFOpdO4a3T15/bB0mR188fEqHjMqnUKdRdPXSOQxbT0OaNTkxUlFEzRPE5IsxDfw6fTD8lxr2BrZzMZKCoU/G8EVscdlFPJIsZJcHvcDQNuY82AcjpaHMJaujgmanqNBkjSEFVkUA3BPMDrv23wCPD+Zy1LRilRtrPLxOXpf5DDPJ8ozPJ6n4pKSOd+E0YtMNidi3LfriEXJUNJxb0BZTlkGYVzJGhYLHraNpNzsTcMAO3IjFMFRVxCShomkK1Y0cN4w+o2NrDfkPSx6g40PhXKa3LayeerjjAkgKLZ776WH6jCA+Hs4uHhh4ciNcPGwU3HY4uqYjf0Nsu8TVLz1klI1L8RmsD8S6CNVYjnquOgBHW5t7aHKs/ow6ZLIZYqyMRRBCtlJABazDnzHPGMyagzLLqrUaFrKAlhbzexxRPHXU+ezVMFBVqySmRQUufn/AMYDgugrJ7G1NUxU/jg1E9xFHVszHTci3t7YAiNBPmytmjsmWyTMsroGUktqtYjfZtO/QEYVVFRXvC9bMpjZ3YMApBH2/XFWS0iVk5o52+FQwvMpb98i1j9f4YM82tE449j9KLwTNRzHRXUUqgNxIn4yk3I22uP3T88XReCY6imjqaTMhcgOjFdivfmSDfC3OqpYzLTZbQBkU2aZYi0Z9iOfPvgSbPM1loVpVqWhjQhSsJ0hhbr6Y590WUvTNRF4OzR2eKGppnMikWaFvzEdG09vU4DjjSKulymUcGVTp0oDJqKX1C+xNzq532AvvyG8G+NJcidoa9J5odd1biEtGLEWA5WvbCzxC0lfmEmYwljqk1qhA5kk3v8APDxlS2CTQ9hjpYZXPw0smtQGvE14jbmoNgL3x2oDS0ka0EL08gsJGDAXa1rbk+vK2NVV5rDH/ZzGYKlBmFo0lMb2l2YXDEb8sfPKbM6n4c662cgsxsZiR9CcWjJyXZOVLY1pMmdsukMtdV08sJB0yg6nX/Sb7r3w5y3KqmgqI4TU05iaRnBEgLlitm1eliBY/UbYwVTmAjqZpoWXihVCH1vfBNH4lbXIa4cT4hNMjlRq5g3X3sL4D17CpWjVZvwmrYU+Fjq1kTU+kMqwt0tv6+3phbHQwCokk4KxOqgNqfSvyBO/tg+jzFZZaiuWOcRuoChhyXoR0viuur+HNFIwqFRYPPzv1viikheNgdfFQrl1OVZjLbU/DcX3O9wBe1+WO41GSUuUtIlYK5YqNIzpn2NnJHluwtsD9/THsI57H4fR87lrqKUKqlgw6g49WVs5sEqeIWWxZ5BsMKYodbFZIisinTYXFz1wVRUaTOdkOn835/5Y0vlOSJxxKPQRW5nJUU1NBVNGZKSyo4N9S/1th1R55RU1Iq8Zda9NJuef88ZuYRxi8KQ3vbzDl79MWUdp6xIqimhFkJItYcrgkqbYTHl3oecE0XrX0jM7yS6PMbKYdVxfEZsxStpkpnaGOFXLXK2Y+hsMHCloSN4qH/8Ao3/uxJaOgv8AkoD/ANbH9cVlCbEU4IY5Lm1Pl9Goo6CIh2AlmEgDSW5D0wbJ4mntOxpE1iwGmbZEtey9j0vjPvltDqZitIbqVVFc87f1zxniYhpvGgtYjz/1fCOLQ3Kz6FL4jlZmVKOMaU/DBmBVfU9zhllE2U1dPpfhiq2uajzD1tj5VeIruguT5rNzOGuR5maWrVWk0xE2te9vYYGwyv0fWlolm0cBqd0WxABFgMWHLGWV1CO4/wAyqTz6YyPxjcPyBJV2IVrof4458ZBEvDIlga1iVcj79f8AjE5MCVmqei4Q0uj6eWrQSb4tbK3KqxQgjcAdvXGPXMpEskdfUnfynjDY/TFyZxVclzepD/6nuPpffAsPFj3MMsqHKGCtSnAuWUrseuAqnLK92W1bTALvdUa7ffC+POM0rHkgpqqrmqUj1AgxkActRDOD6bA2uMH0lfnUqSR8CaSRWsxFQi6WsNjZT741mopWizCnlbUYZFGwdtQvit6bMWFl+HYjmyscEjMM9gkjgmpQ0zXtrqgtx3/wv0x2Wuz+ljJko4wo3J+IH/wjGsNAsFPmcEjSaYHXSRpOo3J64pkyzPKlCYZ6ZD/kVzthlBXZ7IvFFCpVl2/vSgAdx+Bf64pgrc7lqrJTk8OwYLKm9+/4eBZqFy0fiRV0NWwRBeTLdm+e2DctTxBHMolzCjmHQPCbn0vcWxLManOklVUSZCTsgELsfa5XFPxefCVFlTMKeMjSRJSKWZrX8ugvfqbWvtgWah9UMTGiSwMrghtSDrjgqWlbZHD9z1/lhNHX1kcCGpzao48hKrTA8JgO9pFQkW6AX6b88G1E09NTzPUVs34fkLyO0a6rbBSbBvlg2biw2XjEqgppGtvpC6lOOS0JqLSPlscvlAKyRaSB74ylT4hEmiJa2aRV2Zw9ib87EdPcnAUmYo7NKs1VMyjkZCRv0xrNTN80yxqIKmgoBSqLCN2VSB12BxkvElN4eqY5v2cFp5hven2RT63xmqivZfOoEa23B8x+pwlFdKkshka6TEB0BJ8vfGCkzR5VSUsM8dPWIrwO9pZW3On0xpaHw7x6f4id6KniaG6LJH5r2uFPTl64xMS0dSiwRyDW7AIQ+i3uSbDGryfxGKMGNoTKI/KTBMW1Ef5tudx0PbAU0ahYtW91X4WjhV9y8sJ0k3NuWPSywJqX4WgdgfzLBZfvh18bLmpMZy9VgckuWJGkdwLYytcqU9SzLVxSUwfTqLgm/sO2M8j9GktBkNdHBUFanL6EoOscSggX9b4snzameYLHR0pN/LrgXb12+WFq5hTwlVHCuDraRzse+43x6pzVKhuI0blY7K0ijynsee2BzbQEhnS5/VSSGCjoKWXbdEjsLe2HDT1sbRGWKgmuD/5e7MhH+YGw74y2VVkz1UcWW8d3cnWkYDXA5/bGrNYsFK8TUlcI7288fI9hyuMUjk+xlFsrqaylpqYPPT0pVnPkjiY/YH2x7AXGo6isj4IzATUtyFWy6bi199uuPYVyVjVId+E/AkWf5WKjOJ6ylbWYmhACSALbfUb/AMMOK/8As78K5RQz1clZmNNCF/Efih/tp/hj5rmWdf8AiCtUK7tIQTIZTcWO+3tbDapzMmG0dTM0cguulgurfkMUh8e3VkZ5OC0hb4my7KleFcjqK6ZN9UlTFoAPTTyuMJqHiU9S0IbQrHZTyJsbE/f64OqXZqk8SNtk34khe+AkV60MVhWPQfzJt3/4wkl45hjLktjNHqUNuLDf/e388WGarHOWEdvO/wDPC+ny6sq2ggguXLkGTUQq7C1z0wbR0FdFUpT1kbGRZQL8xz746Izi1tiPF7SL+HWTgKZoNJHmcu1x8icdjgqo3ijVYVSGMqADuF5DbryH0x6qkmgrJHSzWBfT88CtWVggMoqYY76rKydSTiE/kNfxBwoYSZelUAlTNoRSTaBRYnvvjlPkVHHKxMlRIRuDxNO/TEaWqfRG09nNvLoFgfrhxRyCZA0aGwN79L45nmm3bKxXpgIfhhlmQqt/92x+Q7/8YplnjAvHUBWBN1E2nftY4NroJIo2qYVV4gLNHJ0IN7+nIYUVdRRkSJPTTR7BmYMDq+vviylyQ3Gi13kX90ydfNGrfcHHmmhSQcSjjI/NezL/AAwnn/ZcphdJnj2ITVGSdseMiRmPgZm62iGlWBANjzOMYPlzmHK6yGrpRLTzaCEdah19xy63HP8AiMHNnGZ6+NA84eQBjItUvm58/JufXGdzGvmeKEtJTzul40/D5/lt89z9sGUU7x08cdQsUTrcBQemElJroWQymzLNp9LzS1jureUtOhI+enEZcxzWUFZpK1wVt5pkI/hitaoFLlxs2+/LFq1C2HmG/QHCeSQls4maZtDHpimrlULy4iWxKPOc3pXd6aatQubkiRN9vVTjzzIUuZF3BtZsQknjC2Mgvy543kkbkw2DxJnKMJ3q8wErjTrXgMbf9S7DB2X5jnNfIkiVGYSSAX1LLTjST1vpFh6euM+1TGmkGS3lGxxXT5h8JpeGRo3/ANJ58sMpyfaGTY/q5s1lyiOoqqirKTwLJ+NmIKny3vYC6jr9OuMvUZtGySRQCRlhAI0zSSpv2BsD8sB1mc1ktOIrKI43EK3811F/pyGFxqpzHIXkY/iaBbsMUsccUUpaNpVQIOgEart8yf44lUVCKgUy32ubyb/Qe2FUCQSQxqVkdgt+W/fEKqVEktw38g0gk4xj1VUiQG17HfA6nkTviAu53HPFpjKWuRuL2B5e+CjBVHOqVEWsDQDfWQTp++NVSS0UUYnnqIYopCTupDE+w9sZBQBGAeffrguliZ3SMRnYXNj/AFyv/HBWO+zOVDrOs+lrv7lQLLFTW5Iv4knv1C4qybK56Orir610pUW9kexZ7i1iOQHvhplVHKgeOgDCRtwYWJl+otbBZy7MoiZRSzcRT+Z1Ba/rbc/PCSnGKpG3Iz1dRR1KgU8DcVj/AIkSBIgAev8Axvig5dUGWGmqKkOs8i3KjV17nGpjhonjqGzSoYwIEEnCkKeZyRo+x263wHltWsQUtEI7SAIul1dEBP71uwwsJG4uzT+FPCeXZdNLVSRZlTzo3DRpNAIW29gpOx9cGPDV1NTV/CZjO4il4S8ZY2U2G5A0Aj2vjmWZjl9MZRFmkzwsLKlZJcqf9PXCfxHmn7LWnmoq8qKl2ZzHpK3537jFE99FeGuwDNfFVXlPiE0Ephkp4QBJKIvNqK372522t88ewqiyyLxbmcgo3kSZIzLLPUIbE3AsfWx+2PY3KKBxl6ENTTT1E7g6mkUgEohbe1zYDDyn8B+I6hqdVp3E0iB0WRgth7/pixs4kTOmp6Goq2y8gNFEqFCDtcAHpe9j2t2wemdBagikieCeNi/mmOrVbYoBtyw7tPsknFqhefDyxS3zStTUlllXVyI6A4DNPCc2kpVpnEJOlWaQjS1r8/kcXpmFSwE1TJC6zjWHO7vYkG9hz264XnNpQHhdEmhFgGZQXQX5ix56SRa/7xxptao0G72aGDJXpF0U+aNFSyedg7WINhyIwpr56vKzajzEuzMLlXDE4TLUVEytTmpKxaroZmIUelhfpbBmWUzUxSojqFZAbh1/K3QjcfpiTj7kVc1VIcZTbNsyVK+XhtIran2BVxyFvvgbPYP2Y8dPUOJZARpO/mFz06G+KFlpVlvCut2Ja0bbgjliqurnqFX4wOXK6rSb6Qel+n/OJ+yfZ6tkm1tLGpjQMCS36YNlrhRUsbRSh3ZSVH+XALVsVTHpRjHLa2uV9r9T9MMq+GKsgpVlVQkCBQUIBlJ7ncfTFI40xaJUfiN4aOQzQiVydIdGOx67fLAr5qtbXiKpYDfTcC2kcx8r4rjo6eNmeWZ4oym8cS3Gqx6k/wBbYQIGMgbUAR5gzbardjg8Gg3/AGPKhKCKYK7GXcsOYH2wJLS08iK1IGcIrK4P7oJviMv96YPCzuNNrlDsevLl88Tgy+rh3lmSJCLlb329e31xO6CURpEiqI3uztspFwGNhb32wVOk0XDeCMqCultRsS3I2+mIuaGmmOhJnkAurdzb8wN/b6YhSPKY1qjOfK2mzvv0BP374HZidLGYtbVt1Fr2073xbDSM0JlDCIMbL0JBxROoLSq07zEtcOu6/TE3khjSLTK5I0klha9u2D/gKJRrJSSvAoaaIecvb8vp9cUw1jOrl7E3uotzOLjVxmrPl/CdDr0+W9+v9d8C6I+LqRxoDDyki1rYKv2YnVTM6xuOYADAdPfHdQaqpxP5Y9aszHYWvv8AwxZS05MzRKvll8pW55nvt98P6XK/gqmKomhlmREbUIYXZF9Q7aVJt037YKDQjlkpEr80hpkWoilmmipz2XieV1/6QMLzTHWqrcBmPTv1xrzmcEYLrSvwtejXICu53HK19txa45G++KHpqXMRop2rYlN24rQtoNuYB1ch3wb2EUjLFepipaFg8xcIWLEgk7DYDpiE/hytgkkjqpaaMo2kapPznsoAv9QMaOCjmggT/wAQ+HpQQsrfDEKzep2F/e/fANRVwUiBadYZNIb/ABG1Fwee5N72+w6YaTSBdC2nySoFCkgWxc/lLABff39L462VU6PomnZpTa4jAFvnh1QZrPmktpKJ5FivqaJCOGCRytfsNsT8TeHael4FXTSNLBKbqFkYaup/d2xNyb6GijPtlqiRo6Z2awuSsepsMqKjjpXgs4jWViXE6cMm1tt+R7YGEstFTCopKOWDiSWMrXdt+QJI+2O0FRK+Y1KtLEYzAeIZbnZhcFdjvcD39eRW23TFaTkbemXI6a5jNVG24UxmM9ffCWpr8wEz09HNNIJJiqxa9JI7k9MDZ1Rh6FaigtS62eSV5CwL7tYlXN1uFv8ApinwhJLHX/FyVElYKMErTRxnzauoY7bc8PtqkiyaiMayIxVYGYMiVCvGFo0kGiUghjfbnb1wTNnESu1JWUWhS4ctEWvuP9W9/KcOsrzvKsxrY458rJkmlEqySqjBCF2a/TZOmMZlsGceLfEU8YYU8oiu7NA2yiwFlHv/AFfBx2nUkLJp7RDMc/ihzFzQU5qImgKCOoGogna+3bbBvhjJHq6pJsxp2l1xmQLKnS/TGqyn+zag+Fkhhr5/2gFs8rUzIux6axb+OA/EPhLMcloPiFlMixkFg5WNHA7NcWNr/mGHlJMEE7GdPBVUCyQLR0qUzbhUBVjv1549jHHPs1ortFJKtPM2qnlMRZTHzUBjtuN999vnj2IcWX8qQlnpF1cfiSTsmzA6nJ+ZI+wxdLlVdUV6vT0rrDbZW8v3OHuS171EEjylEjFzEBIoYr3N122HTAgzdoqtoJ5FETryZtRU9xflth5ZXJ9HJGNHV8N1dSEQNT04iBCgPrYX3ta4x6TwlHFDeeo1lrXVUK2F9+tr8uZx6kzejM4p6OnkqGLXaVui97enfBFXmzSxcRCzUcQP4vLjEDp2G3Pr98BzlJjJJAv/ANOZFQUwqJmqZg+41+Q/QD9cKMwjMQ84AUi0YDDdQeWLc4rpayhE8cx4mkCSIHax2tfr+gwliICfiNpsetz8hjSfoNXsNavjiQxmIhAbBQTb6n2wLVKtdG9TAippY3hFzpHe5wVLLSpGsSUyvZbEvcnAInjjCvB5X5vGx5b8vfGiZAi3I+WC6SvqILJxpOF0TUbYHnlEzlwgRjz7YupKY1UixMVCjmThn0boaRxzVMRYRql+ukC/sRtgKapnpKgxN5ge6gEj1wZTUUcs8cMdXwdTaQ5Fxf1GGdLlpSRYXpVrSDbiRkhVv74TySXQ1KRRScClVmYmWWYaySNt+lupwHWVrOeDFK2vVYXRbaT252HthxNlZjjMjU6DhgiO7dO+/PGakc0zRWVtYuS5uNQ7j03wq27J0w5TBRQ00UkauzNrlZuXb7H3wPCaGaqlmqpOHIrjSmi4PzGPUuUVmacSRPyIgZjI1h5txz/rbDOk8KxrIklXX0zAEF4Q19Xzw0VWw0J8zj018yhlZpDdTBaxB5D3xTNFWOuuaNlCkL5lHPsMar9iUIp4JIzI8yMrhk/NYHpbnieZ160sjCHLWmJRQGeHYdTc99zjckNxMwsEk0SSOQunYXBO3t0GGuQU9G0rifzy810ERgMeW/O3qN8UT1dRXSySyxRwMW31A/cbemAjVcjKdQHMJHY4CbsndM1ZaA1cyywxlgbIFLhOxLXZifpgeely+aaWpqllaVAqx8GIcIDkEIOkkHblvsT1x7w1XZRUJOub1NbHEIgLQxX1nvcDy4e/FeB+CsK5jMguLBpmUhhyN7c8O50UUbF9Nl6TZbHG09P5EY2VzrQodNrbAageTXvcEW5Y8sVQuURyU1TIJI/8JBCoW45XYC9/mMafKaLJM/kMeW5lHOqjTJqfiSE+59AMG5p4OlanWKjzGeOPVcRlyLnG8iGcTMRRyUtHAaqhpIJ5U1tNcGRz13ubj6HAXiUywLSOkfEg0EvpiCrufMNxfsfffe2w1TlNdkObl6yKsipY00qwj1Bx1uRcY9SwR1yP8KoMRYdbadvzEHfe32wrmKwJ82eEGTLsojiUsTxTERcdtmsB09f4F0s2ZV7cbMJdMCFU0ullX0XEIYauhe0hpuDIyqy67sN+dvff54e0JjqKaahlBhSaQvFqP5W7H1xS046EEWb0lXSTyrO4+GYMI9CgliNvl/zhXTZXHDDUT10kkcKBXZEXWSb8/wAw357++GeapJSFUspCOb6hcr7YQFajMeIBIJI0Idt7Ki3IH1/THOk2zRf7BKZhEkbxwVGYUkDEXDaWDc7XAwNT15jrQ8s00kZ8peRzdR3te2OZpI8opKUKGaJSgHM9OZ68sSehgglXix1IsQGOkWHfF4Nxeis2paPpPg3w5k/iWirPiF4scUygCNrAnSGsdvUcu2GUP9mMmWSGpyPPqmjlsBq4e9jzBKkczY2At6YyHhzxsPC9NNTUVJFV8WTiB947EgLY335DG8yzxvNm8MFRElPCHVmkgZiXGkkXuDy2++DKe7YIwvSM5lniDPabPswyGvzGtrkC8OFqZFWTWACSpsp6nmemDc48O0tN4Smr2r8zk0w8R4pZfw2a/J0JO+/fGW8STUWYLlldCIo6zMkmnnaEsSnmsAN+djiiTOBR+GJspaof4KQWEWmzseex6DDUmrNcoaRnfiJsylgWapV5YAwBc3Z7+h5gXtfHsaDwx4fy2uj1Blldu9RoZNgdNgD/AKjj2E4X7JvkC1VbW0uVrRfEOQreZkUWFzffqRhR8PJX5gsQIeWoIRWVtge/tiqWpWFF4UpYMGSxIJUA/wCXpvv6YHjqZVuiO5O4FjfnhEgo1DGF2/ZOWv8A3OD/AMzUG34zdQD/AJcTrnhny12ikQRiyRIB+Zriw9uWE1DUaR8KJVWALdwjDzE262+2ORV1LDKdSDhEFWIBI+/XDN8VSN2So44oqdi1yGJBJ56sBVIMWnW1jzAtsR+mGUWcRSmWPhLErKAhNrISOoxVlGVVUlSahpIzBAQGLk+a/Sxtid12EWpHPUVESkOvEO1wRhmfDcxYvJVxbjUdKm/P/nDCrnqJJEaJ1CxeYMFK2HUWv15Y5VVEcShVDubF1JuCx22B7YHJvoH+CmpoIqb/AAZuK/TbY4sgy2q4qFVYSW1EMNI+uDI0kbLldYmMYOmVwCQN+hxVDmEcLy00MbySyizXktYDoBh1JpbMUTZfPHIz8QI4OrSATv6EYYw5rmNXl3wzkl1G8oe1xzsB7YXVLBdzLCu2xd72Nxtp3+2AKOqnjrdcVQiuCRfYDt12GF7Am7D6PNcxpJi1Kwe5AcMhcW9R0w0zfxNHJ8O0dArT07E8VkIABHK33wrYVyS64MzpGdiTwRUpqBPodvvg2no8zKq8+UxVDf55Zgb/AEJH2wG6C5tCOWvac/vBbjbWeXbFOtSL3OvrjcRZTRSIHqMvgSQ/mVdwPsMG0+QZURq+Cixo5Y9UTllo+fwyyRuOBNKpBuNLWxosgzXMoZuHUCaeMjyhmFh63w9GS5fDLrjo4gehIvbE5Mvp5j+JTxt0F15YEskXqgLMuyqaUQ05eopViEwuJXNgxHO1xY8xjLVVJDU1MrpXr5jYIkZJG3pjV1WXRVLRcZWcRLpjUsdKD0HLpj1NlMEcuuNNJvfbAjJXpBeaIiyrKp6ZkcVrwAHkIzZh7Y0NW1KzQ2ARU/M2hbW74ZNECoBxXJTRFQpW69iMXlictk4/LX0UVGZVmX0JbJJgZvzIVpgTa5B83T29cJ38QeMYQzHMqmQqw2kp7knrbbDN6KKnkElPBGD/ALcDhaxEYLUzhz+9cGwtyFxhFcdNFfyISEuZ+KfEmZQtHmFXWvAy2eJKcqtvUW74lklS2TxGaOlPFZbSamLIVve57bfrjQwzVAjKOisjbMWvc/PFP7NhaKR6yFJiLcJIlKki+9+1+WBKWug8lLpgvxNNmStLCqs6grwm6df4Y7SyT1UchWIl05quxPqPbFbw0VEeLHSTRzA3ChjuCAQLAkc/lgU5tHDUK5MdPJq5Ja/zI3wuPJTo10x9JStmlFIskemujsW2/wARf8w9cLaWjqZGgpMpoaUTq+pZSl3OkFtIv308z2xPjieVJ6SqAF7jc+R/X/ScaTw/Mor1zCIiKzETwuD5JDdRYcySW2/iN8Va3aKKmZXNPD9dl2dvLSqlQYpdfFkaxbqQQeW9+WCJ86zqSUGfKqSQXBs3W18XeIPEL0mb1MNZRyl3IKuZl3FhYXPOwt9sBR+JqCeVUZZIiNgWQG/fljqjDG1bZCWTInpApDGukrWyqFXmMbJDewTSd7f7thbA89PW09bU5vFFHT8NCGgubaNJvhg3ibLY6lUCOYzzk0A2HtzxDP8APqGoyatip5XPEQKv4TKHubc7crA40oYq0wxy5Poz3h+KaKqjlTSthdWc7bemG3iiJ6iGjhpnjkJ1PfQV36898LcgqWgkYVFNI8DxmzEEC3fc2tjeZXxYKOHhR05o5ojw/Otrnrc/pjmTt0zovQh8CZdEDWmsme5hGlU6HWtiLbk21fI47jT0kyWETw0oYO7l0CAqLAKt1N+V99uWPYzVdAtnz/IKSkzKeT4ziyOf/wBZItcAFbfqBhfnNJDS5tLTqwQRAAMqkXNh0x6mesoKuOWKmLGMEDWjEb9dsDPUmaoaeUAvKdRIG2FS2C9HKeL8XS0TG2+z6bHv64OlhpRqaSQySWFkLAG3pfniuOSllKiaTa2508tvTF9BHl9VWrFXTGGjVdbSE2ubiwB/rlgtincq+AglqausMdxdY4XDC5PO2jYD6WwRJRyTTJV1MlG4Y3WP4lWK9r73Pzxc0OXJCak1XBlZvwInXWLctTe/8sCtRlxfi08hk3aRVt8hgqK7YS+oo54pBFC/FMzKv4bXG5G2HWR0q0OZaK7Q6whtDs1wpFlIA3vfffa1j2xLK546PLZIZyJ52jEsbIlraWB39OWEdbXTpUahKSt/OegJ3NvmThG/oydDvPc5eTLDl9NSpAkr6y5bXrQm5QjkN+2MVNG0DFSrAkXBRjbGjjrFio1ElRCjka7Bjb2I/wA2KKmtp56eOJGjMhOjiAWbfuMIpvqgSlYry+SjEMnx7uYlIIjVbu59CdlHtvg79sZSwEceRxlF5a1Xl/XfBEmVZXw7uaxmUdEIBxLK5sohn0tQVAYm34g1DGuL6EckkB/G5XI34mTaQefClP2Gww5ySpoZG4VHBLEP9YuPrfD6KnpjaSGnjUEf/jtifCW1goHsLYTJRB5UwdFBYBiVHXrbBlL+UX59R2xARg8/bF6LY3xsUKdsjOVo84BOOBR2xO2PAY6OKJcmRKrfcYmoUDYY4Sb7Y7e43xSMYoVtnmb0xFtxjxxEnF1JCUzji+IkDHGbESwweSNRXUMVTy4BnpRXsjSxQOU5CaIH7ix++D28wwDPUrAx4tlUdSeeOTKuU7Z0YZSSaRyan0w6RSRgoLRmJyPlvv8AfGXWmqoJpIly8SNcnWq/re2NMM2p7gcVXv8AurgignUFXiDrc+bVsD7DEZOMXo7cUpP+Ri5BI5VnSONiTsLqR/V8aLL64hCMsqlWWBAsw3OuNSAV3sSelx6crYZZ/RUtSpaBEe5vZWAF7i/scIPh1y2uINPKYgv4TtpIQ874pCSfY/vRq/FuR01dSUNUvAnmZgG1yiNl1b6WvsRc7Hfn64x9Vk0tFIaeoihpZeJoDhAx1HpdcMfwM4mgnrxKUiOh4VYBot76gedr72w5zrKRSD4mkmWa44sIlJNja1/XbFboZ/sK8oybwxmVGZZaeaKpjYJNE1QxCtvuDcXU72+nTDJcg8MIygxQvYeXXM5AH/dih8uGYU8VTXU/C/d0SmygnkPvjF5nkBoJWharp5NNgEVt16/zHywjphSpH0A5H4aeRWKo+i2hWqCVX5E2ti7MZcmiilvTrVNKgiaGM3UIPQnyn1GMDU5BTQAJKUdlAEhjYEBrcr/PDfOM0hOXUa0tKsU8SaJmQEXtsPe4w0XTC7YBmNBSLMy0qs0Q8yqy+aO/Q49h7/Z/naQ19XNm8MU9BFEgcSKLozE6SDy6Eet/THsPzQOLBc3zh6Pw2sCOJJaoBVe+4XSASPl98Z3LssgmpBPLqF2IW3K2CfE1Q2a54/w6DgwH4dHUeTVfzG/IXN7f7cMctpDHUwUwmDRA2CkDpviONVELfKQHmWRU8b08FMTEwiLOz3Zb/p1wMuWyxKIqumkeKN/xHhkDayRsov2uCbDqMaarlc8V6VElkbUQr9QBa/pb+ueB5cxEaU96GFEhKvEdWoM173Pe9rn1wnPYHoVLQ0MEkpqXqYQNrMgutvlfDrLaWCriqXSoinhSO8MZ2e9ueM7nU5rKmSUgLG0hZtI/LqJNh9TgqkzCGnjCU0UaR6dTbnkNrE4bk6APKLLqmenaQF2k0lBIsRKp0I2HLCQ5XPPmNLSzWbWPMyg2fry9MTj8SAOOBxQVuWABYDqT6e+NHl2fwx1bgwrqmiRBxd/MpLAi/Xf+OI21bNSM/XeGJYIZmppYdP7xkO/tjP00bU9YVmQa4+mq1j7jGyzir1ssLcKTzanVmHm6/XF+QUSrSiaVLyTeY6h06YEcjj2Tk6RRk+YtNHpqOGgAsLMSx98N4kR2BABH+3F4ghjN0iRb9lAxIAX2wrpu1o55SJFR2tityisAxsTyHfF3PEbDFCJDTY2OJrjtsdGGi9itHsetjuOYpdi0etj1seOPYZM1HCMRIxO5xEnDWArKjtiBQYuOIkYZAZSRbEHjD7MoI9sXkY5pwXTMm0L5qeMNtGt/bHC7U9OwP5SdhbrhloXY2wHmcgijDK4Vxutmsb44suJdnVgm+VCBU4Es06yuADcLf13OFdexgC6JiW2C3a9x7YaTyNPqWNxG/IsRcXG+KZIjErVBiEt1/Jfde9za3L1wsTtKcurqSnRqiQyqVcANosGBG+Nfkebw1dMtLUBmhZjwJJVtpJ6e2MhVVOkxUzK8bup8vCFkHWxNueGNDNl5SRE4jFV0iNSSxPSxOw+uOiL1sK0arPqSKipgZI552MgkAUaVUruG1cha198YepzOhBrQ8Dyao1+HLAHmm2o97tv7Y0mR52c0lrsmzAREGILA5Fi3O978v3b47+y8oinNDmeVL5QSZ430sG2tc8+XyIIO18LyoppnKfwY+aeDqTMMkd/2nHCwq4QRaXc7DswFvcYw04mcEMS0i7FW2IPbfrj6RBnNP4ZrIpMvkDQyqOLSx2Csg689iP69afEtNk/iqhqs/wAl/ulXTMBVwTWHEB2DbbXP3w8ZJiySToznhmPPTllVwMr+Lp6h0SzrqF4732Hqw+mPY0f9n+cV2UPPSwyhw44nAI1r08wtYg47hXljF0x4YpTVo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1206" name="Picture 6" descr="http://www.copa2014.gov.br/sites/default/files/styles/galeria_de_imagem_600_400/public/galeria/salvador_aerea_arena1304_2914.jpg?itok=iiwgNyV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702" y="1571612"/>
            <a:ext cx="7000884" cy="4667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062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Arena Fonte Nova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Objeto: Concessão administrativa para reconstrução e operação da Fonte Nova</a:t>
            </a:r>
          </a:p>
          <a:p>
            <a:r>
              <a:rPr lang="pt-BR" sz="2400" dirty="0" smtClean="0"/>
              <a:t>Prazo da concessão: 35 anos; 3 anos para a execução das obras</a:t>
            </a:r>
          </a:p>
          <a:p>
            <a:r>
              <a:rPr lang="pt-BR" sz="2400" dirty="0" smtClean="0"/>
              <a:t>Contraprestação atual mensal: R$ 12.231.949,98, por um </a:t>
            </a:r>
            <a:r>
              <a:rPr lang="pt-BR" sz="2400" dirty="0" smtClean="0">
                <a:solidFill>
                  <a:schemeClr val="tx1"/>
                </a:solidFill>
              </a:rPr>
              <a:t>prazo de 15 anos</a:t>
            </a:r>
          </a:p>
          <a:p>
            <a:r>
              <a:rPr lang="pt-BR" sz="2400" dirty="0" smtClean="0">
                <a:solidFill>
                  <a:schemeClr val="tx1"/>
                </a:solidFill>
              </a:rPr>
              <a:t>Investimento: R$ 591 milhões</a:t>
            </a:r>
            <a:endParaRPr lang="pt-BR" sz="1800" dirty="0" smtClean="0">
              <a:solidFill>
                <a:schemeClr val="tx1"/>
              </a:solidFill>
            </a:endParaRPr>
          </a:p>
          <a:p>
            <a:pPr marL="355600" lvl="1" indent="-355600" algn="just" defTabSz="725488" eaLnBrk="0" hangingPunct="0">
              <a:spcBef>
                <a:spcPct val="20000"/>
              </a:spcBef>
              <a:spcAft>
                <a:spcPct val="10000"/>
              </a:spcAft>
              <a:buFontTx/>
              <a:buChar char="•"/>
            </a:pPr>
            <a:r>
              <a:rPr lang="pt-BR" sz="2200" dirty="0" smtClean="0">
                <a:solidFill>
                  <a:schemeClr val="tx1"/>
                </a:solidFill>
              </a:rPr>
              <a:t>Garantia:  fluxo de pagamento através de recursos apartados do FPE</a:t>
            </a:r>
          </a:p>
          <a:p>
            <a:pPr>
              <a:buNone/>
            </a:pPr>
            <a:endParaRPr lang="pt-BR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28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94" y="1000132"/>
            <a:ext cx="7429520" cy="514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Hospital do Subúrbio</a:t>
            </a:r>
            <a:endParaRPr kumimoji="0" lang="pt-BR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1263223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Hospital do Subúrbio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57298"/>
            <a:ext cx="8228013" cy="4643470"/>
          </a:xfrm>
        </p:spPr>
        <p:txBody>
          <a:bodyPr/>
          <a:lstStyle/>
          <a:p>
            <a:r>
              <a:rPr lang="pt-BR" sz="2200" dirty="0" smtClean="0"/>
              <a:t>Objeto: Concessão administrativa para gestão e operação de unidade hospitalar </a:t>
            </a:r>
          </a:p>
          <a:p>
            <a:r>
              <a:rPr lang="pt-BR" sz="2200" dirty="0" smtClean="0"/>
              <a:t>Prazo da Concessão: 10 anos </a:t>
            </a:r>
          </a:p>
          <a:p>
            <a:r>
              <a:rPr lang="pt-BR" sz="2200" dirty="0" smtClean="0"/>
              <a:t>Investimento da concessionária: R$ 36 milhões em equipamentos</a:t>
            </a:r>
          </a:p>
          <a:p>
            <a:r>
              <a:rPr lang="pt-BR" sz="2200" dirty="0" smtClean="0"/>
              <a:t>Contraprestação mensal: R$ 15.809.397,61</a:t>
            </a:r>
          </a:p>
          <a:p>
            <a:r>
              <a:rPr lang="pt-BR" sz="2200" dirty="0" smtClean="0"/>
              <a:t>A unidade é bem avaliada pelos usuários, em geral, tem atingido indicadores de desempenho quantitativos e qualitativos</a:t>
            </a:r>
          </a:p>
          <a:p>
            <a:pPr marL="341313" lvl="1" indent="-341313">
              <a:spcBef>
                <a:spcPts val="800"/>
              </a:spcBef>
              <a:buFont typeface="Arial" charset="0"/>
              <a:buChar char="•"/>
            </a:pPr>
            <a:r>
              <a:rPr lang="pt-BR" sz="2200" dirty="0" smtClean="0">
                <a:solidFill>
                  <a:schemeClr val="tx1"/>
                </a:solidFill>
              </a:rPr>
              <a:t>Garantia:  fluxo de pagamento através de recursos apartados do FPE</a:t>
            </a:r>
          </a:p>
          <a:p>
            <a:endParaRPr lang="pt-BR" sz="2000" dirty="0" smtClean="0"/>
          </a:p>
          <a:p>
            <a:pPr lvl="3"/>
            <a:endParaRPr lang="pt-BR" sz="1400" dirty="0" smtClean="0"/>
          </a:p>
          <a:p>
            <a:pPr lvl="1"/>
            <a:endParaRPr lang="pt-BR" sz="1800" dirty="0" smtClean="0"/>
          </a:p>
        </p:txBody>
      </p:sp>
    </p:spTree>
    <p:extLst>
      <p:ext uri="{BB962C8B-B14F-4D97-AF65-F5344CB8AC3E}">
        <p14:creationId xmlns:p14="http://schemas.microsoft.com/office/powerpoint/2010/main" val="306012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Instituto Couto Maia 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158" t="10742" r="24231" b="13086"/>
          <a:stretch>
            <a:fillRect/>
          </a:stretch>
        </p:blipFill>
        <p:spPr bwMode="auto">
          <a:xfrm>
            <a:off x="1500166" y="1214422"/>
            <a:ext cx="6286544" cy="521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3661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Instituto Couto Maia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Objeto: Concessão administrativa para construção e prestação de serviços não assistenciais</a:t>
            </a:r>
          </a:p>
          <a:p>
            <a:r>
              <a:rPr lang="pt-BR" sz="2400" dirty="0" smtClean="0"/>
              <a:t>Prazo da Concessão: 21,4 anos; sendo 1,4 ano para execução de investimentos</a:t>
            </a:r>
          </a:p>
          <a:p>
            <a:r>
              <a:rPr lang="pt-BR" sz="2400" dirty="0" smtClean="0"/>
              <a:t>Investimento: R$ 96 milhões</a:t>
            </a:r>
          </a:p>
          <a:p>
            <a:r>
              <a:rPr lang="pt-BR" sz="2400" dirty="0" smtClean="0"/>
              <a:t>Contraprestação mensal: R$ 3.515.027,17</a:t>
            </a:r>
          </a:p>
          <a:p>
            <a:r>
              <a:rPr lang="pt-BR" sz="2400" dirty="0" smtClean="0"/>
              <a:t>Situação: terraplanagem</a:t>
            </a:r>
          </a:p>
          <a:p>
            <a:pPr marL="341313" lvl="1" indent="-341313">
              <a:spcBef>
                <a:spcPts val="800"/>
              </a:spcBef>
              <a:buFont typeface="Arial" charset="0"/>
              <a:buChar char="•"/>
            </a:pPr>
            <a:r>
              <a:rPr lang="pt-BR" sz="2200" dirty="0" smtClean="0">
                <a:solidFill>
                  <a:schemeClr val="tx1"/>
                </a:solidFill>
              </a:rPr>
              <a:t>Garantia:  fluxo de pagamento através de recursos apartados do FPE</a:t>
            </a:r>
          </a:p>
          <a:p>
            <a:pPr>
              <a:buNone/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39437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pt-BR" altLang="pt-BR" dirty="0" smtClean="0"/>
              <a:t>-  </a:t>
            </a:r>
            <a:r>
              <a:rPr lang="pt-BR" altLang="pt-BR" dirty="0"/>
              <a:t>Aspectos Fiscais</a:t>
            </a:r>
          </a:p>
          <a:p>
            <a:pPr marL="609600" indent="-609600">
              <a:buFontTx/>
              <a:buNone/>
            </a:pPr>
            <a:endParaRPr lang="pt-BR" altLang="pt-BR" dirty="0"/>
          </a:p>
          <a:p>
            <a:pPr marL="609600" indent="-609600">
              <a:buFontTx/>
              <a:buNone/>
            </a:pPr>
            <a:r>
              <a:rPr lang="pt-BR" altLang="pt-BR" dirty="0" smtClean="0"/>
              <a:t>- Aspectos </a:t>
            </a:r>
            <a:r>
              <a:rPr lang="pt-BR" altLang="pt-BR" dirty="0"/>
              <a:t>Econômicos</a:t>
            </a:r>
          </a:p>
          <a:p>
            <a:pPr marL="609600" indent="-609600">
              <a:buFontTx/>
              <a:buNone/>
            </a:pPr>
            <a:endParaRPr lang="pt-BR" altLang="pt-BR" dirty="0"/>
          </a:p>
          <a:p>
            <a:pPr marL="609600" indent="-609600">
              <a:buFontTx/>
              <a:buNone/>
            </a:pPr>
            <a:r>
              <a:rPr lang="pt-BR" altLang="pt-BR" dirty="0" smtClean="0"/>
              <a:t>- Aspectos </a:t>
            </a:r>
            <a:r>
              <a:rPr lang="pt-BR" altLang="pt-BR" dirty="0"/>
              <a:t>Legais</a:t>
            </a:r>
          </a:p>
          <a:p>
            <a:pPr marL="609600" indent="-609600">
              <a:buFontTx/>
              <a:buNone/>
            </a:pPr>
            <a:endParaRPr lang="pt-BR" altLang="pt-BR" dirty="0"/>
          </a:p>
          <a:p>
            <a:pPr marL="609600" indent="-609600">
              <a:buFontTx/>
              <a:buNone/>
            </a:pPr>
            <a:endParaRPr lang="pt-BR" altLang="pt-BR" dirty="0"/>
          </a:p>
          <a:p>
            <a:pPr marL="609600" indent="-609600"/>
            <a:endParaRPr lang="pt-BR" altLang="pt-BR" dirty="0"/>
          </a:p>
          <a:p>
            <a:pPr marL="609600" indent="-609600"/>
            <a:endParaRPr lang="pt-BR" alt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Ambiente Institucional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203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pt-BR" sz="4000" dirty="0" smtClean="0"/>
              <a:t>Sistema Metroviário de Salvador e Lauro de Freitas</a:t>
            </a:r>
            <a:endParaRPr lang="pt-BR" sz="4000" dirty="0"/>
          </a:p>
        </p:txBody>
      </p:sp>
      <p:pic>
        <p:nvPicPr>
          <p:cNvPr id="53250" name="Picture 2" descr="http://viatrolebus.com.br/wp-content/uploads/2013/08/Metr%C3%B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76062"/>
            <a:ext cx="7220196" cy="4810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779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8013" cy="1204934"/>
          </a:xfrm>
        </p:spPr>
        <p:txBody>
          <a:bodyPr/>
          <a:lstStyle/>
          <a:p>
            <a:r>
              <a:rPr lang="pt-BR" sz="4000" dirty="0" smtClean="0"/>
              <a:t>Sistema Metroviário de Salvador e Lauro de Freitas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643050"/>
            <a:ext cx="8643998" cy="4357718"/>
          </a:xfrm>
        </p:spPr>
        <p:txBody>
          <a:bodyPr/>
          <a:lstStyle/>
          <a:p>
            <a:r>
              <a:rPr lang="pt-BR" sz="2400" dirty="0" smtClean="0"/>
              <a:t>Objeto: Concessão patrocinada para o metrô de Salvador e Lauro de Freitas (34km)</a:t>
            </a:r>
          </a:p>
          <a:p>
            <a:r>
              <a:rPr lang="pt-BR" sz="2400" dirty="0" smtClean="0"/>
              <a:t>Prazo da Concessão: 30 anos</a:t>
            </a:r>
          </a:p>
          <a:p>
            <a:r>
              <a:rPr lang="pt-BR" sz="2400" dirty="0" smtClean="0"/>
              <a:t>Investimento: R$ 3,6 bilhões</a:t>
            </a:r>
          </a:p>
          <a:p>
            <a:r>
              <a:rPr lang="pt-BR" sz="2400" dirty="0" smtClean="0"/>
              <a:t>Contraprestação mensal operação plena: R$ 14.742.848,28</a:t>
            </a:r>
          </a:p>
          <a:p>
            <a:r>
              <a:rPr lang="pt-BR" sz="2400" dirty="0" smtClean="0"/>
              <a:t>Situação atual: em operação parcial</a:t>
            </a:r>
          </a:p>
          <a:p>
            <a:pPr marL="341313" lvl="1" indent="-341313">
              <a:spcBef>
                <a:spcPts val="800"/>
              </a:spcBef>
              <a:buFont typeface="Arial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Garantias públicas: Fluxo de pagamento através de recursos apartados do FPE Fundo Garantidor Baiano de PPPs (R$ 250 milhões)</a:t>
            </a:r>
          </a:p>
        </p:txBody>
      </p:sp>
    </p:spTree>
    <p:extLst>
      <p:ext uri="{BB962C8B-B14F-4D97-AF65-F5344CB8AC3E}">
        <p14:creationId xmlns:p14="http://schemas.microsoft.com/office/powerpoint/2010/main" val="346555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8" name="Picture 8" descr="http://www.cdenet.com.br/_imglibNEO/dst/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81" y="4000504"/>
            <a:ext cx="7000875" cy="2214578"/>
          </a:xfrm>
          <a:prstGeom prst="rect">
            <a:avLst/>
          </a:prstGeom>
          <a:noFill/>
        </p:spPr>
      </p:pic>
      <p:pic>
        <p:nvPicPr>
          <p:cNvPr id="56336" name="Picture 16" descr="http://static.wixstatic.com/media/e25e38_45f423d2a7422d41ec637dc85039aba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143248"/>
            <a:ext cx="3286148" cy="3071834"/>
          </a:xfrm>
          <a:prstGeom prst="rect">
            <a:avLst/>
          </a:prstGeom>
          <a:noFill/>
        </p:spPr>
      </p:pic>
      <p:sp>
        <p:nvSpPr>
          <p:cNvPr id="56324" name="AutoShape 4" descr="data:image/jpeg;base64,/9j/4AAQSkZJRgABAQAAAQABAAD/2wCEAAkGBxQTEhUUEhQUFRUUFRcUFBcVFBQVFBQUFBUWFxQUFRQYHCggGBwlHBQUITEhJSkrLi4uFx8zODMsNygtLisBCgoKDg0OGhAQGiwkHCQsLCwsLCwsLCwsLCwsLCwsLCwsLCwsLCwsLCwsLCwsLCwsLCwsLCwsLCwsLCwsLCwsNP/AABEIAMMBAgMBIgACEQEDEQH/xAAcAAACAwEBAQEAAAAAAAAAAAADBAIFBgABBwj/xABFEAABAwICBwUGAgYIBwEAAAABAAIRAyEEMQUSQVFhcZEGEyKBoTJSscHR8BRCM3KSouHxBxUjU2KCk7IkNENUY8LSFv/EABkBAAMBAQEAAAAAAAAAAAAAAAABAgMEBf/EACYRAQEAAgICAgICAgMAAAAAAAABAhESMQMhE0FRYQQyM3EUIiP/2gAMAwEAAhEDEQA/AMsykNyMykNy9Y1Ga1cO3VpFtMbkVtPgpNajMpqbT0F3aK2lwRhSsmWUlOz0VbQ4I7MNwTdOinqGGS2FdSwnBNDCK3o4RM/hkBn3YHggvwfBagYdRqYQFAZF2HvlsUDS4LQ18HfyPySlXCo2FK6mhlitKuHStSkqlBEsUCwJtzEFzVW0l3UwoGmNyYcFAhMAGmNyY0U0itaBrU3NJibAa3/qPVQITOjrPJ91jz+6R8052m9KOthw9oO13iy2uF7HZcqODwgYIAi8/fRP0WQ1o3NA9FEtulaciLWqQapAL2EodDIVfplo7l85EAfvBWTgqzTznCg4ss6Wxl77d6udprK1MO4yZEnevaNBrQZGYgkXzUxjcQM3ddVWmCo1KjSS9ogTdrchnsW+6z0pcBo8l4MiAQeJjKy0rGpAVS14DtWDaQBnsy3q0aFnnbTxjzVXiJC5QrS0axGaxetajNasrWjxjUemxc1qYptSN6GWTNKmupU09haBIEBLVvqC11CirKhRUsPhN6s6FGPr/FbY/wAfK9+md8sgdHCuOQPwT1LRNR2WqOZ+inh2Od7DS7j7LP2jn5Snm6Lc4f2tUge5T8LeRcbnmIWvwYzuo+WqutgdT2qlPlrEn4JGpiKYsajOqtdJVMHhm6z6bHbBrDvHE8C6Ss5j+2dINJbhmloIF2s28FNw8f0OeRpxa64IPmlq1BVbu07HmThaU7wxod+0LhTpdoKJsWvZ5lw6Gfks/jl6Vj5Np1qCRrUlcNqNqCWODuX0S1WisrLGku1LUpJd9NWlalFkrUYnKavcxDc1OPYhOYq2RQtR8OPBVP8A4yOpH0Uzhne679ko+HoODKoLXXa2LG/i2K5LtFVZCERdOnDu913QoD6JGYPRKynKGAvYRA1cWqYdBcFVdoHRRPNv+4K4c1VummTTtAOsIkTldaTtLOUK1IDxiTNtoy23TWBxA1RBttmLIFaq5ovVYOYb9ESnVftcIH+Fo+S146iblserSa5wmPLgn2hI4ZwNwQY3Rn5J9qjKnHsL1erxSa8aEenTJyBKFh3q5wQLslWPgt7pXyz6L0sC87I5qww+jd56K4wmjSYvHr6K2o6MaMz8v4qvj8c/aeeVUmHwIGQ6qyw+Bcdn3zNlZsFNuQHS/UqTsduHVVzk/rE8be6jh9FnaQOVz1Nh6pxtKky58RG/xdNg8lXVMU45lQpguPxO4KblafGLU6SJ9gRxOxIYzSMbSSlsXig0QMlRYvFykbzTje+i92zEmBfO+xUmJ0EHkF9QMtEM8R89nqn3OlRlHQ0QoaEpscD3rzGwtbBtu1l5/UkTq1Z4PBHlIlM0cK4uBcWxMnaTwCdJTpcYD2dwTqdRzqkBmqRmDrG0QB5p19RBCkps2oGrBSlRqbqiL9UB6zuC5kTeEJwyTT2jel35Dmp1pW9nNOUnnC1ntAaG06pnWh3hDvEAOU3XzI4SqcO6uS4hrw3WLnfmDpIHAwPNb3TP6OuXEFkOJaGw7VuHDW432hYGppF/c9zrVO5k2hh2km+rv4r2PLNSb/Dhwu9vWU31zT136rXEMaWiJcRrOtIFgWzt8QtckWOgMM6nVqt19ZjQ9gy9tjqYMZ2hw65WSB0o2h3Yo+IsIfrHVs8TqvAcwgOAPtC9huTvZ7GCq6o4k6wYSWhrWs8VSmXOAaAJJAvwWGeuFXj3F+1SIUKbkSF50ddDIWd7amKA2TUaPRx+S0hCrNOMaWt1mtdDphwkTB2ea0wv/ZGXT5on2YqaWoTGV4mw2ZrRvYwD9FQ/0mobQw/9Gj/pNXRz/TLiQ7MAy/dbr/KFpWtQMI0DJrGj/C0N+CbaFjld3bTGaiOquRYXKFLDCmSAtdotoEb1j9GO8QWt0S+SF0+S6mvywx91pab9UcV3eE5oJN1KVi0E1kP8QOP7LojfMZcUvUx7Bm7pde0nB12mRlyG7egGgUetU1GwPPmhYbfuSWPrpgnjsSq4uUqjpugOegCSoVmuIhrtQ79UOtwBsotJNgCeV0J+La32jq8wR8VOxoXB0HtJL6rqk5AsY2OPhAlNhL0aocJaQeSYYqJMBShcApQg0HBJPESOnJWGqk8a2L7vhtSoJu45pd52cZ6/yVPiqju9cSSDrGL7B8FLTekO7wz35O1S0frnwj4ylwtskPeltpfD1X06zQwnWa8NOvvJvqz6QsfgKdduqypharqQJDx3bwSDO3nB8lkqMmBLiZG0+SC5uU8V62WOVkcskm2/0JgBTYx1TD1DVIhx1GwGCAAO8s11jfceC6vQazvHMpvYTSaHucxlNrn9632Gtt7xJG/gvn3djVy2/Ioujjq1GkbyOoWOeF46VL7232jcRNirZoss3oV/iWlbkvNymq6p7iBCznbOvqMpXMF5mDBI1TtWlKz3ayvTaKfetDgS6AQSJgbARvTw/sWXTLM0gzKavEudMeQQHYrWe3u9cGRYusb7lcU+6c0OZSpQbfozs5lFoBoMtp0gd4YAVtyk+melph2pprUDBztjom2hYVpHmquRIXKTT0WfGFq9DG45LI6NPjC1ehzccl1eT6Y4NKSqLSekHOdqU7Dadg4neeCtsW6GOPBZ1jReZAALnZXDtm+1lkoucMcy0vPF4mZ6ARdWuhA5rgLgEZEzFjafJIUiCbWJJIIkjIZztiFdaKZLydwjr/JMly50NVJjqklW2MMWVFiDcoMrVco4aiXnh92ChWKs8IwNAWWeWul4w3QoBogCPvbvVbp/CgtDhmLHkfv1VoHJfG3Y4cD1FwsdNGIfSdSPeUrRdzPykbSBsK0eicaKrA4bfsg8QqxouldEP7nFOpfleNdnMCSB5SPJbYVGUa5oUw1cxEhasw4QMUyQU0QhVhZBMRpSmQ6Yzj0sfviqrtm0/hqce+3/AGOE+krXVGiSCAYP8fmsz25/5cR/eN+Dlfgv/pj/ALPKeqwQtzznj9ldXcDBuJvG6VHf98V5VyC9a3053B2Yvf8AmD9715h/aHMKJUqPtDmFjkca7QRutYMlkuz3tLWheT5O3Vh0i5ZLtwJdQEge2RMbNTabDzWtKq9K4FlVzddodAMTO2J+ASwurs8puMVhsUZ7sQQCTrSCSdsgK+w2G+G5Ot0TSGTAEQ4YDL79FeWe0zHSWGYmQ1RwjLeZCYDVlauB6q5F1VyAT0efEFq9FG4WRwhhwWq0Y645rr8nUc+PbUkSIOREKmrYRzHTsyJAmRsncQrDGYksZrDeBfIScyh4LGl7S4iYMeG4NplRwuuStzelXhcE6ZkuO2ARrbpJsNvVaHAUNTPMmT9AhCo8/kA5uy6BHok/mieEx6oo9OxjplU9UK1xCrKoU0yAHjCsNdIxDh97EHSrvBmR42TBIMF4BEjgSufLtrj0tvxTeKHUxAg2ORWQxNUiq9oc+BEDXdtHPgjYWpLgL77uccr70+N1szzWmDETBicp2TwVfUbU/EYd1RrWvmHBrpbEuyJAzCuKDEjivFi6TRk0S7/KdYJ4JyaqgLBGhQotsEYNW0Z0IoNTJHeECsbIKKGr7TufyCzXbY/8Pf32/NaN58TufyCzPbqPw9/fb8Cq8P8Akn+1Zf1rATbnfqvHrl4cvNenv05nmxeszHMKIUqYvbepptd2a9ta1ZTsy3xrVLyfJ/Z1YdPClMQfEOR+KbKTxJ8Q5fxUKCXhUiooA2DHh8z8UeEjW/5Z2Y8BuCQZO4hAqaGf+Ss/k8B4+R9UpqnVpK5U/wDV9f3qfR31XJ6n5L2LRNwtLo5/xHwCyzFoNG1PgPT+YXZn/Vz49tpSu1EAS2DfLQmAVktOV0qMrigOqJGo1OylnhAVtZirtMP/ALGodzdb9m/yV3Upqp03hXGlU1ACS0iDbMQT0lZZ4/a8aBS0F3jjULy3XyGrORdeZ2qzwfZ1rDILnGIuRHlA+a80M7Xw9F0yTTE/rRf1BVthsVkCt5hJ6Z3KgM0eR+X5+qIylCt6EHaET8ONyrWk7VdOmjBqbdhhslRGHKNAu7DAoFfR7iLEeaf7sjYV4DfajjBtln6DrCfCDcmzhv4wsl260XWND9G/wuDj4SZABBiOc+S+tAqWtCUxku4rk/LGtsUti/T2L0dRqiKtKnUB/vGNd8QqPG/0faPqZ4drDvpufT9GmPRdM80+2fF+e0fBsl44XX1/Hf0QYd091XrUzs1gyo0eUNPqqh39FGIpyadalU5h1Mxy8Q9UsvJOPoSe1P2ab41pkto/sviqLpfRdA2tLXj90kptzC2zgQdxBB9V5+fbpx6DKUr+0nCEniPaP3sUmEouUpUKhseR+CDSxgjDxvLG/tVGj5qx1NyXfhHVGU2MaXHXpuIGxrXBxJ3CyexOFez22ls5SLdVILFp3L1T1zvK8QNKBhVxoypl0++ipWuVho6p9V39yxy9Vu9FvlqeBVNoerZWwKxaJyvZUF7KAi6pAyJjcvHDauepNQQRauDEXVXoCAVe3VsBY35HbH3vXgdtsU4WSElUCqUh82ido+KYo4hzbBxSrh4QuDlRLRmko9oCEzRxjHbxzVK16mxwyy+CYaBgByIK87nfJ58VTs3j0RBj6gIAuON/L4I0FkcOFF2H4npK8p6QH5h0R2V2HbHNGgWaw7PovCSMwntTddeEcEgR1uJRA5HdSacwEAUDNhAn0QHqFVjIieESjHDlQLXBAI1tFUXZ02eTQD1Cqsd2SoVMjUpnex1+jwR6LQOqb58woF4Rxh7r57pD+jmqf0WNqDhUY0/vMLY6KgxHYjSFMzIqge7VM+YfHzX2Au+4QX1CLkgI1KOVZbsXh3tbU75hY9oY0awsWmZg5EyAm+0sNoPLolpaRJEkkwMtkE9FaYXFte9zWOkgAEjYbmEHSjfAA6ILsjB2Gc81nxklit7u3z78Ydw6rlpTo6l/dUv9Kn/8rlnxi+VYZvxTWEdDgkCYKM19wQcs10YZbkrLKarZaErXA8ui0YKxejK1weRWuovkLOzVsVOhwV0qErtZBiShtdFl2svHXQB2uUgkxUIzR2VkFowEjiRBPkfkU216XxRyPl1+wiE9OSXBkRO1FcJCBEHn8Vokdoi3RTDkEOUw5AFa8HJFa88+f1S1NoGSK0pgw145c/qiBKOqQJ+72RKTpAKYFL3gjVNrbcjN+oT9LGu23SAfw+S91/Lmglo3GtOYTDajTkQqcWXjyYIBgkZ7kEuSNyiUhgqmo2OMnnAn4JxuJCeg6qCQYsdm30QBhht3bN+9Mh4K4xvSCux7qdJus5waJi5gEnIXWZ0no+tWNqw1D+Vnhtz2rV4nRhedZ5PBuweW1UdfsuAf7Pw/qOdT9BLf3VFy/CpFbgv+Eu5p1Np2zECN67SGlm1NXVBAAm8ZnZZC0po7EMpVNbXeNQ6vsnVcLhxcIy/VVWDVp2qUmOE/lcJuctV4aZS16NYfiguS34gf9vV/Yq/Rcp4ntiaoupMC9r2HmPVRYVPgy3i082OsljSqEMBBIh2/Z9wtbovSII1XG6xuHMscPPorWgZaDwXRceUYTLTZCoFxeFkhWeMnO6rwucc3O6lR8dVzjVmuN4UDi2+8OqyppqJphP4v2ObUuxzPeb1CEcYzY9vULG4jSNFubwTub4j6JCrppv5KZPMgD0lHxfsc/wBPoI0mPeHUKLtKs2uEL5rV0lVOTWjyn1J+SVfUqnN8co+QTni/Zc/0+s/15hok16Tf13an+6FIYllRutSex43sc1w6gr485o/MS48TKg2pqu1mEtcMnNMO6j4LS+P0nk+z5gj75hFYICxWhe3DDDcS3uzYd4yXMOQ8Tc2+o4raUXhzQ5hD2m4LSCCN9llZYv1R2lSa5CBXrWXnf9/JAMBTahAqYKZDBy7X2nYhErtZMJU685WyI3EHI+hR2byhYaiBkIRKz9iCFpu+ypuBCXapB0ZWThCaxUnOgHkoB+8dPohYqpDSRc7AbX2AphPCOdSMAmCLcI2ck7+NMeITxBgrI/8A6qnrltYahblqua8ftA58FZ0NKMc0EHPksd7XqxY4vEhwbTMy9wndqN8T55wG/wCcJqoym/2gDzAKocFiA9xqbPZZ+oDd3+Y+jWqwFVFhCHQuH9xnQrlHvV6jRviOJu13JAwlaRG0fcr2vVJEBVlN5B4hc/8AH9bjo8vtpMEbkbwQrHR7/AOCzeF0jqkEtJjdt6qTNM1bimwCSSCZMDlZd2Llyawu2lV2K05RZ+bXO5l/XL1WeqU6lT9K8u4TboLIlLDtGQT67I1W05Vf+jYGDefEfoPVJ1Kb3/pHudwm3TJMAL1Gxou3DtGxT1VJ7wMyohrneyI4u+n8lOWcx7qpjb0G5RpkOMSE1T0eDd0uPHLovMRocOu3wuGRlY/8rDel/BlpX4iheNyj3G5Ee99K1Vs7iP4I2H8V2meBhdEzlm4yuNiOj9GVaztWmxzjtIBhvFx2BfQeznZ8YZphxLnXdDnBoPBmznEo/Yeu1lCABJc7X5zb01VpXU2VOB8vuFjnnbdLxx17VNEEbyOJk9U7Tfax8jmiVMIRskbx9Es6iolqtQzKk0pJ9Kc56kIlFxETJHHPyP1V8oWjNOj4iZ3553jb5JhjEu2qNh8jZFL+f38VSRzUhAJUC5DqvP5d9+A3pwqcYVDEsJIyIggg79hU2r2U5SqVI2E7khp0/wBi8b2kbs0+qjtFWii8nY0lAZF+ApuaBqgRuEbOHNLuwAZ4WPcPDLjOQiBltPyKcwVdr5LSDGfDyS+IqRRc851CSORs30E+aV1rZze9K6lpWszKo7zuPVWmE7X1W+2A4cLFZ/XUV5s8mU+3bcMb9NoO27Pcf0H1XLFagXKvnzT8WJctSGKpRcZqzAUHU5Sxy1dqs2rqTpVm10gKtr0S0yPMJqhXGrJIA4ru8eUy6c2eOjIXoS4rE2Y0nibBGpYEu9sk8BYfxRn5cceyx8dqLq4mBJO5t+u7zRKeHe7Pwjhc9cgn8PhAMgn6dIBcuf8AJyvXp0Y+GfatoYANyF95uepTTMMmw1e6q5bnb22mIDaS9FJMNYphqjatKvFUAcwqmrogyXUjBBNtnD5LT1KKW7qHcDY89h+S18fluPSMsJl2pMBpuph3X8Owzdp57lt9DdqKdSJOoTlJ8J5OWdxuAa8XFxkRmqt2Gcy2Y4bPJdmHmwz79VzZePLHr3H1/DY1MuYx/A7x896+U6L05UpRB1m+6fkdi2OiO0NOrAB1Xe66x8t60uNjP1V3VwrhmNYf4fmFACUxQxiLXoMqiDLTIMtMG2w7xwKQVzmzYX+C4aw9l3kRLeicdgi3K44WPRCqUJHLMZKoWwG45mVQtY6YBmWncJORTJakMQ0AQRnsjPySWEa5jgQ5zWlzRqTLACYyMxnshVsmiaVMFBp7UQFUl69yqNNXpuB2iFZvKo9JBxLpiJBbvGU+efVV9BlMbo1gBc2Wke6YzKUrYGrqgaxc21tY25Aq90lTim7y+IUnUlz3CVpM7GQc0ixEcxC81lqK1AGxAI4quxGimn2SW+oWGXgs6bTyz7U+v92XJw6Kdvb6/ReKPiy/Cvkx/JRilC5cs2gdVoUGYdszqieS8XJ7pLCk0JpoXLlNVDTGosLlyzqk2hShcuU1Uer0LlyA8cEtU+Y+K5cnOyvSYKFXYN33C5cnDUuNYAZFioLly9P+Nd4OHz/2a/sjjHua4OcSGkATcgRvzK1dJxXLk8u0zpZ4ZxUsSwQTtXLkEqXsElJ4tvhdyPwXi5OEtWulrScy0E9AVN2S5ctCBqlVuOyXi5H0Sqxw8LRvqMn9oItQLxcs1APCXqBcuQASFy5cm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6326" name="AutoShape 6" descr="data:image/jpeg;base64,/9j/4AAQSkZJRgABAQAAAQABAAD/2wCEAAkGBxQTEhUUEhQUFRUUFRcUFBcVFBQVFBQUFBUWFxQUFRQYHCggGBwlHBQUITEhJSkrLi4uFx8zODMsNygtLisBCgoKDg0OGhAQGiwkHCQsLCwsLCwsLCwsLCwsLCwsLCwsLCwsLCwsLCwsLCwsLCwsLCwsLCwsLCwsLCwsLCwsNP/AABEIAMMBAgMBIgACEQEDEQH/xAAcAAACAwEBAQEAAAAAAAAAAAADBAIFBgABBwj/xABFEAABAwICBwUGAgYIBwEAAAABAAIRAyEEMQUSQVFhcZEGEyKBoTJSscHR8BRCM3KSouHxBxUjU2KCk7IkNENUY8LSFv/EABkBAAMBAQEAAAAAAAAAAAAAAAABAgMEBf/EACYRAQEAAgICAgICAgMAAAAAAAABAhESMQMhE0FRYQQyM3EUIiP/2gAMAwEAAhEDEQA/AMsykNyMykNy9Y1Ga1cO3VpFtMbkVtPgpNajMpqbT0F3aK2lwRhSsmWUlOz0VbQ4I7MNwTdOinqGGS2FdSwnBNDCK3o4RM/hkBn3YHggvwfBagYdRqYQFAZF2HvlsUDS4LQ18HfyPySlXCo2FK6mhlitKuHStSkqlBEsUCwJtzEFzVW0l3UwoGmNyYcFAhMAGmNyY0U0itaBrU3NJibAa3/qPVQITOjrPJ91jz+6R8052m9KOthw9oO13iy2uF7HZcqODwgYIAi8/fRP0WQ1o3NA9FEtulaciLWqQapAL2EodDIVfplo7l85EAfvBWTgqzTznCg4ss6Wxl77d6udprK1MO4yZEnevaNBrQZGYgkXzUxjcQM3ddVWmCo1KjSS9ogTdrchnsW+6z0pcBo8l4MiAQeJjKy0rGpAVS14DtWDaQBnsy3q0aFnnbTxjzVXiJC5QrS0axGaxetajNasrWjxjUemxc1qYptSN6GWTNKmupU09haBIEBLVvqC11CirKhRUsPhN6s6FGPr/FbY/wAfK9+md8sgdHCuOQPwT1LRNR2WqOZ+inh2Od7DS7j7LP2jn5Snm6Lc4f2tUge5T8LeRcbnmIWvwYzuo+WqutgdT2qlPlrEn4JGpiKYsajOqtdJVMHhm6z6bHbBrDvHE8C6Ss5j+2dINJbhmloIF2s28FNw8f0OeRpxa64IPmlq1BVbu07HmThaU7wxod+0LhTpdoKJsWvZ5lw6Gfks/jl6Vj5Np1qCRrUlcNqNqCWODuX0S1WisrLGku1LUpJd9NWlalFkrUYnKavcxDc1OPYhOYq2RQtR8OPBVP8A4yOpH0Uzhne679ko+HoODKoLXXa2LG/i2K5LtFVZCERdOnDu913QoD6JGYPRKynKGAvYRA1cWqYdBcFVdoHRRPNv+4K4c1VummTTtAOsIkTldaTtLOUK1IDxiTNtoy23TWBxA1RBttmLIFaq5ovVYOYb9ESnVftcIH+Fo+S146iblserSa5wmPLgn2hI4ZwNwQY3Rn5J9qjKnHsL1erxSa8aEenTJyBKFh3q5wQLslWPgt7pXyz6L0sC87I5qww+jd56K4wmjSYvHr6K2o6MaMz8v4qvj8c/aeeVUmHwIGQ6qyw+Bcdn3zNlZsFNuQHS/UqTsduHVVzk/rE8be6jh9FnaQOVz1Nh6pxtKky58RG/xdNg8lXVMU45lQpguPxO4KblafGLU6SJ9gRxOxIYzSMbSSlsXig0QMlRYvFykbzTje+i92zEmBfO+xUmJ0EHkF9QMtEM8R89nqn3OlRlHQ0QoaEpscD3rzGwtbBtu1l5/UkTq1Z4PBHlIlM0cK4uBcWxMnaTwCdJTpcYD2dwTqdRzqkBmqRmDrG0QB5p19RBCkps2oGrBSlRqbqiL9UB6zuC5kTeEJwyTT2jel35Dmp1pW9nNOUnnC1ntAaG06pnWh3hDvEAOU3XzI4SqcO6uS4hrw3WLnfmDpIHAwPNb3TP6OuXEFkOJaGw7VuHDW432hYGppF/c9zrVO5k2hh2km+rv4r2PLNSb/Dhwu9vWU31zT136rXEMaWiJcRrOtIFgWzt8QtckWOgMM6nVqt19ZjQ9gy9tjqYMZ2hw65WSB0o2h3Yo+IsIfrHVs8TqvAcwgOAPtC9huTvZ7GCq6o4k6wYSWhrWs8VSmXOAaAJJAvwWGeuFXj3F+1SIUKbkSF50ddDIWd7amKA2TUaPRx+S0hCrNOMaWt1mtdDphwkTB2ea0wv/ZGXT5on2YqaWoTGV4mw2ZrRvYwD9FQ/0mobQw/9Gj/pNXRz/TLiQ7MAy/dbr/KFpWtQMI0DJrGj/C0N+CbaFjld3bTGaiOquRYXKFLDCmSAtdotoEb1j9GO8QWt0S+SF0+S6mvywx91pab9UcV3eE5oJN1KVi0E1kP8QOP7LojfMZcUvUx7Bm7pde0nB12mRlyG7egGgUetU1GwPPmhYbfuSWPrpgnjsSq4uUqjpugOegCSoVmuIhrtQ79UOtwBsotJNgCeV0J+La32jq8wR8VOxoXB0HtJL6rqk5AsY2OPhAlNhL0aocJaQeSYYqJMBShcApQg0HBJPESOnJWGqk8a2L7vhtSoJu45pd52cZ6/yVPiqju9cSSDrGL7B8FLTekO7wz35O1S0frnwj4ylwtskPeltpfD1X06zQwnWa8NOvvJvqz6QsfgKdduqypharqQJDx3bwSDO3nB8lkqMmBLiZG0+SC5uU8V62WOVkcskm2/0JgBTYx1TD1DVIhx1GwGCAAO8s11jfceC6vQazvHMpvYTSaHucxlNrn9632Gtt7xJG/gvn3djVy2/Ioujjq1GkbyOoWOeF46VL7232jcRNirZoss3oV/iWlbkvNymq6p7iBCznbOvqMpXMF5mDBI1TtWlKz3ayvTaKfetDgS6AQSJgbARvTw/sWXTLM0gzKavEudMeQQHYrWe3u9cGRYusb7lcU+6c0OZSpQbfozs5lFoBoMtp0gd4YAVtyk+melph2pprUDBztjom2hYVpHmquRIXKTT0WfGFq9DG45LI6NPjC1ehzccl1eT6Y4NKSqLSekHOdqU7Dadg4neeCtsW6GOPBZ1jReZAALnZXDtm+1lkoucMcy0vPF4mZ6ARdWuhA5rgLgEZEzFjafJIUiCbWJJIIkjIZztiFdaKZLydwjr/JMly50NVJjqklW2MMWVFiDcoMrVco4aiXnh92ChWKs8IwNAWWeWul4w3QoBogCPvbvVbp/CgtDhmLHkfv1VoHJfG3Y4cD1FwsdNGIfSdSPeUrRdzPykbSBsK0eicaKrA4bfsg8QqxouldEP7nFOpfleNdnMCSB5SPJbYVGUa5oUw1cxEhasw4QMUyQU0QhVhZBMRpSmQ6Yzj0sfviqrtm0/hqce+3/AGOE+krXVGiSCAYP8fmsz25/5cR/eN+Dlfgv/pj/ALPKeqwQtzznj9ldXcDBuJvG6VHf98V5VyC9a3053B2Yvf8AmD9715h/aHMKJUqPtDmFjkca7QRutYMlkuz3tLWheT5O3Vh0i5ZLtwJdQEge2RMbNTabDzWtKq9K4FlVzddodAMTO2J+ASwurs8puMVhsUZ7sQQCTrSCSdsgK+w2G+G5Ot0TSGTAEQ4YDL79FeWe0zHSWGYmQ1RwjLeZCYDVlauB6q5F1VyAT0efEFq9FG4WRwhhwWq0Y645rr8nUc+PbUkSIOREKmrYRzHTsyJAmRsncQrDGYksZrDeBfIScyh4LGl7S4iYMeG4NplRwuuStzelXhcE6ZkuO2ARrbpJsNvVaHAUNTPMmT9AhCo8/kA5uy6BHok/mieEx6oo9OxjplU9UK1xCrKoU0yAHjCsNdIxDh97EHSrvBmR42TBIMF4BEjgSufLtrj0tvxTeKHUxAg2ORWQxNUiq9oc+BEDXdtHPgjYWpLgL77uccr70+N1szzWmDETBicp2TwVfUbU/EYd1RrWvmHBrpbEuyJAzCuKDEjivFi6TRk0S7/KdYJ4JyaqgLBGhQotsEYNW0Z0IoNTJHeECsbIKKGr7TufyCzXbY/8Pf32/NaN58TufyCzPbqPw9/fb8Cq8P8Akn+1Zf1rATbnfqvHrl4cvNenv05nmxeszHMKIUqYvbepptd2a9ta1ZTsy3xrVLyfJ/Z1YdPClMQfEOR+KbKTxJ8Q5fxUKCXhUiooA2DHh8z8UeEjW/5Z2Y8BuCQZO4hAqaGf+Ss/k8B4+R9UpqnVpK5U/wDV9f3qfR31XJ6n5L2LRNwtLo5/xHwCyzFoNG1PgPT+YXZn/Vz49tpSu1EAS2DfLQmAVktOV0qMrigOqJGo1OylnhAVtZirtMP/ALGodzdb9m/yV3Upqp03hXGlU1ACS0iDbMQT0lZZ4/a8aBS0F3jjULy3XyGrORdeZ2qzwfZ1rDILnGIuRHlA+a80M7Xw9F0yTTE/rRf1BVthsVkCt5hJ6Z3KgM0eR+X5+qIylCt6EHaET8ONyrWk7VdOmjBqbdhhslRGHKNAu7DAoFfR7iLEeaf7sjYV4DfajjBtln6DrCfCDcmzhv4wsl260XWND9G/wuDj4SZABBiOc+S+tAqWtCUxku4rk/LGtsUti/T2L0dRqiKtKnUB/vGNd8QqPG/0faPqZ4drDvpufT9GmPRdM80+2fF+e0fBsl44XX1/Hf0QYd091XrUzs1gyo0eUNPqqh39FGIpyadalU5h1Mxy8Q9UsvJOPoSe1P2ab41pkto/sviqLpfRdA2tLXj90kptzC2zgQdxBB9V5+fbpx6DKUr+0nCEniPaP3sUmEouUpUKhseR+CDSxgjDxvLG/tVGj5qx1NyXfhHVGU2MaXHXpuIGxrXBxJ3CyexOFez22ls5SLdVILFp3L1T1zvK8QNKBhVxoypl0++ipWuVho6p9V39yxy9Vu9FvlqeBVNoerZWwKxaJyvZUF7KAi6pAyJjcvHDauepNQQRauDEXVXoCAVe3VsBY35HbH3vXgdtsU4WSElUCqUh82ido+KYo4hzbBxSrh4QuDlRLRmko9oCEzRxjHbxzVK16mxwyy+CYaBgByIK87nfJ58VTs3j0RBj6gIAuON/L4I0FkcOFF2H4npK8p6QH5h0R2V2HbHNGgWaw7PovCSMwntTddeEcEgR1uJRA5HdSacwEAUDNhAn0QHqFVjIieESjHDlQLXBAI1tFUXZ02eTQD1Cqsd2SoVMjUpnex1+jwR6LQOqb58woF4Rxh7r57pD+jmqf0WNqDhUY0/vMLY6KgxHYjSFMzIqge7VM+YfHzX2Au+4QX1CLkgI1KOVZbsXh3tbU75hY9oY0awsWmZg5EyAm+0sNoPLolpaRJEkkwMtkE9FaYXFte9zWOkgAEjYbmEHSjfAA6ILsjB2Gc81nxklit7u3z78Ydw6rlpTo6l/dUv9Kn/8rlnxi+VYZvxTWEdDgkCYKM19wQcs10YZbkrLKarZaErXA8ui0YKxejK1weRWuovkLOzVsVOhwV0qErtZBiShtdFl2svHXQB2uUgkxUIzR2VkFowEjiRBPkfkU216XxRyPl1+wiE9OSXBkRO1FcJCBEHn8Vokdoi3RTDkEOUw5AFa8HJFa88+f1S1NoGSK0pgw145c/qiBKOqQJ+72RKTpAKYFL3gjVNrbcjN+oT9LGu23SAfw+S91/Lmglo3GtOYTDajTkQqcWXjyYIBgkZ7kEuSNyiUhgqmo2OMnnAn4JxuJCeg6qCQYsdm30QBhht3bN+9Mh4K4xvSCux7qdJus5waJi5gEnIXWZ0no+tWNqw1D+Vnhtz2rV4nRhedZ5PBuweW1UdfsuAf7Pw/qOdT9BLf3VFy/CpFbgv+Eu5p1Np2zECN67SGlm1NXVBAAm8ZnZZC0po7EMpVNbXeNQ6vsnVcLhxcIy/VVWDVp2qUmOE/lcJuctV4aZS16NYfiguS34gf9vV/Yq/Rcp4ntiaoupMC9r2HmPVRYVPgy3i082OsljSqEMBBIh2/Z9wtbovSII1XG6xuHMscPPorWgZaDwXRceUYTLTZCoFxeFkhWeMnO6rwucc3O6lR8dVzjVmuN4UDi2+8OqyppqJphP4v2ObUuxzPeb1CEcYzY9vULG4jSNFubwTub4j6JCrppv5KZPMgD0lHxfsc/wBPoI0mPeHUKLtKs2uEL5rV0lVOTWjyn1J+SVfUqnN8co+QTni/Zc/0+s/15hok16Tf13an+6FIYllRutSex43sc1w6gr485o/MS48TKg2pqu1mEtcMnNMO6j4LS+P0nk+z5gj75hFYICxWhe3DDDcS3uzYd4yXMOQ8Tc2+o4raUXhzQ5hD2m4LSCCN9llZYv1R2lSa5CBXrWXnf9/JAMBTahAqYKZDBy7X2nYhErtZMJU685WyI3EHI+hR2byhYaiBkIRKz9iCFpu+ypuBCXapB0ZWThCaxUnOgHkoB+8dPohYqpDSRc7AbX2AphPCOdSMAmCLcI2ck7+NMeITxBgrI/8A6qnrltYahblqua8ftA58FZ0NKMc0EHPksd7XqxY4vEhwbTMy9wndqN8T55wG/wCcJqoym/2gDzAKocFiA9xqbPZZ+oDd3+Y+jWqwFVFhCHQuH9xnQrlHvV6jRviOJu13JAwlaRG0fcr2vVJEBVlN5B4hc/8AH9bjo8vtpMEbkbwQrHR7/AOCzeF0jqkEtJjdt6qTNM1bimwCSSCZMDlZd2Llyawu2lV2K05RZ+bXO5l/XL1WeqU6lT9K8u4TboLIlLDtGQT67I1W05Vf+jYGDefEfoPVJ1Kb3/pHudwm3TJMAL1Gxou3DtGxT1VJ7wMyohrneyI4u+n8lOWcx7qpjb0G5RpkOMSE1T0eDd0uPHLovMRocOu3wuGRlY/8rDel/BlpX4iheNyj3G5Ee99K1Vs7iP4I2H8V2meBhdEzlm4yuNiOj9GVaztWmxzjtIBhvFx2BfQeznZ8YZphxLnXdDnBoPBmznEo/Yeu1lCABJc7X5zb01VpXU2VOB8vuFjnnbdLxx17VNEEbyOJk9U7Tfax8jmiVMIRskbx9Es6iolqtQzKk0pJ9Kc56kIlFxETJHHPyP1V8oWjNOj4iZ3553jb5JhjEu2qNh8jZFL+f38VSRzUhAJUC5DqvP5d9+A3pwqcYVDEsJIyIggg79hU2r2U5SqVI2E7khp0/wBi8b2kbs0+qjtFWii8nY0lAZF+ApuaBqgRuEbOHNLuwAZ4WPcPDLjOQiBltPyKcwVdr5LSDGfDyS+IqRRc851CSORs30E+aV1rZze9K6lpWszKo7zuPVWmE7X1W+2A4cLFZ/XUV5s8mU+3bcMb9NoO27Pcf0H1XLFagXKvnzT8WJctSGKpRcZqzAUHU5Sxy1dqs2rqTpVm10gKtr0S0yPMJqhXGrJIA4ru8eUy6c2eOjIXoS4rE2Y0nibBGpYEu9sk8BYfxRn5cceyx8dqLq4mBJO5t+u7zRKeHe7Pwjhc9cgn8PhAMgn6dIBcuf8AJyvXp0Y+GfatoYANyF95uepTTMMmw1e6q5bnb22mIDaS9FJMNYphqjatKvFUAcwqmrogyXUjBBNtnD5LT1KKW7qHcDY89h+S18fluPSMsJl2pMBpuph3X8Owzdp57lt9DdqKdSJOoTlJ8J5OWdxuAa8XFxkRmqt2Gcy2Y4bPJdmHmwz79VzZePLHr3H1/DY1MuYx/A7x896+U6L05UpRB1m+6fkdi2OiO0NOrAB1Xe66x8t60uNjP1V3VwrhmNYf4fmFACUxQxiLXoMqiDLTIMtMG2w7xwKQVzmzYX+C4aw9l3kRLeicdgi3K44WPRCqUJHLMZKoWwG45mVQtY6YBmWncJORTJakMQ0AQRnsjPySWEa5jgQ5zWlzRqTLACYyMxnshVsmiaVMFBp7UQFUl69yqNNXpuB2iFZvKo9JBxLpiJBbvGU+efVV9BlMbo1gBc2Wke6YzKUrYGrqgaxc21tY25Aq90lTim7y+IUnUlz3CVpM7GQc0ixEcxC81lqK1AGxAI4quxGimn2SW+oWGXgs6bTyz7U+v92XJw6Kdvb6/ReKPiy/Cvkx/JRilC5cs2gdVoUGYdszqieS8XJ7pLCk0JpoXLlNVDTGosLlyzqk2hShcuU1Uer0LlyA8cEtU+Y+K5cnOyvSYKFXYN33C5cnDUuNYAZFioLly9P+Nd4OHz/2a/sjjHua4OcSGkATcgRvzK1dJxXLk8u0zpZ4ZxUsSwQTtXLkEqXsElJ4tvhdyPwXi5OEtWulrScy0E9AVN2S5ctCBqlVuOyXi5H0Sqxw8LRvqMn9oItQLxcs1APCXqBcuQASFy5cm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6322" name="Picture 2" descr="http://www.robsonrodovalho.com.br/wp-content/uploads/ressonancia-300x2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357298"/>
            <a:ext cx="2857500" cy="2019301"/>
          </a:xfrm>
          <a:prstGeom prst="rect">
            <a:avLst/>
          </a:prstGeom>
          <a:noFill/>
        </p:spPr>
      </p:pic>
      <p:sp>
        <p:nvSpPr>
          <p:cNvPr id="56330" name="AutoShape 10" descr="data:image/jpeg;base64,/9j/4AAQSkZJRgABAQAAAQABAAD/2wCEAAkGBhQSEBUSEhQRFRAQEBAVFRAUEhQXFRUQFxAVGBQVFBcXGyYfFxkkGRQUHy8gIycpLCwsFR4xNTAqNSYrLCkBCQoKDgwOFw8PGikcHBwsLCksKSkpLCwsKSwsLCwsKSkpLCksKSwpLCwsKSosKSwqLCk0KSwpLCkpKSkpKTUsLP/AABEIAOEA4QMBIgACEQEDEQH/xAAbAAEAAgMBAQAAAAAAAAAAAAAABAUCAwYBB//EAE8QAAIBAgMDBQ0EBQkGBwAAAAABAgMRBBIhBTFRBhNBYZEHFCIyUmJxgZKhsdHSU6LB4RUWI0JUGCQzNENyc9PiF3SUo/DxCGNkgpOz4//EABcBAQEBAQAAAAAAAAAAAAAAAAABAgP/xAAeEQEBAQEBAAMBAQEAAAAAAAAAARESAiExUUETYf/aAAwDAQACEQMRAD8A+4gAAAAAAAAAAAAAAAAAAAeNgeg8zrigmB6AAAAAAAAAAAAAAAAAAAAAAAAAAAAAAAAARdqVnChVmtHClUkn1qDYg24iuoK76Wklxb6CBjsa8jbyqzTzdC16eKIGzcDaCzXck1K7beriuPrNm1avgOLjdTVn6Bfik+YrsXyk5vS9OU0tbKS14WfzLHkvt/vjPeKjKLStfxk72aXqNNDZkJq86cXLS7cYt7l0kenRhCtanDLo03FW6U76bgjo3j1d5VdJ2vfp6bcSRCd1ddJV0KairJaLoPKUpqvGzfNtNSjpZPWzXrsJ8rVuAAAAAAAAAAAAAAAAAAAAAAAAAAAAAEXamHdShVhHxp0qkV6ZQaXxJQAoMIq3NftKU82qyrI3a1tNbEPFYxUqdTMq0bwX9JlsrqSurN28V9h1Zy+0Kre0UuiNGNvS1VL96n02bP27RqJ2qQupSWskt0mla+/Sz9ZnLaEOfUE05OneyV73lo1bf4j6zQtopzyqUW1dONvCTW/1GuONaquMpULeDlio2qarW/5Ew1bc/wCbP2J/I8w2KlKuoKMsijmlNxaV9Uld9N7E3Z3iev8ABEoRQAAAAAAAAAAAAAAAAAAAAAAAAAAAAAAAA5TFxvtKXVSpLtU/mdWcziKbW0Juz8KlBx0VnGPgye/Szkiz6qX+Na2SozcllTlq912r+nTo1PZbHvPOlHNxevuvZ9JYVKV98U+jVLVdu4zoUGl4EEl1WRNMTdnwtBLh8kSTVh4tR1VnwNoUAAAAAAAAAAAAAAAAAAAAAAAAAAAAAAAAKPHf12PVhZ++tH5F4czt1/zyl/hr4zAsk9/W/wALfgTcH4r9P4Ir6VRKpFNN5oy0Svw1faWVOrHctOrcBtAAAAAAAAAAAAAAAAAAAAAAAAAAAAAAAAAAA5rbX9dp/wCGvjM6U5na/wDXYf4a+MgIfIzGzxNari2/2M5To4eC3KjQnOEqkvPnUU7+bCB2E6ae9HF9y+NsBhuuFWXtV6kn8TtgkaHQa8V26nqjWq8lo/evg1oSwFQqW04ttNNWdtNUSqdVSV07r8SBW2W+clKDVpu7TvpK1m16SfRpKMUl0fHpYGYAAAAAAAAAAAAAAAAAAAAAAAAAAAGFWsoq77AMpSSV3uOVxuIU8XmV7RjbsRb1q7k9d3AoowviJLjddsSUaO5jUUdm4O+7vWHvudunc5Tk1sp4bC0MPJxcqFGEG43ytpa2vrb0l3QruPo4FFiDGE01dGQAAAADGotH6H8AI9HatGekalNvgpIkpnyipHwn6TdQxU4+LOcfRJoz0uPqQKHkzjJ1KSc5OTU2rtvVafMvjSAAAAAAV23Nu08JT5ypmackkopNtv0tI1YvlBGnWdOUfBVvDzdLjfdb1bzje6TtnnI0aai1Ft1FK6eZKOVaLcvC6eBrzNsjNvwV+6PVlilGgoOjOdKMY1IeFeTinrF6avrPpB8K5NztiY1XCcoUJudoxvecIXjFdF82V6s+k7I5aueRVKM4qopSzOUfAVlaMrdN79Paa95/E82/11gIEdtU3+8vaj8zL9L0+K7V8zm2mgq8dtyMacpRcbpaOTjlvfp1Kylt7ESV1Gl67J9jmVLXTg51bYxPk0e1f5hhU2zi+inRa9K/zBhq+xGKUdFrLhw9JAnNt3e8pFWxT1yQ186P1maq4n7OPtQ+sYnS3NCwcVPPrmIPPYn7Ne1D6zyeLrxV5U0kulyjb3SHK6tsp6R8FOU4KTVm76XN/Nvj8DKtlKq4vQsKVZSX4FZkZtw+kk29PyKLEEavtCnBXlJJNpLfq30JdJqntVLfCp936gJwK2e3YLfGp2R+og7Q5TLI1SUs76ZJeCuK11YHFYheHL0sxR7X8Z33319NjxM4ujsuSL/Yv/Ef4HSnJcnJ2w1S29ZmvTlf4o6unGySerSWvF2Os+nNkACjCrVUU5SaSW9s5TbvLVxvDDxbfTVcXZf3Y9PpfvOh2hFNxuk1Z6NJ8OJDdCHkQ9iPyLLiVR0NlQqUFUq1ZynUiqkszjfNkWm7dpuOd2rh6c3m5uporRWZq0bR6NeDevlM63bG1Vh1G1FTTTvZxjZLqtqUsOWdCUvDoU4qzblOVO3a4lnq/bN8xzuDo5GoR51RlO78Zu7td2S4Lh0FjjZftPBc2kkrvNvW+10tC0XK3B30WGv1Tomb5T4R74UH66TN93fpm+PhSqcvO94lVl53Yy6/WLB/Z0f+UJcoMH9lSfo5kv8Ap/xP87+q2jLwM2Wq0tHJSSV+rUy76j5NT2kZ1eWuBi7PDdkaH1GH694D+Hl7FD6zHca4p3zHyanajJVocJ9qPP16wH8PP2KX1nq5cYD+HqexS+sdw4rfBrr9uJtUev70fkTtm7bw1WCnClNRle2kFuk07+HboJmIxtOnbPSnFSdk5OlFN2vZXqauyfYTqLyp1D0+1H5Hrhxv7USzW1qL3U5P0Tof5p7+kKX2NTto/wCaOjlBpVJeLHM+pOLstdXwWjJfO9fvNyxlP7Gp20/wqGffVP7Kp936yauIzxCIuLx9lo9Sy75p/ZVexfWeS5p76Vb3r4TLLCyudq4+UrXs7O+sU/iMTtK+9W9C/FHQcxR3c1WvwzT+sr9p7YwWHqU6dZV41K2bJFc/Jys0n4knbxlvN9+fxjj1+q7C0nXlkp3b9LSS46k+XIib/tbPqc/mX9LZlNPMk723uc3p62b+9Y9ftS+Zi3fpqef1y8ORtZXTqUpJv97Pm9Ut5lHkbUuryhlvrrJtLq8HX3HTLDrr9p/M95led7T+ZiyVvcY4fBRpwUIaJdNtXxv6S0K50uuXtMkYVvddtJdNiiSAANGKo5lpvTKvEYhQllk0na9rrd2l2c/tWvJVWop2jq7K93ZZY/MZor9rVITa1i7J/vRXxZSYrYeHqO840pPrlTL/AJypuu76Rvl/e3ylu3JaDn57/Ct41suqgtEt3jSZcpjmP1Swb/s6P/L+Rs/VfC+RDtidBOtV0XhX6Xl6X0bty3dp7CpU872fyLhy5fE8jcM1pDXhFwXxRT1eQ0Xupy9UoH0eDl039n8iRCPFe4YY+P4nudyfiwq+qcCDLudV+inW9qB91hRj0pdhn3tDyY9iMWD4N/s5xH2Vf7p4+51iPsq/Yj7v3tDyY9iHe0PJj7KJi64DkhgXQw0KEoyjKDqXU1ZvNVnO64+MX/L3kV+kqNOlzqpc1W5y7p50/wBnKNrZl5V/UX0sDTe+FN+mEfkbOZjwXYi4j5N/J/X8VT/4X/8AQ2ruGVEkljYpJaJYdpdiqH1TmY8F2DmY8EEx8nqdweUvGxcZemg/xmzD+T//AOpp3/3f/UfW+aXA2Rw6Bj46/wDw/wAv4mh/wz+ox/k/T/iaH/wS+o+xyoL/AKbNM9P+7+ZcMcb3O+5nLZtepVlVp1OcoqmlCm4teGpNu713IjcuNn1Km1MJKFKtKFJPPONKbhHPUVrySt+56tL7ztZYlrcl7/mR549+TTv/AHfzLzVxaqsrb+HQxLERXT7mUktqPyKXsv5mx7Q6clNxspWy6uG6a3+Mn7i80xa99w4+5/Id+Q8pFX35bTLS32vl08JXpy3+Kzz9IPyIbr2yu94/0kd+/pXUTmmLtK+qvZ9JKo07LrZo2dNON4+K0mvXclkAAACNiMEpO6dpe5+lEkAVFWLh4yt537vb8zxVFxXaW7REq4Bb46dT3ergTBTywr57nVPfKKcHKTiqag14Mc2VSu272d1bgmeQoVN7qWs46Xvol4T14uzt0bidOFnZqz/63cTGwTGqjCSestLPwbt/eer6SRcxsMq4LsCsrntzDKuC7D3KuC7AM7i5hkXBdgyLguwDTtGhOdOcac1TqSpzjCrlUsk3G0Z5XpKzs7PfYiSwNbNJqsrPDqEYuknbEXf7Zu+q1XgaLTfqWWVcF2DIuC7C6zfMqFTwlVRV5pzUIrNksnJR1ll1td679N2pls7C1IqPOyjKcYzTnGLineSskm293WTMi4LsGVcF2C3VkyY2XBhkXBdgyLguwiszyxjkXBdh7kXBdgHuVcEMi4LsR5kXBdh7kXBdhQ5tcF2Ic2uC7BkXBdgyLguwI95tcF2GSpq+5X9C7TGNK7skuwm0aKitN/SwpQoqKNgAAAAAAAAAGM4JqzV0Rns9dDfxJYAh/o/zvd+Y/R/ne78yYAIfeHne78x3h53u/MmACH3h53u/M97w873fmSyn5U7YnhsPzsEpNVIJxfTF3611ATe8fO+7+Z862/3SamGnOKw8JxpV503LnnF5Yzcc1sj4buveMZ3VMRlap0qSnZ2c05RT6G0pps5edOeJjOdRJzqupKeVNRzSbcsqu7K7dtSyalrq6PdJckmqEbNfav6CXS5cVJKTVCHgU5zs6z1yq9vEPnHJnZ05XSm1KL1TWmWysnp69PmdRs2u6VZRzQ55XtF/vRUrNpdOtr23XXEskrNuO3obclKEZqCtO1rSvvduBWV+WsozcXRj4Lt/Sv6DNcpKiX9FTvxu/hb8SgxdCdScpytmm7uy09RqeP1L7/FpR7omacocw708t3naTurrK3DUn4bldKf9ikuPO/6DnqGzdby7CwirbjXEZ7q8/WN/Zr2/9I/WP/y/v/6Shr4mMFmnKMVdK7aWrdkvTfoJOA2JiMTbKpUKDWtecbVWtP6KlJadPhTStbxZXJZ5iy+qt8Dt91q6o06Tct9SWfwaUOhzeXe9yjve/cm1frCvq95jsrZNPDU1TpRtFatttylLplOT1lJ8WTDk6RhSpZV19LMwAoAAAAAAAAAAAAAAAAAABw3dL29CMFhbSdWWSr1KGaSWvFtPs9B3J8r7pkf5/H/daX/2VSz7S/TiMTOd7qOnVqdXycX83i+Ll8SlUCTTnK1ruy3LgdPMy65ersxNq7AiqjqUqkqMpb8uVp9O59bfou7WuRa2w2228Xq0lrTptW4JW0PMrfSZqga5jO1hSpVqb8HGqS8mdHMvc016mSltaslq8PJ9Sqx+o1qkZKCLJiWtsNs1OlUV1rnJe7KviYVMZWl/axS6HTpZXb/3uR6onuUuJpg686U+cpy/aq9qs4QqTSdrqMqkW4J2WkbLQ+g8j+UEq9NwqtOtT3yslnh0SstE76O3VxPn6RK2bjJ0asakE3KL3Lpj+8n1NGfXmVvz6sfWAaMFi41acakfFmr+jin1p6G84O4AAAAAAAAAAAAAAAAAAAAAHO7f5IrE1lV5xxfNqDiuClJ3uv7zOiAlxLNchDuewStmXsy+oy/2fU/L+6/qOtBrqpzHJrufU/Lfsv6jOPICl5Uvf8zqQOqcRzK5BUfKn2/merkHQ4z7TpQOqcxzi5DUOM+0zXInD+f2/kdAB1TmKJcjcPwl2r5GyPJOguh/d+Rcgm1eYj4HAQowyU1aN27dbJABFAAAAAAAAAAAAAAAAAAAAAAAAAAAAAAAAAAAAAAAAAAAAAAA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6332" name="AutoShape 12" descr="data:image/jpeg;base64,/9j/4AAQSkZJRgABAQAAAQABAAD/2wCEAAkGBhQSEBUSEhQRFRAQEBAVFRAUEhQXFRUQFxAVGBQVFBcXGyYfFxkkGRQUHy8gIycpLCwsFR4xNTAqNSYrLCkBCQoKDgwOFw8PGikcHBwsLCksKSkpLCwsKSwsLCwsKSkpLCksKSwpLCwsKSosKSwqLCk0KSwpLCkpKSkpKTUsLP/AABEIAOEA4QMBIgACEQEDEQH/xAAbAAEAAgMBAQAAAAAAAAAAAAAABAUCAwYBB//EAE8QAAIBAgMDBQ0EBQkGBwAAAAABAgMRBBIhBTFRBhNBYZEHFCIyUmJxgZKhsdHSU6LB4RUWI0JUGCQzNENyc9PiF3SUo/DxCGNkgpOz4//EABcBAQEBAQAAAAAAAAAAAAAAAAABAgP/xAAeEQEBAQEBAAMBAQEAAAAAAAAAARESAiExUUETYf/aAAwDAQACEQMRAD8A+4gAAAAAAAAAAAAAAAAAAAeNgeg8zrigmB6AAAAAAAAAAAAAAAAAAAAAAAAAAAAAAAAARdqVnChVmtHClUkn1qDYg24iuoK76Wklxb6CBjsa8jbyqzTzdC16eKIGzcDaCzXck1K7beriuPrNm1avgOLjdTVn6Bfik+YrsXyk5vS9OU0tbKS14WfzLHkvt/vjPeKjKLStfxk72aXqNNDZkJq86cXLS7cYt7l0kenRhCtanDLo03FW6U76bgjo3j1d5VdJ2vfp6bcSRCd1ddJV0KairJaLoPKUpqvGzfNtNSjpZPWzXrsJ8rVuAAAAAAAAAAAAAAAAAAAAAAAAAAAAAEXamHdShVhHxp0qkV6ZQaXxJQAoMIq3NftKU82qyrI3a1tNbEPFYxUqdTMq0bwX9JlsrqSurN28V9h1Zy+0Kre0UuiNGNvS1VL96n02bP27RqJ2qQupSWskt0mla+/Sz9ZnLaEOfUE05OneyV73lo1bf4j6zQtopzyqUW1dONvCTW/1GuONaquMpULeDlio2qarW/5Ew1bc/wCbP2J/I8w2KlKuoKMsijmlNxaV9Uld9N7E3Z3iev8ABEoRQAAAAAAAAAAAAAAAAAAAAAAAAAAAAAAAA5TFxvtKXVSpLtU/mdWcziKbW0Juz8KlBx0VnGPgye/Szkiz6qX+Na2SozcllTlq912r+nTo1PZbHvPOlHNxevuvZ9JYVKV98U+jVLVdu4zoUGl4EEl1WRNMTdnwtBLh8kSTVh4tR1VnwNoUAAAAAAAAAAAAAAAAAAAAAAAAAAAAAAAAKPHf12PVhZ++tH5F4czt1/zyl/hr4zAsk9/W/wALfgTcH4r9P4Ir6VRKpFNN5oy0Svw1faWVOrHctOrcBtAAAAAAAAAAAAAAAAAAAAAAAAAAAAAAAAAAA5rbX9dp/wCGvjM6U5na/wDXYf4a+MgIfIzGzxNari2/2M5To4eC3KjQnOEqkvPnUU7+bCB2E6ae9HF9y+NsBhuuFWXtV6kn8TtgkaHQa8V26nqjWq8lo/evg1oSwFQqW04ttNNWdtNUSqdVSV07r8SBW2W+clKDVpu7TvpK1m16SfRpKMUl0fHpYGYAAAAAAAAAAAAAAAAAAAAAAAAAAAGFWsoq77AMpSSV3uOVxuIU8XmV7RjbsRb1q7k9d3AoowviJLjddsSUaO5jUUdm4O+7vWHvudunc5Tk1sp4bC0MPJxcqFGEG43ytpa2vrb0l3QruPo4FFiDGE01dGQAAAADGotH6H8AI9HatGekalNvgpIkpnyipHwn6TdQxU4+LOcfRJoz0uPqQKHkzjJ1KSc5OTU2rtvVafMvjSAAAAAAV23Nu08JT5ypmackkopNtv0tI1YvlBGnWdOUfBVvDzdLjfdb1bzje6TtnnI0aai1Ft1FK6eZKOVaLcvC6eBrzNsjNvwV+6PVlilGgoOjOdKMY1IeFeTinrF6avrPpB8K5NztiY1XCcoUJudoxvecIXjFdF82V6s+k7I5aueRVKM4qopSzOUfAVlaMrdN79Paa95/E82/11gIEdtU3+8vaj8zL9L0+K7V8zm2mgq8dtyMacpRcbpaOTjlvfp1Kylt7ESV1Gl67J9jmVLXTg51bYxPk0e1f5hhU2zi+inRa9K/zBhq+xGKUdFrLhw9JAnNt3e8pFWxT1yQ186P1maq4n7OPtQ+sYnS3NCwcVPPrmIPPYn7Ne1D6zyeLrxV5U0kulyjb3SHK6tsp6R8FOU4KTVm76XN/Nvj8DKtlKq4vQsKVZSX4FZkZtw+kk29PyKLEEavtCnBXlJJNpLfq30JdJqntVLfCp936gJwK2e3YLfGp2R+og7Q5TLI1SUs76ZJeCuK11YHFYheHL0sxR7X8Z33319NjxM4ujsuSL/Yv/Ef4HSnJcnJ2w1S29ZmvTlf4o6unGySerSWvF2Os+nNkACjCrVUU5SaSW9s5TbvLVxvDDxbfTVcXZf3Y9PpfvOh2hFNxuk1Z6NJ8OJDdCHkQ9iPyLLiVR0NlQqUFUq1ZynUiqkszjfNkWm7dpuOd2rh6c3m5uporRWZq0bR6NeDevlM63bG1Vh1G1FTTTvZxjZLqtqUsOWdCUvDoU4qzblOVO3a4lnq/bN8xzuDo5GoR51RlO78Zu7td2S4Lh0FjjZftPBc2kkrvNvW+10tC0XK3B30WGv1Tomb5T4R74UH66TN93fpm+PhSqcvO94lVl53Yy6/WLB/Z0f+UJcoMH9lSfo5kv8Ap/xP87+q2jLwM2Wq0tHJSSV+rUy76j5NT2kZ1eWuBi7PDdkaH1GH694D+Hl7FD6zHca4p3zHyanajJVocJ9qPP16wH8PP2KX1nq5cYD+HqexS+sdw4rfBrr9uJtUev70fkTtm7bw1WCnClNRle2kFuk07+HboJmIxtOnbPSnFSdk5OlFN2vZXqauyfYTqLyp1D0+1H5Hrhxv7USzW1qL3U5P0Tof5p7+kKX2NTto/wCaOjlBpVJeLHM+pOLstdXwWjJfO9fvNyxlP7Gp20/wqGffVP7Kp936yauIzxCIuLx9lo9Sy75p/ZVexfWeS5p76Vb3r4TLLCyudq4+UrXs7O+sU/iMTtK+9W9C/FHQcxR3c1WvwzT+sr9p7YwWHqU6dZV41K2bJFc/Jys0n4knbxlvN9+fxjj1+q7C0nXlkp3b9LSS46k+XIib/tbPqc/mX9LZlNPMk723uc3p62b+9Y9ftS+Zi3fpqef1y8ORtZXTqUpJv97Pm9Ut5lHkbUuryhlvrrJtLq8HX3HTLDrr9p/M95led7T+ZiyVvcY4fBRpwUIaJdNtXxv6S0K50uuXtMkYVvddtJdNiiSAANGKo5lpvTKvEYhQllk0na9rrd2l2c/tWvJVWop2jq7K93ZZY/MZor9rVITa1i7J/vRXxZSYrYeHqO840pPrlTL/AJypuu76Rvl/e3ylu3JaDn57/Ct41suqgtEt3jSZcpjmP1Swb/s6P/L+Rs/VfC+RDtidBOtV0XhX6Xl6X0bty3dp7CpU872fyLhy5fE8jcM1pDXhFwXxRT1eQ0Xupy9UoH0eDl039n8iRCPFe4YY+P4nudyfiwq+qcCDLudV+inW9qB91hRj0pdhn3tDyY9iMWD4N/s5xH2Vf7p4+51iPsq/Yj7v3tDyY9iHe0PJj7KJi64DkhgXQw0KEoyjKDqXU1ZvNVnO64+MX/L3kV+kqNOlzqpc1W5y7p50/wBnKNrZl5V/UX0sDTe+FN+mEfkbOZjwXYi4j5N/J/X8VT/4X/8AQ2ruGVEkljYpJaJYdpdiqH1TmY8F2DmY8EEx8nqdweUvGxcZemg/xmzD+T//AOpp3/3f/UfW+aXA2Rw6Bj46/wDw/wAv4mh/wz+ox/k/T/iaH/wS+o+xyoL/AKbNM9P+7+ZcMcb3O+5nLZtepVlVp1OcoqmlCm4teGpNu713IjcuNn1Km1MJKFKtKFJPPONKbhHPUVrySt+56tL7ztZYlrcl7/mR549+TTv/AHfzLzVxaqsrb+HQxLERXT7mUktqPyKXsv5mx7Q6clNxspWy6uG6a3+Mn7i80xa99w4+5/Id+Q8pFX35bTLS32vl08JXpy3+Kzz9IPyIbr2yu94/0kd+/pXUTmmLtK+qvZ9JKo07LrZo2dNON4+K0mvXclkAAACNiMEpO6dpe5+lEkAVFWLh4yt537vb8zxVFxXaW7REq4Bb46dT3ergTBTywr57nVPfKKcHKTiqag14Mc2VSu272d1bgmeQoVN7qWs46Xvol4T14uzt0bidOFnZqz/63cTGwTGqjCSestLPwbt/eer6SRcxsMq4LsCsrntzDKuC7D3KuC7AM7i5hkXBdgyLguwDTtGhOdOcac1TqSpzjCrlUsk3G0Z5XpKzs7PfYiSwNbNJqsrPDqEYuknbEXf7Zu+q1XgaLTfqWWVcF2DIuC7C6zfMqFTwlVRV5pzUIrNksnJR1ll1td679N2pls7C1IqPOyjKcYzTnGLineSskm293WTMi4LsGVcF2C3VkyY2XBhkXBdgyLguwiszyxjkXBdh7kXBdgHuVcEMi4LsR5kXBdh7kXBdhQ5tcF2Ic2uC7BkXBdgyLguwI95tcF2GSpq+5X9C7TGNK7skuwm0aKitN/SwpQoqKNgAAAAAAAAAGM4JqzV0Rns9dDfxJYAh/o/zvd+Y/R/ne78yYAIfeHne78x3h53u/MmACH3h53u/M97w873fmSyn5U7YnhsPzsEpNVIJxfTF3611ATe8fO+7+Z862/3SamGnOKw8JxpV503LnnF5Yzcc1sj4buveMZ3VMRlap0qSnZ2c05RT6G0pps5edOeJjOdRJzqupKeVNRzSbcsqu7K7dtSyalrq6PdJckmqEbNfav6CXS5cVJKTVCHgU5zs6z1yq9vEPnHJnZ05XSm1KL1TWmWysnp69PmdRs2u6VZRzQ55XtF/vRUrNpdOtr23XXEskrNuO3obclKEZqCtO1rSvvduBWV+WsozcXRj4Lt/Sv6DNcpKiX9FTvxu/hb8SgxdCdScpytmm7uy09RqeP1L7/FpR7omacocw708t3naTurrK3DUn4bldKf9ikuPO/6DnqGzdby7CwirbjXEZ7q8/WN/Zr2/9I/WP/y/v/6Shr4mMFmnKMVdK7aWrdkvTfoJOA2JiMTbKpUKDWtecbVWtP6KlJadPhTStbxZXJZ5iy+qt8Dt91q6o06Tct9SWfwaUOhzeXe9yjve/cm1frCvq95jsrZNPDU1TpRtFatttylLplOT1lJ8WTDk6RhSpZV19LMwAoAAAAAAAAAAAAAAAAAABw3dL29CMFhbSdWWSr1KGaSWvFtPs9B3J8r7pkf5/H/daX/2VSz7S/TiMTOd7qOnVqdXycX83i+Ll8SlUCTTnK1ruy3LgdPMy65ersxNq7AiqjqUqkqMpb8uVp9O59bfou7WuRa2w2228Xq0lrTptW4JW0PMrfSZqga5jO1hSpVqb8HGqS8mdHMvc016mSltaslq8PJ9Sqx+o1qkZKCLJiWtsNs1OlUV1rnJe7KviYVMZWl/axS6HTpZXb/3uR6onuUuJpg686U+cpy/aq9qs4QqTSdrqMqkW4J2WkbLQ+g8j+UEq9NwqtOtT3yslnh0SstE76O3VxPn6RK2bjJ0asakE3KL3Lpj+8n1NGfXmVvz6sfWAaMFi41acakfFmr+jin1p6G84O4AAAAAAAAAAAAAAAAAAAAAHO7f5IrE1lV5xxfNqDiuClJ3uv7zOiAlxLNchDuewStmXsy+oy/2fU/L+6/qOtBrqpzHJrufU/Lfsv6jOPICl5Uvf8zqQOqcRzK5BUfKn2/merkHQ4z7TpQOqcxzi5DUOM+0zXInD+f2/kdAB1TmKJcjcPwl2r5GyPJOguh/d+Rcgm1eYj4HAQowyU1aN27dbJABFAAAAAAAAAAAAAAAAAAAAAAAAAAAAAAAAAAAAAAAAAAAAAAA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357322"/>
          </a:xfrm>
        </p:spPr>
        <p:txBody>
          <a:bodyPr/>
          <a:lstStyle/>
          <a:p>
            <a:r>
              <a:rPr lang="pt-BR" sz="4000" dirty="0" smtClean="0"/>
              <a:t>Rede de Serviços de Diagnóstico por Imagem</a:t>
            </a:r>
            <a:endParaRPr lang="pt-BR" sz="4000" dirty="0"/>
          </a:p>
        </p:txBody>
      </p:sp>
      <p:pic>
        <p:nvPicPr>
          <p:cNvPr id="56338" name="Picture 18" descr="http://4.bp.blogspot.com/-bXR1Yb6kP6I/UWQok1rIWSI/AAAAAAAABwk/oJ1HAt02NA0/s640/MAM%C3%93GRAF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1333502"/>
            <a:ext cx="3810000" cy="238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39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23852"/>
            <a:ext cx="8228013" cy="1433512"/>
          </a:xfrm>
        </p:spPr>
        <p:txBody>
          <a:bodyPr/>
          <a:lstStyle/>
          <a:p>
            <a:r>
              <a:rPr lang="pt-BR" dirty="0" smtClean="0"/>
              <a:t>Rede de Serviços de Diagnóstico por Imagem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43116"/>
            <a:ext cx="8228013" cy="3786214"/>
          </a:xfrm>
        </p:spPr>
        <p:txBody>
          <a:bodyPr/>
          <a:lstStyle/>
          <a:p>
            <a:r>
              <a:rPr lang="pt-BR" sz="2200" dirty="0" smtClean="0"/>
              <a:t>Objeto: Concessão administrativa para gestão e operação de serviços de apoio ao diagnóstico por Imagem em uma Central de Imagem e em 12 Unidades Hospitalares</a:t>
            </a:r>
          </a:p>
          <a:p>
            <a:r>
              <a:rPr lang="pt-BR" sz="2200" dirty="0" smtClean="0"/>
              <a:t>Prazo da concessão: 11,5 anos, sendo 1,5 anos de obras e atividades de transição</a:t>
            </a:r>
          </a:p>
          <a:p>
            <a:r>
              <a:rPr lang="pt-BR" sz="2200" dirty="0" smtClean="0"/>
              <a:t>Contraprestação mensal operação plena: R$ 8.208.819,86</a:t>
            </a:r>
          </a:p>
          <a:p>
            <a:r>
              <a:rPr lang="pt-BR" sz="2200" dirty="0" smtClean="0"/>
              <a:t>Situação atual: operação transitória</a:t>
            </a:r>
          </a:p>
          <a:p>
            <a:r>
              <a:rPr lang="pt-BR" sz="2200" dirty="0" smtClean="0"/>
              <a:t>Investimento inicial: R$ 80 milhões</a:t>
            </a:r>
          </a:p>
          <a:p>
            <a:pPr marL="341313" lvl="1" indent="-341313">
              <a:spcBef>
                <a:spcPts val="800"/>
              </a:spcBef>
              <a:buFont typeface="Arial" charset="0"/>
              <a:buChar char="•"/>
            </a:pPr>
            <a:r>
              <a:rPr lang="pt-BR" sz="2200" dirty="0" smtClean="0">
                <a:solidFill>
                  <a:schemeClr val="tx1"/>
                </a:solidFill>
              </a:rPr>
              <a:t>Garantia:  fluxo de pagamento através de recursos apartados do FPE</a:t>
            </a:r>
          </a:p>
          <a:p>
            <a:pPr>
              <a:buNone/>
            </a:pPr>
            <a:endParaRPr lang="pt-BR" sz="2200" dirty="0" smtClean="0"/>
          </a:p>
        </p:txBody>
      </p:sp>
    </p:spTree>
    <p:extLst>
      <p:ext uri="{BB962C8B-B14F-4D97-AF65-F5344CB8AC3E}">
        <p14:creationId xmlns:p14="http://schemas.microsoft.com/office/powerpoint/2010/main" val="339602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23528" y="1285860"/>
            <a:ext cx="8280920" cy="4786346"/>
          </a:xfrm>
        </p:spPr>
        <p:txBody>
          <a:bodyPr/>
          <a:lstStyle/>
          <a:p>
            <a:pPr marL="741363" lvl="2" indent="-341313" algn="ctr">
              <a:spcBef>
                <a:spcPts val="800"/>
              </a:spcBef>
              <a:buNone/>
            </a:pPr>
            <a:endParaRPr lang="pt-BR" sz="5000" dirty="0" smtClean="0"/>
          </a:p>
          <a:p>
            <a:pPr marL="741363" lvl="2" indent="-341313" algn="ctr">
              <a:spcBef>
                <a:spcPts val="800"/>
              </a:spcBef>
              <a:buNone/>
            </a:pPr>
            <a:r>
              <a:rPr lang="pt-BR" sz="5000" dirty="0" smtClean="0"/>
              <a:t>Obrigado!!!!</a:t>
            </a:r>
          </a:p>
          <a:p>
            <a:pPr marL="741363" lvl="2" indent="-341313">
              <a:spcBef>
                <a:spcPts val="800"/>
              </a:spcBef>
              <a:buNone/>
            </a:pPr>
            <a:endParaRPr lang="pt-BR" dirty="0" smtClean="0"/>
          </a:p>
          <a:p>
            <a:pPr marL="741363" lvl="2" indent="-341313">
              <a:spcBef>
                <a:spcPts val="800"/>
              </a:spcBef>
              <a:buNone/>
            </a:pPr>
            <a:endParaRPr lang="pt-BR" dirty="0" smtClean="0"/>
          </a:p>
          <a:p>
            <a:pPr marL="741363" lvl="2" indent="-341313">
              <a:spcBef>
                <a:spcPts val="800"/>
              </a:spcBef>
              <a:buNone/>
            </a:pPr>
            <a:endParaRPr lang="pt-BR" dirty="0" smtClean="0"/>
          </a:p>
          <a:p>
            <a:pPr marL="741363" lvl="2" indent="-341313" algn="ctr">
              <a:spcBef>
                <a:spcPts val="800"/>
              </a:spcBef>
              <a:buNone/>
            </a:pPr>
            <a:r>
              <a:rPr lang="pt-BR" dirty="0" smtClean="0"/>
              <a:t>Rogério </a:t>
            </a:r>
            <a:r>
              <a:rPr lang="pt-BR" dirty="0" err="1" smtClean="0"/>
              <a:t>Princhak</a:t>
            </a:r>
            <a:endParaRPr lang="pt-BR" dirty="0" smtClean="0"/>
          </a:p>
          <a:p>
            <a:pPr marL="741363" lvl="2" indent="-341313" algn="ctr">
              <a:spcBef>
                <a:spcPts val="800"/>
              </a:spcBef>
              <a:buNone/>
            </a:pPr>
            <a:r>
              <a:rPr lang="pt-BR" dirty="0" smtClean="0">
                <a:hlinkClick r:id="rId2"/>
              </a:rPr>
              <a:t>princhak@sefaz.ba.gov.br</a:t>
            </a:r>
            <a:endParaRPr lang="pt-BR" dirty="0" smtClean="0"/>
          </a:p>
          <a:p>
            <a:pPr marL="741363" lvl="2" indent="-341313" algn="ctr">
              <a:spcBef>
                <a:spcPts val="800"/>
              </a:spcBef>
              <a:buNone/>
            </a:pPr>
            <a:r>
              <a:rPr lang="pt-BR" dirty="0" smtClean="0"/>
              <a:t>(71) 3115-2425</a:t>
            </a:r>
          </a:p>
          <a:p>
            <a:pPr marL="341313" lvl="1" indent="-341313">
              <a:spcBef>
                <a:spcPts val="800"/>
              </a:spcBef>
              <a:buFont typeface="Arial" charset="0"/>
              <a:buChar char="•"/>
            </a:pPr>
            <a:endParaRPr lang="pt-BR" sz="2800" dirty="0" smtClean="0"/>
          </a:p>
          <a:p>
            <a:pPr marL="401637" lvl="2" indent="0">
              <a:spcBef>
                <a:spcPts val="800"/>
              </a:spcBef>
              <a:buNone/>
            </a:pPr>
            <a:endParaRPr 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174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t-BR" altLang="pt-BR" dirty="0"/>
              <a:t>Aspectos Fiscais</a:t>
            </a:r>
          </a:p>
          <a:p>
            <a:pPr marL="990600" lvl="1" indent="-533400"/>
            <a:r>
              <a:rPr lang="pt-BR" altLang="pt-BR" dirty="0"/>
              <a:t>Reestruturação da divida dos estados;</a:t>
            </a:r>
          </a:p>
          <a:p>
            <a:pPr marL="990600" lvl="1" indent="-533400"/>
            <a:r>
              <a:rPr lang="pt-BR" altLang="pt-BR" dirty="0"/>
              <a:t>Privatização dos bancos estaduais;</a:t>
            </a:r>
          </a:p>
          <a:p>
            <a:pPr marL="990600" lvl="1" indent="-533400"/>
            <a:r>
              <a:rPr lang="pt-BR" altLang="pt-BR" dirty="0"/>
              <a:t>Recente edição da Lei de Responsabilidade Fiscal – LRF em 2001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/>
              <a:t>Ambiente Institucional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147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pt-BR" altLang="pt-BR" dirty="0" smtClean="0"/>
              <a:t>Aspectos </a:t>
            </a:r>
            <a:r>
              <a:rPr lang="pt-BR" altLang="pt-BR" dirty="0"/>
              <a:t>Econômico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pt-BR" altLang="pt-BR" dirty="0"/>
              <a:t>	- Elevada assimetria de informações na relação publico/privado;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pt-BR" altLang="pt-BR" dirty="0"/>
              <a:t>	- Alto Custo de Transação nos Contratos  celebrados entre o poder publico e o setor privado;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pt-BR" altLang="pt-BR" dirty="0"/>
              <a:t>	- Esgotamento da capacidade de investimento dos diversos entes da federação.</a:t>
            </a:r>
          </a:p>
          <a:p>
            <a:pPr marL="609600" indent="-609600">
              <a:lnSpc>
                <a:spcPct val="90000"/>
              </a:lnSpc>
            </a:pPr>
            <a:endParaRPr lang="pt-BR" altLang="pt-BR" dirty="0"/>
          </a:p>
          <a:p>
            <a:pPr marL="609600" indent="-609600">
              <a:lnSpc>
                <a:spcPct val="90000"/>
              </a:lnSpc>
            </a:pPr>
            <a:endParaRPr lang="pt-BR" alt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/>
              <a:t>Ambiente Institucional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540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pt-BR" altLang="pt-BR" sz="2800" dirty="0" smtClean="0"/>
              <a:t>Aspectos </a:t>
            </a:r>
            <a:r>
              <a:rPr lang="pt-BR" altLang="pt-BR" sz="2800" dirty="0"/>
              <a:t>Legais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pt-BR" altLang="pt-BR" sz="2800" dirty="0"/>
              <a:t>	- </a:t>
            </a:r>
            <a:r>
              <a:rPr lang="pt-BR" altLang="pt-BR" sz="2800" b="1" dirty="0"/>
              <a:t>Limitações da Lei nº </a:t>
            </a:r>
            <a:r>
              <a:rPr lang="pt-BR" altLang="pt-BR" sz="2800" b="1" dirty="0" smtClean="0"/>
              <a:t>8.666/97</a:t>
            </a:r>
            <a:r>
              <a:rPr lang="pt-BR" altLang="pt-BR" sz="2800" dirty="0"/>
              <a:t>: </a:t>
            </a:r>
            <a:r>
              <a:rPr lang="pt-BR" altLang="pt-BR" sz="2800" i="1" dirty="0"/>
              <a:t>veda a inclusão no objeto do contrato administrativo de serviços a previsão de obtenção de recursos financeiros para o financiamento das prestações e restringe a conjugação de 2 objetos (prestação de serviços + obra, por exemplo)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pt-BR" altLang="pt-BR" sz="2800" dirty="0"/>
              <a:t>	- </a:t>
            </a:r>
            <a:r>
              <a:rPr lang="pt-BR" altLang="pt-BR" sz="2800" b="1" dirty="0"/>
              <a:t>Lei nº 8.987/95</a:t>
            </a:r>
            <a:r>
              <a:rPr lang="pt-BR" altLang="pt-BR" sz="2800" dirty="0"/>
              <a:t>: </a:t>
            </a:r>
            <a:r>
              <a:rPr lang="pt-BR" altLang="pt-BR" sz="2800" i="1" dirty="0"/>
              <a:t>permite o provimento pelo parceiro privado de uma infraestrutura, decorrendo-lhe como contrapartida financeira, o direito de exploração econômica</a:t>
            </a:r>
            <a:r>
              <a:rPr lang="pt-BR" altLang="pt-BR" sz="2800" dirty="0"/>
              <a:t>.</a:t>
            </a:r>
          </a:p>
          <a:p>
            <a:pPr marL="609600" indent="-609600">
              <a:lnSpc>
                <a:spcPct val="80000"/>
              </a:lnSpc>
            </a:pPr>
            <a:endParaRPr lang="pt-BR" altLang="pt-BR" sz="2800" dirty="0"/>
          </a:p>
          <a:p>
            <a:pPr marL="609600" indent="-609600">
              <a:lnSpc>
                <a:spcPct val="80000"/>
              </a:lnSpc>
            </a:pPr>
            <a:endParaRPr lang="pt-BR" altLang="pt-BR" sz="28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/>
              <a:t>Ambiente Institucional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981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609600" y="1981200"/>
            <a:ext cx="8229600" cy="1600200"/>
          </a:xfrm>
        </p:spPr>
        <p:txBody>
          <a:bodyPr/>
          <a:lstStyle/>
          <a:p>
            <a:r>
              <a:rPr lang="pt-BR" altLang="pt-BR" dirty="0" smtClean="0">
                <a:latin typeface="Trebuchet MS" pitchFamily="34" charset="0"/>
              </a:rPr>
              <a:t>Conceitos</a:t>
            </a:r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413826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Parcerias Público-Privadas (</a:t>
            </a:r>
            <a:r>
              <a:rPr lang="pt-BR" sz="2800" dirty="0" err="1" smtClean="0"/>
              <a:t>PPPs</a:t>
            </a:r>
            <a:r>
              <a:rPr lang="pt-BR" sz="2800" dirty="0" smtClean="0"/>
              <a:t>)</a:t>
            </a:r>
          </a:p>
          <a:p>
            <a:pPr lvl="1"/>
            <a:r>
              <a:rPr lang="pt-BR" sz="2400" dirty="0" smtClean="0"/>
              <a:t>Sentido amplo: Relações de parceria entre setores público e privado:</a:t>
            </a:r>
          </a:p>
          <a:p>
            <a:pPr lvl="2"/>
            <a:r>
              <a:rPr lang="pt-BR" sz="2000" dirty="0" smtClean="0"/>
              <a:t>Estatais, </a:t>
            </a:r>
            <a:r>
              <a:rPr lang="pt-BR" sz="2000" dirty="0" err="1" smtClean="0"/>
              <a:t>Joint</a:t>
            </a:r>
            <a:r>
              <a:rPr lang="pt-BR" sz="2000" dirty="0" smtClean="0"/>
              <a:t> </a:t>
            </a:r>
            <a:r>
              <a:rPr lang="pt-BR" sz="2000" dirty="0" err="1" smtClean="0"/>
              <a:t>Ventures</a:t>
            </a:r>
            <a:r>
              <a:rPr lang="pt-BR" sz="2000" dirty="0" smtClean="0"/>
              <a:t>, Privatização, </a:t>
            </a:r>
            <a:r>
              <a:rPr lang="pt-BR" sz="2000" dirty="0" err="1" smtClean="0"/>
              <a:t>PFIs</a:t>
            </a:r>
            <a:r>
              <a:rPr lang="pt-BR" sz="2000" dirty="0" smtClean="0"/>
              <a:t>, BOT etc.</a:t>
            </a:r>
          </a:p>
          <a:p>
            <a:pPr lvl="1"/>
            <a:r>
              <a:rPr lang="pt-BR" sz="2400" dirty="0" smtClean="0"/>
              <a:t>Sentidos específicos da Lei 11.079/04:</a:t>
            </a:r>
          </a:p>
          <a:p>
            <a:pPr lvl="2"/>
            <a:r>
              <a:rPr lang="pt-BR" sz="2000" dirty="0" smtClean="0"/>
              <a:t>Concessão Patrocinada:</a:t>
            </a:r>
          </a:p>
          <a:p>
            <a:pPr lvl="3"/>
            <a:r>
              <a:rPr lang="pt-BR" sz="1800" dirty="0" smtClean="0"/>
              <a:t>= concessão comum + contraprestação pública</a:t>
            </a:r>
          </a:p>
          <a:p>
            <a:pPr lvl="2"/>
            <a:r>
              <a:rPr lang="pt-BR" sz="2000" dirty="0" smtClean="0"/>
              <a:t>Concessão Administrativa</a:t>
            </a:r>
          </a:p>
          <a:p>
            <a:pPr lvl="3"/>
            <a:r>
              <a:rPr lang="pt-BR" sz="1800" dirty="0" smtClean="0"/>
              <a:t>= prestação de serviço à </a:t>
            </a:r>
            <a:r>
              <a:rPr lang="pt-BR" sz="1800" dirty="0" err="1" smtClean="0"/>
              <a:t>Adm</a:t>
            </a:r>
            <a:r>
              <a:rPr lang="pt-BR" sz="1800" dirty="0" smtClean="0"/>
              <a:t>. </a:t>
            </a:r>
            <a:r>
              <a:rPr lang="pt-BR" sz="1800" dirty="0" err="1" smtClean="0"/>
              <a:t>Púb</a:t>
            </a:r>
            <a:r>
              <a:rPr lang="pt-BR" sz="1800" dirty="0" smtClean="0"/>
              <a:t>. no longo prazo</a:t>
            </a:r>
          </a:p>
        </p:txBody>
      </p:sp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PPP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7091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6665</TotalTime>
  <Words>2307</Words>
  <Application>Microsoft Office PowerPoint</Application>
  <PresentationFormat>Apresentação na tela (4:3)</PresentationFormat>
  <Paragraphs>341</Paragraphs>
  <Slides>44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44</vt:i4>
      </vt:variant>
    </vt:vector>
  </HeadingPairs>
  <TitlesOfParts>
    <vt:vector size="46" baseType="lpstr">
      <vt:lpstr>Default Design</vt:lpstr>
      <vt:lpstr>Custom Design</vt:lpstr>
      <vt:lpstr>Apresentação do PowerPoint</vt:lpstr>
      <vt:lpstr>Estrutura da Apresentação</vt:lpstr>
      <vt:lpstr>Ambiente Institucional </vt:lpstr>
      <vt:lpstr>Ambiente Institucional</vt:lpstr>
      <vt:lpstr>Ambiente Institucional</vt:lpstr>
      <vt:lpstr>Ambiente Institucional</vt:lpstr>
      <vt:lpstr>Ambiente Institucional</vt:lpstr>
      <vt:lpstr>Conceitos</vt:lpstr>
      <vt:lpstr>Tipos de PPP</vt:lpstr>
      <vt:lpstr>Tipos de PPP:  Modalidades</vt:lpstr>
      <vt:lpstr>Apresentação do PowerPoint</vt:lpstr>
      <vt:lpstr> Tipos de PPP Lógica econômica das PPPs</vt:lpstr>
      <vt:lpstr> Tipos de PPP</vt:lpstr>
      <vt:lpstr>Apresentação do PowerPoint</vt:lpstr>
      <vt:lpstr>Mecanismo de Pagamento nos contratos de PPP</vt:lpstr>
      <vt:lpstr>Definição:  Project Finance </vt:lpstr>
      <vt:lpstr>Project Finance</vt:lpstr>
      <vt:lpstr>Project Finance</vt:lpstr>
      <vt:lpstr>Estrutura do Project Finance</vt:lpstr>
      <vt:lpstr>A Responsabilidade Fiscal </vt:lpstr>
      <vt:lpstr>Responsabilidade Fiscal</vt:lpstr>
      <vt:lpstr>Responsabilidade Fiscal</vt:lpstr>
      <vt:lpstr>Responsabilidade Fiscal</vt:lpstr>
      <vt:lpstr>Responsabilidade Fiscal</vt:lpstr>
      <vt:lpstr>Responsabilidade Fiscal</vt:lpstr>
      <vt:lpstr>Responsabilidade Fiscal</vt:lpstr>
      <vt:lpstr>Responsabilidade Fiscal</vt:lpstr>
      <vt:lpstr>Responsabilidade Fiscal</vt:lpstr>
      <vt:lpstr>Responsabilidade Fiscal</vt:lpstr>
      <vt:lpstr>Despesas Com PPP – Estado da Bahia</vt:lpstr>
      <vt:lpstr>Projetos Contratados  na Bahia</vt:lpstr>
      <vt:lpstr>Emissário Submarino</vt:lpstr>
      <vt:lpstr>Emissário Submarino</vt:lpstr>
      <vt:lpstr>Arena Fonte Nova</vt:lpstr>
      <vt:lpstr>Arena Fonte Nova</vt:lpstr>
      <vt:lpstr>Apresentação do PowerPoint</vt:lpstr>
      <vt:lpstr>Hospital do Subúrbio</vt:lpstr>
      <vt:lpstr>Instituto Couto Maia </vt:lpstr>
      <vt:lpstr>Instituto Couto Maia </vt:lpstr>
      <vt:lpstr>Sistema Metroviário de Salvador e Lauro de Freitas</vt:lpstr>
      <vt:lpstr>Sistema Metroviário de Salvador e Lauro de Freitas</vt:lpstr>
      <vt:lpstr>Rede de Serviços de Diagnóstico por Imagem</vt:lpstr>
      <vt:lpstr>Rede de Serviços de Diagnóstico por Imagem</vt:lpstr>
      <vt:lpstr>Apresentação do PowerPoint</vt:lpstr>
    </vt:vector>
  </TitlesOfParts>
  <Company>IFC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TAnker</dc:creator>
  <cp:lastModifiedBy>princhak</cp:lastModifiedBy>
  <cp:revision>259</cp:revision>
  <dcterms:created xsi:type="dcterms:W3CDTF">2008-08-18T21:13:25Z</dcterms:created>
  <dcterms:modified xsi:type="dcterms:W3CDTF">2017-03-24T16:58:39Z</dcterms:modified>
</cp:coreProperties>
</file>