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43" r:id="rId3"/>
    <p:sldId id="652" r:id="rId4"/>
    <p:sldId id="653" r:id="rId5"/>
    <p:sldId id="645" r:id="rId6"/>
    <p:sldId id="654" r:id="rId7"/>
    <p:sldId id="646" r:id="rId8"/>
    <p:sldId id="647" r:id="rId9"/>
    <p:sldId id="658" r:id="rId10"/>
    <p:sldId id="648" r:id="rId11"/>
    <p:sldId id="656" r:id="rId12"/>
    <p:sldId id="649" r:id="rId13"/>
    <p:sldId id="650" r:id="rId14"/>
    <p:sldId id="657" r:id="rId15"/>
    <p:sldId id="651" r:id="rId16"/>
    <p:sldId id="659" r:id="rId17"/>
    <p:sldId id="278" r:id="rId18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99CCFF"/>
    <a:srgbClr val="00FF00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15" autoAdjust="0"/>
  </p:normalViewPr>
  <p:slideViewPr>
    <p:cSldViewPr snapToGrid="0">
      <p:cViewPr varScale="1">
        <p:scale>
          <a:sx n="65" d="100"/>
          <a:sy n="65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FABE88-D8A8-4667-98E9-661A4A8970D4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8FABF7-7B27-4A19-8194-165D3B76D8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33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/>
            </a:pPr>
            <a:fld id="{4511A1E3-7018-4A0D-AB40-9E023F047404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285" tIns="45642" rIns="91285" bIns="4564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285" tIns="45642" rIns="91285" bIns="45642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/>
            </a:pPr>
            <a:fld id="{76455053-96CE-4C5A-A7A2-0302A7DC69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69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DB40-80EB-4C08-AAAC-13B47D00911D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1723-E8D4-46B7-B79D-6D9571351A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B897-D219-487D-838C-47EC93492D6A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281A-A681-4B48-86F7-430E98C785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671D-0F3E-43CB-A82F-28FA43AE8860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B532A-E9EB-463C-9035-5BA5B7131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93D4-0295-457F-A3A3-CF98B7F9F4F6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63C1-36C9-4967-8528-51B58AA20E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FC20-BEAE-41FF-989A-A2914385D062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D434-215B-4A0F-8D6B-FCEF573F9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269F-FD38-40D9-8965-8B5701C701E3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FFFB-A41B-418C-B85E-D654FF80AC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73AE-B39D-49F7-9B7E-DAAD592F67D1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8C10-004A-4089-95DA-E71B91A533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4029-F53F-4FD6-A8BE-6BDA33A1C7AE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702A-0EA2-4757-A271-389513839F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6E40-FA7B-4672-82EE-1DCC390ECF71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B30C-ED2D-449F-B6AC-45B7767360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2F0D-92F8-4A8B-9DF7-A91F5F59424A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0C840-0020-4B44-8217-AFBFC43970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D35D4-3D61-40C9-B7EB-57EB6D6CFD05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C649-8150-4A81-8C04-77F7781FEA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/>
            </a:pPr>
            <a:fld id="{08E93146-BC16-4E49-B1A3-DF87123498FC}" type="datetimeFigureOut">
              <a:rPr lang="pt-BR"/>
              <a:pPr>
                <a:defRPr/>
              </a:pPr>
              <a:t>04/07/2017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/>
            </a:pPr>
            <a:fld id="{BBFDDB72-F14C-4455-9C83-DB78F427D6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15362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pic>
        <p:nvPicPr>
          <p:cNvPr id="15363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5"/>
            <a:ext cx="9144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68338" y="3444875"/>
            <a:ext cx="6472237" cy="32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00" b="1" dirty="0">
              <a:solidFill>
                <a:schemeClr val="tx2"/>
              </a:solidFill>
            </a:endParaRPr>
          </a:p>
        </p:txBody>
      </p:sp>
      <p:sp>
        <p:nvSpPr>
          <p:cNvPr id="15365" name="Retângulo 5"/>
          <p:cNvSpPr>
            <a:spLocks noChangeArrowheads="1"/>
          </p:cNvSpPr>
          <p:nvPr/>
        </p:nvSpPr>
        <p:spPr bwMode="auto">
          <a:xfrm>
            <a:off x="382138" y="3697288"/>
            <a:ext cx="6504438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Calibri" pitchFamily="34" charset="0"/>
              </a:rPr>
              <a:t>Sistema Integrado de Administração Financeira</a:t>
            </a:r>
          </a:p>
          <a:p>
            <a:pPr algn="ctr"/>
            <a:r>
              <a:rPr lang="pt-BR" sz="4800" b="1" dirty="0">
                <a:solidFill>
                  <a:schemeClr val="tx2"/>
                </a:solidFill>
                <a:latin typeface="Calibri" pitchFamily="34" charset="0"/>
              </a:rPr>
              <a:t>SIAF</a:t>
            </a:r>
          </a:p>
          <a:p>
            <a:pPr algn="ctr"/>
            <a:r>
              <a:rPr lang="pt-BR" sz="3600" b="1" dirty="0">
                <a:solidFill>
                  <a:schemeClr val="tx2"/>
                </a:solidFill>
                <a:latin typeface="Calibri" pitchFamily="34" charset="0"/>
              </a:rPr>
              <a:t>Proposta de Padrão Mínimo</a:t>
            </a:r>
          </a:p>
          <a:p>
            <a:pPr algn="ctr"/>
            <a:endParaRPr lang="pt-BR" sz="9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pt-BR" sz="2000" b="1" dirty="0">
                <a:solidFill>
                  <a:schemeClr val="tx2"/>
                </a:solidFill>
                <a:latin typeface="Calibri" pitchFamily="34" charset="0"/>
              </a:rPr>
              <a:t>Maceió/AL</a:t>
            </a:r>
          </a:p>
          <a:p>
            <a:pPr algn="ctr"/>
            <a:r>
              <a:rPr lang="pt-BR" sz="2000" b="1" dirty="0">
                <a:solidFill>
                  <a:schemeClr val="tx2"/>
                </a:solidFill>
                <a:latin typeface="Calibri" pitchFamily="34" charset="0"/>
              </a:rPr>
              <a:t>Julho/2017</a:t>
            </a:r>
            <a:endParaRPr lang="pt-BR" sz="2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Normas Internacionais de Contabilidade</a:t>
            </a:r>
            <a:endParaRPr lang="pt-B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40457"/>
              </p:ext>
            </p:extLst>
          </p:nvPr>
        </p:nvGraphicFramePr>
        <p:xfrm>
          <a:off x="450376" y="954088"/>
          <a:ext cx="8257415" cy="59039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18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995"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6 – Propriedades para Investimento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ago/2017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7 – Ativo Imobilizado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ago/2017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8 – Ativo Intangível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ago/2017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9 – Ajuste ao Valor Recuperável de Ativos não Geradores de Caixa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ago/2017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10 – Ajuste ao Valor Recuperável de Ativos Geradores de Caixa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ago/2017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11 – Apresentação das Demonstrações Contábeis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mar/2018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12 – Demonstração dos Fluxos de Caixa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mar/2018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13 – Balanço Orçamentário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mar/2018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14 – Encargos de Empréstimos e Financiamentos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mar/2018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15 – Benefícios a Empregados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mar/2018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16 – Demonstrações Contábeis em Separado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set/2018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17 – Demonstrações Contábeis Consolidadas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out/2018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18 – Investimento em Coligadas e Negócios Conjuntos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out/2018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19 – Contratos Conjuntos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out/2018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20 – Evidenciação de Participações em Outras Entidades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out/2018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21 – Combinações de Atividades e Entidades no Setor Público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out/2018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799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1ª Revisão das normas vigentes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out/2018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15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Normas Internacionais de Contabilidade</a:t>
            </a:r>
            <a:endParaRPr lang="pt-B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33648"/>
              </p:ext>
            </p:extLst>
          </p:nvPr>
        </p:nvGraphicFramePr>
        <p:xfrm>
          <a:off x="450376" y="954094"/>
          <a:ext cx="8256895" cy="59039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2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994"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21 – Políticas Contábeis, Mudanças de Estimativas e Erros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ago/2019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22 – Efeitos das Mudanças nas Taxas de Câmbio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ago/2019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23 – Eventos Subsequentes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ago/2019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24 – Contratos de Construção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ago/2019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25 – Operações de Arrendamento Mercantil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26 – Agricultura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27 – Instrumentos Financeiros: Apresentação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28 – Instrumentos Financeiros: Reconhecimento e Mensuração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29 – Instrumentos Financeiros: Evidenciação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abr/2020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30 – Divulgação de Informação Contábil sobre o Setor Governo Geral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31 – Informação por Segmento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32 – Evidenciação de Partes Relacionadas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33 – Adoção Inicial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Novas normas (publicadas pelo IPSASB/IFAC a partir de 01/2017)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set/2021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8994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2ª Revisão das normas vigentes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set/2021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381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60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2830" y="1023380"/>
            <a:ext cx="8884692" cy="5834619"/>
          </a:xfrm>
        </p:spPr>
        <p:txBody>
          <a:bodyPr/>
          <a:lstStyle/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sz="3000" dirty="0">
                <a:latin typeface="Times New Roman" pitchFamily="18" charset="0"/>
              </a:rPr>
              <a:t>O MD-GEFIS traz as 6 dimensões que agrupam os 37 principais processos do eixo 3 para fortalecimento da Administração Financeira Estadual, registrados no SIAF.</a:t>
            </a:r>
          </a:p>
        </p:txBody>
      </p:sp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Modelo de Maturidade da Gestão Fiscal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5" y="2204112"/>
            <a:ext cx="6168788" cy="4531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41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2830" y="1023380"/>
            <a:ext cx="8884692" cy="5834619"/>
          </a:xfrm>
        </p:spPr>
        <p:txBody>
          <a:bodyPr/>
          <a:lstStyle/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sz="3000" dirty="0">
                <a:latin typeface="Times New Roman" pitchFamily="18" charset="0"/>
              </a:rPr>
              <a:t>Um ponto importante a se observar quando da integração de sistemas/módulos com o núcleo contábil, é que os registros devem ser feitos por meio de lançamento contábil. Uma ferramenta/módulo que faça esse gerenciamento é obrigatória para segurança do SIAF.</a:t>
            </a:r>
          </a:p>
        </p:txBody>
      </p:sp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Proposta de Padrão Mínimo SIAF 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71" y="3161496"/>
            <a:ext cx="6304983" cy="369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0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6586"/>
              </p:ext>
            </p:extLst>
          </p:nvPr>
        </p:nvGraphicFramePr>
        <p:xfrm>
          <a:off x="1" y="3"/>
          <a:ext cx="8993874" cy="6962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9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2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Padrão Mínimo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Detalhamento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Terceira+ ou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Terceira Plus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proposta III Geração+ (ou Terceira Plus) será a evolução natural dos atuais SIAFs considerados de terceira geração, pois são os que possuem o maior potencial de evolução conceitual e funcional.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Módulos Administrativos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módulos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 os Módulos de Segurança; e Comunicador Interno.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2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Módulos de Planejamento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módulos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 os Módulos dos instrumentos de planejamento PPA; LDO; LOA; e o Acompanhamento Físico-Financeiro.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6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Módulos de Execução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Módulos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 os Módulos de Programação Financeira; Execução Orçamentária (Receita, Dotação, Empenho); Execução Financeira (Recursos, Liquidação, Repasse Financeiro, Pagamentos); Registros da Contabilidade; </a:t>
                      </a:r>
                      <a:r>
                        <a:rPr lang="pt-BR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Conc.Banc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Auditoria e Conformidade.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2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Módulos de Dívida Pública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módulos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 os Módulos de Gestão da Dívida Pública e o de Captação de Recursos.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1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Módulos Complementares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Módulos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 os Módulos de Contratos; Convênios (Transferências); Integração com a Folha; Integração com Arrecadação; Integração com Patrimônio e Almoxarifado; Integração com Compras; Integração com Tribunal de Contas; possuir um Módulo de BI ou gerar informações para o BI Corporativo do Estado; e geração de dados para a MSC.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2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Módulos Extras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Módulos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Conforme a tradução das IPSAS e publicação das NBC TSP, serão avaliados os procedimentos necessários para a sua contabilização e a forma da integração.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16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Integração com SIC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Módulo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sistema SIAF não é o mesmo sistema responsável pelo Sistema de Informações de Custos (SIC), mas é peça fundamental para alimentação deste. Deve estar preparado para enviar informações pormenorizadas para o mesmo.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138" marR="25138" marT="25138" marB="2513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11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2830" y="1023380"/>
            <a:ext cx="8884692" cy="5834619"/>
          </a:xfrm>
        </p:spPr>
        <p:txBody>
          <a:bodyPr/>
          <a:lstStyle/>
          <a:p>
            <a:pPr marL="0" lvl="1" indent="-4763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pt-BR" sz="2800" dirty="0">
                <a:latin typeface="Times New Roman" pitchFamily="18" charset="0"/>
              </a:rPr>
              <a:t>Para a elaboração do padrão foram observados: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800" dirty="0">
                <a:latin typeface="Times New Roman" pitchFamily="18" charset="0"/>
              </a:rPr>
              <a:t>34 módulos dos estudos do BID/BM;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800" dirty="0">
                <a:latin typeface="Times New Roman" pitchFamily="18" charset="0"/>
              </a:rPr>
              <a:t>25 módulos definidos pela consultoria dos </a:t>
            </a:r>
            <a:r>
              <a:rPr lang="pt-BR" sz="2800" dirty="0" err="1">
                <a:latin typeface="Times New Roman" pitchFamily="18" charset="0"/>
              </a:rPr>
              <a:t>SIAFs</a:t>
            </a:r>
            <a:r>
              <a:rPr lang="pt-BR" sz="2800" dirty="0">
                <a:latin typeface="Times New Roman" pitchFamily="18" charset="0"/>
              </a:rPr>
              <a:t>;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800" dirty="0">
                <a:latin typeface="Times New Roman" pitchFamily="18" charset="0"/>
              </a:rPr>
              <a:t>19 (</a:t>
            </a:r>
            <a:r>
              <a:rPr lang="pt-BR" sz="2800" dirty="0" err="1">
                <a:latin typeface="Times New Roman" pitchFamily="18" charset="0"/>
              </a:rPr>
              <a:t>PCPs</a:t>
            </a:r>
            <a:r>
              <a:rPr lang="pt-BR" sz="2800" dirty="0">
                <a:latin typeface="Times New Roman" pitchFamily="18" charset="0"/>
              </a:rPr>
              <a:t>), 3 (</a:t>
            </a:r>
            <a:r>
              <a:rPr lang="pt-BR" sz="2800" dirty="0" err="1">
                <a:latin typeface="Times New Roman" pitchFamily="18" charset="0"/>
              </a:rPr>
              <a:t>PCOs</a:t>
            </a:r>
            <a:r>
              <a:rPr lang="pt-BR" sz="2800" dirty="0">
                <a:latin typeface="Times New Roman" pitchFamily="18" charset="0"/>
              </a:rPr>
              <a:t>), 7 (</a:t>
            </a:r>
            <a:r>
              <a:rPr lang="pt-BR" sz="2800" dirty="0" err="1">
                <a:latin typeface="Times New Roman" pitchFamily="18" charset="0"/>
              </a:rPr>
              <a:t>PCEs</a:t>
            </a:r>
            <a:r>
              <a:rPr lang="pt-BR" sz="2800" dirty="0">
                <a:latin typeface="Times New Roman" pitchFamily="18" charset="0"/>
              </a:rPr>
              <a:t>), 1 (PCASP) e 6 (</a:t>
            </a:r>
            <a:r>
              <a:rPr lang="pt-BR" sz="2800" dirty="0" err="1">
                <a:latin typeface="Times New Roman" pitchFamily="18" charset="0"/>
              </a:rPr>
              <a:t>DCASPs</a:t>
            </a:r>
            <a:r>
              <a:rPr lang="pt-BR" sz="2800" dirty="0">
                <a:latin typeface="Times New Roman" pitchFamily="18" charset="0"/>
              </a:rPr>
              <a:t>) todos definidos pelo MCASP;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800" dirty="0">
                <a:latin typeface="Times New Roman" pitchFamily="18" charset="0"/>
              </a:rPr>
              <a:t>33 NBC-TSP do CFC (IPSAS Traduzidas);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800" dirty="0">
                <a:latin typeface="Times New Roman" pitchFamily="18" charset="0"/>
              </a:rPr>
              <a:t>37 processos do MD-GEFIS;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800" dirty="0">
                <a:latin typeface="Times New Roman" pitchFamily="18" charset="0"/>
              </a:rPr>
              <a:t>Conceitos Orçamentários, Financeiros, Contábeis,  Patrimoniais e de Tecnologia da Informação.</a:t>
            </a:r>
          </a:p>
          <a:p>
            <a:pPr marL="0" lvl="1" indent="0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sz="3000" dirty="0">
              <a:latin typeface="Times New Roman" pitchFamily="18" charset="0"/>
            </a:endParaRPr>
          </a:p>
        </p:txBody>
      </p:sp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Considerações Finais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7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2830" y="1023380"/>
            <a:ext cx="8884692" cy="5834619"/>
          </a:xfrm>
        </p:spPr>
        <p:txBody>
          <a:bodyPr/>
          <a:lstStyle/>
          <a:p>
            <a:pPr marL="0" lvl="1" indent="-4763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pt-BR" sz="2800" dirty="0">
                <a:latin typeface="Times New Roman" pitchFamily="18" charset="0"/>
              </a:rPr>
              <a:t>Algumas conclusões: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Times New Roman" pitchFamily="18" charset="0"/>
              </a:rPr>
              <a:t>Não existe modelo fechado e pronto de sistema SIAF (estará sempre em evolução);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Times New Roman" pitchFamily="18" charset="0"/>
              </a:rPr>
              <a:t>Os entes subnacionais devem enxergar o SIAF como uma ferramenta de “Governança Pública”.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Times New Roman" pitchFamily="18" charset="0"/>
              </a:rPr>
              <a:t>As estruturas de suporte (pessoal e procedimentos) devem evoluir e crescer na mesma proporção.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Times New Roman" pitchFamily="18" charset="0"/>
              </a:rPr>
              <a:t>Não se deve comparar simplesmente o projeto de um SIAF moderno com o anterior. O SIAF moderno substitui uma série de sistemas corporativos. (GRP)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Times New Roman" pitchFamily="18" charset="0"/>
              </a:rPr>
              <a:t>Os Órgãos gestores devem trabalhar em conjunto, pois os processos estão interligados.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Times New Roman" pitchFamily="18" charset="0"/>
              </a:rPr>
              <a:t>Custos não pôde ser obrigatório, pois depende do SIAF.</a:t>
            </a:r>
          </a:p>
          <a:p>
            <a:pPr marL="452437" lvl="1" indent="-4572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pt-BR" sz="3000" dirty="0">
              <a:latin typeface="Times New Roman" pitchFamily="18" charset="0"/>
            </a:endParaRPr>
          </a:p>
          <a:p>
            <a:pPr marL="0" lvl="1" indent="0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BR" sz="3000" dirty="0">
              <a:latin typeface="Times New Roman" pitchFamily="18" charset="0"/>
            </a:endParaRPr>
          </a:p>
        </p:txBody>
      </p:sp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Considerações Finais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2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S:\gefin\GE-003 14 MIV\CRIACAO\@jpgs\PPT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023380"/>
            <a:ext cx="9007522" cy="5834619"/>
          </a:xfrm>
        </p:spPr>
        <p:txBody>
          <a:bodyPr/>
          <a:lstStyle/>
          <a:p>
            <a:pPr marL="636587" lvl="1" indent="-4572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sz="2800" dirty="0">
                <a:latin typeface="Times New Roman" pitchFamily="18" charset="0"/>
              </a:rPr>
              <a:t>Os “Sistemas Integrados de Administração Financeira” </a:t>
            </a:r>
            <a:r>
              <a:rPr lang="pt-BR" sz="2800" dirty="0" err="1">
                <a:latin typeface="Times New Roman" pitchFamily="18" charset="0"/>
              </a:rPr>
              <a:t>SIAFs</a:t>
            </a:r>
            <a:r>
              <a:rPr lang="pt-BR" sz="2800" dirty="0">
                <a:latin typeface="Times New Roman" pitchFamily="18" charset="0"/>
              </a:rPr>
              <a:t> são os principais sistemas corporativos da Administração Pública.</a:t>
            </a:r>
          </a:p>
          <a:p>
            <a:pPr marL="636587" lvl="1" indent="-4572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sz="2800" dirty="0">
                <a:latin typeface="Times New Roman" pitchFamily="18" charset="0"/>
              </a:rPr>
              <a:t>São os responsáveis pela “Execução Orçamentária, Financeira, Contábil e Patrimonial” do ente.</a:t>
            </a:r>
          </a:p>
          <a:p>
            <a:pPr marL="636587" lvl="1" indent="-4572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sz="2800" dirty="0">
                <a:latin typeface="Times New Roman" pitchFamily="18" charset="0"/>
              </a:rPr>
              <a:t>Muitas vezes, também são responsáveis pelos instrumentos de planejamento: PPA, LDO e LOA.</a:t>
            </a:r>
          </a:p>
          <a:p>
            <a:pPr marL="636587" lvl="1" indent="-457200"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sz="2800" dirty="0">
              <a:latin typeface="Times New Roman" pitchFamily="18" charset="0"/>
            </a:endParaRPr>
          </a:p>
          <a:p>
            <a:pPr marL="636587" lvl="1" indent="-457200"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sz="2800" dirty="0">
                <a:latin typeface="Times New Roman" pitchFamily="18" charset="0"/>
              </a:rPr>
              <a:t>Nos últimos anos vem sofrendo constante atualizações por parte da tradução e incorporação das normas internacionais de contabilidade pública, as IPSAS “</a:t>
            </a:r>
            <a:r>
              <a:rPr lang="pt-BR" sz="2800" i="1" dirty="0" err="1">
                <a:latin typeface="Times New Roman" pitchFamily="18" charset="0"/>
              </a:rPr>
              <a:t>International</a:t>
            </a:r>
            <a:r>
              <a:rPr lang="pt-BR" sz="2800" i="1" dirty="0">
                <a:latin typeface="Times New Roman" pitchFamily="18" charset="0"/>
              </a:rPr>
              <a:t> </a:t>
            </a:r>
            <a:r>
              <a:rPr lang="pt-BR" sz="2800" i="1" dirty="0" err="1">
                <a:latin typeface="Times New Roman" pitchFamily="18" charset="0"/>
              </a:rPr>
              <a:t>Public</a:t>
            </a:r>
            <a:r>
              <a:rPr lang="pt-BR" sz="2800" i="1" dirty="0">
                <a:latin typeface="Times New Roman" pitchFamily="18" charset="0"/>
              </a:rPr>
              <a:t> Sector </a:t>
            </a:r>
            <a:r>
              <a:rPr lang="pt-BR" sz="2800" i="1" dirty="0" err="1">
                <a:latin typeface="Times New Roman" pitchFamily="18" charset="0"/>
              </a:rPr>
              <a:t>Accounting</a:t>
            </a:r>
            <a:r>
              <a:rPr lang="pt-BR" sz="2800" i="1" dirty="0">
                <a:latin typeface="Times New Roman" pitchFamily="18" charset="0"/>
              </a:rPr>
              <a:t> Standards</a:t>
            </a:r>
            <a:r>
              <a:rPr lang="pt-BR" sz="2800" dirty="0">
                <a:latin typeface="Times New Roman" pitchFamily="18" charset="0"/>
              </a:rPr>
              <a:t>”</a:t>
            </a:r>
          </a:p>
        </p:txBody>
      </p:sp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Introdução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2830" y="1023380"/>
            <a:ext cx="3130099" cy="5834619"/>
          </a:xfrm>
        </p:spPr>
        <p:txBody>
          <a:bodyPr/>
          <a:lstStyle/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dirty="0">
                <a:latin typeface="Times New Roman" pitchFamily="18" charset="0"/>
              </a:rPr>
              <a:t>O Banco Mundial fez em 2011 um estudo dos </a:t>
            </a:r>
            <a:r>
              <a:rPr lang="pt-BR" dirty="0" err="1">
                <a:latin typeface="Times New Roman" pitchFamily="18" charset="0"/>
              </a:rPr>
              <a:t>SIAFs</a:t>
            </a:r>
            <a:r>
              <a:rPr lang="pt-BR" dirty="0">
                <a:latin typeface="Times New Roman" pitchFamily="18" charset="0"/>
              </a:rPr>
              <a:t> e levantou os seus principais módulos e integrações</a:t>
            </a:r>
          </a:p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dirty="0">
                <a:latin typeface="Times New Roman" pitchFamily="18" charset="0"/>
              </a:rPr>
              <a:t>(Dener, </a:t>
            </a:r>
            <a:r>
              <a:rPr lang="pt-BR" dirty="0" err="1">
                <a:latin typeface="Times New Roman" pitchFamily="18" charset="0"/>
              </a:rPr>
              <a:t>Watkins</a:t>
            </a:r>
            <a:r>
              <a:rPr lang="pt-BR" dirty="0">
                <a:latin typeface="Times New Roman" pitchFamily="18" charset="0"/>
              </a:rPr>
              <a:t> e </a:t>
            </a:r>
            <a:r>
              <a:rPr lang="pt-BR" dirty="0" err="1">
                <a:latin typeface="Times New Roman" pitchFamily="18" charset="0"/>
              </a:rPr>
              <a:t>Dorotinsky</a:t>
            </a:r>
            <a:r>
              <a:rPr lang="pt-BR" dirty="0">
                <a:latin typeface="Times New Roman" pitchFamily="18" charset="0"/>
              </a:rPr>
              <a:t>).</a:t>
            </a:r>
          </a:p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endParaRPr lang="pt-BR" dirty="0">
              <a:latin typeface="Times New Roman" pitchFamily="18" charset="0"/>
            </a:endParaRPr>
          </a:p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dirty="0">
                <a:latin typeface="Times New Roman" pitchFamily="18" charset="0"/>
              </a:rPr>
              <a:t>Observe o ciclo principal orçamentário e financeiro.</a:t>
            </a:r>
          </a:p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endParaRPr lang="pt-BR" dirty="0">
              <a:latin typeface="Times New Roman" pitchFamily="18" charset="0"/>
            </a:endParaRPr>
          </a:p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dirty="0">
                <a:latin typeface="Times New Roman" pitchFamily="18" charset="0"/>
              </a:rPr>
              <a:t>Posteriormente em 2012 (</a:t>
            </a:r>
            <a:r>
              <a:rPr lang="pt-BR" dirty="0" err="1">
                <a:latin typeface="Times New Roman" pitchFamily="18" charset="0"/>
              </a:rPr>
              <a:t>Uña</a:t>
            </a:r>
            <a:r>
              <a:rPr lang="pt-BR" dirty="0">
                <a:latin typeface="Times New Roman" pitchFamily="18" charset="0"/>
              </a:rPr>
              <a:t> - BID) completou com o módulo de apoio complementar, vindo de outros sistemas.</a:t>
            </a:r>
          </a:p>
          <a:p>
            <a:pPr marL="184150" lvl="1" indent="-4763" algn="just" eaLnBrk="1" hangingPunct="1">
              <a:lnSpc>
                <a:spcPct val="80000"/>
              </a:lnSpc>
              <a:buFont typeface="Arial" charset="0"/>
              <a:buNone/>
            </a:pPr>
            <a:endParaRPr lang="pt-BR" dirty="0">
              <a:latin typeface="Times New Roman" pitchFamily="18" charset="0"/>
            </a:endParaRPr>
          </a:p>
          <a:p>
            <a:pPr marL="184150" lvl="1" indent="-4763" algn="just" eaLnBrk="1" hangingPunct="1">
              <a:lnSpc>
                <a:spcPct val="80000"/>
              </a:lnSpc>
              <a:buFont typeface="Arial" charset="0"/>
              <a:buNone/>
            </a:pPr>
            <a:endParaRPr lang="pt-BR" dirty="0">
              <a:latin typeface="Times New Roman" pitchFamily="18" charset="0"/>
            </a:endParaRPr>
          </a:p>
        </p:txBody>
      </p:sp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Estudos do BID e do Banco Mundial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29" y="1321177"/>
            <a:ext cx="5891071" cy="502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18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Estudos do BID e do Banco Mundial</a:t>
            </a: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9" y="2251880"/>
            <a:ext cx="6615753" cy="45788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122830" y="1023380"/>
            <a:ext cx="3130099" cy="58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dirty="0">
                <a:latin typeface="Times New Roman" pitchFamily="18" charset="0"/>
              </a:rPr>
              <a:t>Também em 2012, (</a:t>
            </a:r>
            <a:r>
              <a:rPr lang="pt-BR" dirty="0" err="1">
                <a:latin typeface="Times New Roman" pitchFamily="18" charset="0"/>
              </a:rPr>
              <a:t>Farías</a:t>
            </a:r>
            <a:r>
              <a:rPr lang="pt-BR" dirty="0">
                <a:latin typeface="Times New Roman" pitchFamily="18" charset="0"/>
              </a:rPr>
              <a:t> e Pimenta) fizeram o detalhamento dos principais módulos do SIAF:</a:t>
            </a:r>
          </a:p>
          <a:p>
            <a:pPr marL="0" lvl="1" indent="-342900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dirty="0">
                <a:latin typeface="Times New Roman" pitchFamily="18" charset="0"/>
              </a:rPr>
              <a:t>Orçamento;</a:t>
            </a:r>
          </a:p>
          <a:p>
            <a:pPr marL="0" lvl="1" indent="-342900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dirty="0">
                <a:latin typeface="Times New Roman" pitchFamily="18" charset="0"/>
              </a:rPr>
              <a:t>Financeiro;</a:t>
            </a:r>
          </a:p>
          <a:p>
            <a:pPr marL="0" lvl="1" indent="-342900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dirty="0">
                <a:latin typeface="Times New Roman" pitchFamily="18" charset="0"/>
              </a:rPr>
              <a:t>Contabilidade;</a:t>
            </a:r>
          </a:p>
          <a:p>
            <a:pPr marL="0" lvl="1" indent="-342900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dirty="0">
                <a:latin typeface="Times New Roman" pitchFamily="18" charset="0"/>
              </a:rPr>
              <a:t>Dívida Pública.</a:t>
            </a:r>
          </a:p>
        </p:txBody>
      </p:sp>
    </p:spTree>
    <p:extLst>
      <p:ext uri="{BB962C8B-B14F-4D97-AF65-F5344CB8AC3E}">
        <p14:creationId xmlns:p14="http://schemas.microsoft.com/office/powerpoint/2010/main" val="205420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brasil-estados-uf"/>
          <p:cNvPicPr>
            <a:picLocks noChangeAspect="1"/>
          </p:cNvPicPr>
          <p:nvPr/>
        </p:nvPicPr>
        <p:blipFill>
          <a:blip r:embed="rId2"/>
          <a:srcRect l="17085" t="8662" r="19876" b="1782"/>
          <a:stretch>
            <a:fillRect/>
          </a:stretch>
        </p:blipFill>
        <p:spPr bwMode="auto">
          <a:xfrm>
            <a:off x="4441662" y="1013142"/>
            <a:ext cx="468869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2830" y="1023380"/>
            <a:ext cx="4394579" cy="5834619"/>
          </a:xfrm>
        </p:spPr>
        <p:txBody>
          <a:bodyPr/>
          <a:lstStyle/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sz="3000" dirty="0">
                <a:latin typeface="Times New Roman" pitchFamily="18" charset="0"/>
              </a:rPr>
              <a:t>Em 2014 o GEFIN pediu ao BID uma consultoria para analisar os sistemas </a:t>
            </a:r>
            <a:r>
              <a:rPr lang="pt-BR" sz="3000" dirty="0" err="1">
                <a:latin typeface="Times New Roman" pitchFamily="18" charset="0"/>
              </a:rPr>
              <a:t>SIAFs</a:t>
            </a:r>
            <a:r>
              <a:rPr lang="pt-BR" sz="3000" dirty="0">
                <a:latin typeface="Times New Roman" pitchFamily="18" charset="0"/>
              </a:rPr>
              <a:t> dos Estados e DF.</a:t>
            </a:r>
          </a:p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endParaRPr lang="pt-BR" sz="3000" dirty="0">
              <a:latin typeface="Times New Roman" pitchFamily="18" charset="0"/>
            </a:endParaRPr>
          </a:p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sz="3000" dirty="0">
                <a:latin typeface="Times New Roman" pitchFamily="18" charset="0"/>
              </a:rPr>
              <a:t>A consultoria chegou ao resultado, mostrando que há 3 gerações de </a:t>
            </a:r>
            <a:r>
              <a:rPr lang="pt-BR" sz="3000" dirty="0" err="1">
                <a:latin typeface="Times New Roman" pitchFamily="18" charset="0"/>
              </a:rPr>
              <a:t>SIAFs</a:t>
            </a:r>
            <a:r>
              <a:rPr lang="pt-BR" sz="3000" dirty="0">
                <a:latin typeface="Times New Roman" pitchFamily="18" charset="0"/>
              </a:rPr>
              <a:t> no Brasil.</a:t>
            </a:r>
          </a:p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endParaRPr lang="pt-BR" sz="3000" dirty="0">
              <a:latin typeface="Times New Roman" pitchFamily="18" charset="0"/>
            </a:endParaRPr>
          </a:p>
          <a:p>
            <a:pPr marL="0" lvl="1" indent="-4763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sz="3000" dirty="0">
                <a:latin typeface="Times New Roman" pitchFamily="18" charset="0"/>
              </a:rPr>
              <a:t>As gerações são definidas pela quantidade de módulos/funcionalidades e pela tecnologia utilizada.</a:t>
            </a:r>
          </a:p>
        </p:txBody>
      </p:sp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Consultoria sobre os </a:t>
            </a:r>
            <a:r>
              <a:rPr lang="pt-BR" sz="2800" b="1" dirty="0" err="1">
                <a:solidFill>
                  <a:schemeClr val="bg1"/>
                </a:solidFill>
              </a:rPr>
              <a:t>SIAFs</a:t>
            </a:r>
            <a:r>
              <a:rPr lang="pt-BR" sz="2800" b="1" dirty="0">
                <a:solidFill>
                  <a:schemeClr val="bg1"/>
                </a:solidFill>
              </a:rPr>
              <a:t> do GEFIN/BID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517409" y="5933040"/>
            <a:ext cx="4626591" cy="7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lvl="1" indent="-4763" algn="ctr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Vermelho (1ª geração); Azul (2ª geração); Verde (3ª geração)</a:t>
            </a:r>
            <a:endParaRPr lang="pt-BR" sz="20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9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Gráfico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99" y="1728000"/>
            <a:ext cx="519410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Gráfico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000"/>
            <a:ext cx="4700263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ráfico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8000"/>
            <a:ext cx="4732927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4848936" y="240769"/>
            <a:ext cx="4295064" cy="132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lvl="1" indent="-4763" algn="ctr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sz="3000" dirty="0">
                <a:latin typeface="Times New Roman" pitchFamily="18" charset="0"/>
              </a:rPr>
              <a:t>Quantidade de módulos/funcionalidades encontradas nas gerações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848936" y="5493382"/>
            <a:ext cx="4295064" cy="115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lvl="1" indent="-4763" algn="ctr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pt-BR" sz="3000" dirty="0">
                <a:latin typeface="Times New Roman" pitchFamily="18" charset="0"/>
              </a:rPr>
              <a:t>O SIAF padrão deverá atender esse modelo e além.</a:t>
            </a:r>
          </a:p>
        </p:txBody>
      </p:sp>
    </p:spTree>
    <p:extLst>
      <p:ext uri="{BB962C8B-B14F-4D97-AF65-F5344CB8AC3E}">
        <p14:creationId xmlns:p14="http://schemas.microsoft.com/office/powerpoint/2010/main" val="333802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2830" y="1023380"/>
            <a:ext cx="8884692" cy="5834619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/>
              <a:t>A União definiu em seu Decreto nº 7.185, de 27 de maio de 2010 que:</a:t>
            </a:r>
          </a:p>
          <a:p>
            <a:pPr marL="457200" lvl="1" indent="0">
              <a:buNone/>
            </a:pPr>
            <a:r>
              <a:rPr lang="pt-BR" sz="2000" i="1" dirty="0"/>
              <a:t>"Dispõe sobre o padrão mínimo de qualidade do </a:t>
            </a:r>
            <a:r>
              <a:rPr lang="pt-BR" sz="2000" b="1" i="1" dirty="0"/>
              <a:t>sistema integrado de administração financeira e controle</a:t>
            </a:r>
            <a:r>
              <a:rPr lang="pt-BR" sz="2000" i="1" dirty="0"/>
              <a:t>, no âmbito de cada ente da Federação”</a:t>
            </a:r>
          </a:p>
          <a:p>
            <a:pPr marL="0" indent="0">
              <a:buNone/>
            </a:pPr>
            <a:r>
              <a:rPr lang="pt-BR" sz="2000" dirty="0"/>
              <a:t>Em seu artigo 2º:</a:t>
            </a:r>
          </a:p>
          <a:p>
            <a:pPr marL="457200" lvl="1" indent="0">
              <a:buNone/>
            </a:pPr>
            <a:r>
              <a:rPr lang="pt-BR" sz="2000" i="1" dirty="0"/>
              <a:t>"Art. 2o  O sistema integrado de administração financeira e controle utilizado </a:t>
            </a:r>
            <a:r>
              <a:rPr lang="pt-BR" sz="2000" b="1" i="1" dirty="0"/>
              <a:t>no âmbito de cada ente da Federação</a:t>
            </a:r>
            <a:r>
              <a:rPr lang="pt-BR" sz="2000" i="1" dirty="0"/>
              <a:t>, doravante denominado SISTEMA, deverá permitir a liberação em tempo real das informações pormenorizadas sobre a </a:t>
            </a:r>
            <a:r>
              <a:rPr lang="pt-BR" sz="2000" b="1" i="1" dirty="0"/>
              <a:t>execução orçamentária e financeira</a:t>
            </a:r>
            <a:r>
              <a:rPr lang="pt-BR" sz="2000" i="1" dirty="0"/>
              <a:t> das unidades gestoras, referentes à receita e à despesa, com a abertura mínima estabelecida neste Decreto, bem como o </a:t>
            </a:r>
            <a:r>
              <a:rPr lang="pt-BR" sz="2000" b="1" i="1" dirty="0"/>
              <a:t>registro contábil tempestivo</a:t>
            </a:r>
            <a:r>
              <a:rPr lang="pt-BR" sz="2000" i="1" dirty="0"/>
              <a:t> dos atos e fatos que afetam ou possam afetar o patrimônio da entidade.“</a:t>
            </a:r>
          </a:p>
          <a:p>
            <a:pPr marL="0" indent="0">
              <a:buNone/>
            </a:pPr>
            <a:r>
              <a:rPr lang="pt-BR" sz="2000" dirty="0"/>
              <a:t>E no parágrafo 2º:</a:t>
            </a:r>
          </a:p>
          <a:p>
            <a:pPr marL="457200" lvl="1" indent="0">
              <a:buNone/>
            </a:pPr>
            <a:r>
              <a:rPr lang="pt-BR" sz="2000" i="1" dirty="0"/>
              <a:t>“§ 2o  Para fins deste Decreto, entende-se por:</a:t>
            </a:r>
            <a:endParaRPr lang="pt-BR" sz="2000" dirty="0"/>
          </a:p>
          <a:p>
            <a:pPr marL="457200" lvl="1" indent="0">
              <a:buNone/>
            </a:pPr>
            <a:r>
              <a:rPr lang="pt-BR" sz="2000" i="1" dirty="0"/>
              <a:t>I - sistema integrado: as soluções de tecnologia da informação que, no todo ou em parte, funcionando em conjunto, suportam a </a:t>
            </a:r>
            <a:r>
              <a:rPr lang="pt-BR" sz="2000" b="1" i="1" dirty="0"/>
              <a:t>execução orçamentária</a:t>
            </a:r>
            <a:r>
              <a:rPr lang="pt-BR" sz="2000" i="1" dirty="0"/>
              <a:t>, </a:t>
            </a:r>
            <a:r>
              <a:rPr lang="pt-BR" sz="2000" b="1" i="1" dirty="0"/>
              <a:t>financeira</a:t>
            </a:r>
            <a:r>
              <a:rPr lang="pt-BR" sz="2000" i="1" dirty="0"/>
              <a:t> e </a:t>
            </a:r>
            <a:r>
              <a:rPr lang="pt-BR" sz="2000" b="1" i="1" dirty="0"/>
              <a:t>contábil</a:t>
            </a:r>
            <a:r>
              <a:rPr lang="pt-BR" sz="2000" i="1" dirty="0"/>
              <a:t> do ente da Federação”</a:t>
            </a:r>
            <a:endParaRPr lang="pt-BR" sz="2000" dirty="0"/>
          </a:p>
          <a:p>
            <a:pPr marL="0" indent="0">
              <a:buNone/>
            </a:pPr>
            <a:endParaRPr lang="pt-BR" sz="2000" dirty="0">
              <a:latin typeface="Times New Roman" pitchFamily="18" charset="0"/>
            </a:endParaRPr>
          </a:p>
        </p:txBody>
      </p:sp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Decreto Padrão Mínimo da União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7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2830" y="1023380"/>
            <a:ext cx="8884692" cy="5834619"/>
          </a:xfrm>
        </p:spPr>
        <p:txBody>
          <a:bodyPr/>
          <a:lstStyle/>
          <a:p>
            <a:pPr marL="179387" lvl="1" indent="0" algn="just" eaLnBrk="1" hangingPunct="1">
              <a:lnSpc>
                <a:spcPct val="80000"/>
              </a:lnSpc>
              <a:buNone/>
            </a:pPr>
            <a:r>
              <a:rPr lang="pt-BR" sz="2800" dirty="0"/>
              <a:t>Os normativos contábeis que afetam diretamente os </a:t>
            </a:r>
            <a:r>
              <a:rPr lang="pt-BR" sz="2800" dirty="0" err="1"/>
              <a:t>SIAFs</a:t>
            </a:r>
            <a:r>
              <a:rPr lang="pt-BR" sz="2800" dirty="0"/>
              <a:t>:</a:t>
            </a:r>
          </a:p>
          <a:p>
            <a:pPr marL="636587" lvl="1" indent="-457200" algn="just" eaLnBrk="1" hangingPunct="1">
              <a:lnSpc>
                <a:spcPct val="80000"/>
              </a:lnSpc>
            </a:pPr>
            <a:r>
              <a:rPr lang="pt-BR" sz="2800" dirty="0"/>
              <a:t>Lei nº 4.320/64;</a:t>
            </a:r>
          </a:p>
          <a:p>
            <a:pPr marL="636587" lvl="1" indent="-457200" algn="just" eaLnBrk="1" hangingPunct="1">
              <a:lnSpc>
                <a:spcPct val="80000"/>
              </a:lnSpc>
            </a:pPr>
            <a:r>
              <a:rPr lang="pt-BR" sz="2800" dirty="0"/>
              <a:t>Lei Complementar nº 101/00 (LRF);</a:t>
            </a:r>
          </a:p>
          <a:p>
            <a:pPr marL="636587" lvl="1" indent="-457200" algn="just" eaLnBrk="1" hangingPunct="1">
              <a:lnSpc>
                <a:spcPct val="80000"/>
              </a:lnSpc>
            </a:pPr>
            <a:r>
              <a:rPr lang="pt-BR" sz="2800" dirty="0"/>
              <a:t>Lei Complementar nº 131/09 (Transparência);</a:t>
            </a:r>
          </a:p>
          <a:p>
            <a:pPr marL="636587" lvl="1" indent="-457200" algn="just" eaLnBrk="1" hangingPunct="1">
              <a:lnSpc>
                <a:spcPct val="80000"/>
              </a:lnSpc>
            </a:pPr>
            <a:r>
              <a:rPr lang="pt-BR" sz="2800" dirty="0"/>
              <a:t>Portaria STN nº 184/08 (Iniciou a convergência);</a:t>
            </a:r>
          </a:p>
          <a:p>
            <a:pPr marL="636587" lvl="1" indent="-457200" algn="just" eaLnBrk="1" hangingPunct="1">
              <a:lnSpc>
                <a:spcPct val="80000"/>
              </a:lnSpc>
            </a:pPr>
            <a:r>
              <a:rPr lang="pt-BR" sz="2800" dirty="0"/>
              <a:t>Manual de Contabilidade Aplicada ao Setor Público (MCASP). Está na 7ª edição, define os:</a:t>
            </a:r>
          </a:p>
          <a:p>
            <a:pPr marL="979487" lvl="2" indent="-342900" algn="just" eaLnBrk="1" hangingPunct="1">
              <a:lnSpc>
                <a:spcPct val="80000"/>
              </a:lnSpc>
            </a:pPr>
            <a:r>
              <a:rPr lang="pt-BR" sz="2400" dirty="0"/>
              <a:t>Procedimentos Contábeis Orçamentários (PCO);</a:t>
            </a:r>
          </a:p>
          <a:p>
            <a:pPr marL="979487" lvl="2" indent="-342900" algn="just" eaLnBrk="1" hangingPunct="1">
              <a:lnSpc>
                <a:spcPct val="80000"/>
              </a:lnSpc>
            </a:pPr>
            <a:r>
              <a:rPr lang="pt-BR" sz="2400" dirty="0"/>
              <a:t>Procedimentos Contábeis Específicos (PCE):</a:t>
            </a:r>
          </a:p>
          <a:p>
            <a:pPr marL="979487" lvl="2" indent="-342900" algn="just" eaLnBrk="1" hangingPunct="1">
              <a:lnSpc>
                <a:spcPct val="80000"/>
              </a:lnSpc>
            </a:pPr>
            <a:r>
              <a:rPr lang="pt-BR" sz="2400" dirty="0"/>
              <a:t>Procedimentos Contábeis Patrimoniais (PCP):</a:t>
            </a:r>
          </a:p>
          <a:p>
            <a:pPr marL="979487" lvl="2" indent="-342900" algn="just" eaLnBrk="1" hangingPunct="1">
              <a:lnSpc>
                <a:spcPct val="80000"/>
              </a:lnSpc>
            </a:pPr>
            <a:r>
              <a:rPr lang="pt-BR" sz="2400" dirty="0"/>
              <a:t>Plano de Contas Aplicado ao Setor Público (PCASP):</a:t>
            </a:r>
          </a:p>
          <a:p>
            <a:pPr marL="979487" lvl="2" indent="-342900" algn="just" eaLnBrk="1" hangingPunct="1">
              <a:lnSpc>
                <a:spcPct val="80000"/>
              </a:lnSpc>
            </a:pPr>
            <a:r>
              <a:rPr lang="pt-BR" sz="2400" dirty="0"/>
              <a:t>Demonstrativos Contábeis Aplicados ao Setor Público (DCASP).</a:t>
            </a:r>
          </a:p>
          <a:p>
            <a:pPr marL="636587" lvl="1" indent="-457200" algn="just" eaLnBrk="1" hangingPunct="1">
              <a:lnSpc>
                <a:spcPct val="80000"/>
              </a:lnSpc>
            </a:pPr>
            <a:r>
              <a:rPr lang="pt-BR" sz="2800" dirty="0"/>
              <a:t>Portaria STN nº 548/15 PIPCP (Plano de Implantação dos Procedimentos Contábeis Patrimoniais 19 itens);</a:t>
            </a:r>
          </a:p>
          <a:p>
            <a:pPr marL="636587" lvl="1" indent="-457200" algn="just" eaLnBrk="1" hangingPunct="1">
              <a:lnSpc>
                <a:spcPct val="80000"/>
              </a:lnSpc>
            </a:pPr>
            <a:r>
              <a:rPr lang="pt-BR" sz="2800" dirty="0"/>
              <a:t>Para Custos, a NBC-TSP 16.11 (25/11/12) define o SIC.</a:t>
            </a:r>
          </a:p>
          <a:p>
            <a:pPr marL="636587" lvl="1" indent="-457200" algn="just" eaLnBrk="1" hangingPunct="1">
              <a:lnSpc>
                <a:spcPct val="80000"/>
              </a:lnSpc>
            </a:pPr>
            <a:endParaRPr lang="pt-BR" dirty="0">
              <a:latin typeface="Times New Roman" pitchFamily="18" charset="0"/>
            </a:endParaRPr>
          </a:p>
        </p:txBody>
      </p:sp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Normativos Contábeis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3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Espaço Reservado para Conteúdo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327545"/>
            <a:ext cx="8555037" cy="6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ixaDeTexto 9"/>
          <p:cNvSpPr txBox="1">
            <a:spLocks noChangeArrowheads="1"/>
          </p:cNvSpPr>
          <p:nvPr/>
        </p:nvSpPr>
        <p:spPr bwMode="auto">
          <a:xfrm>
            <a:off x="450376" y="413853"/>
            <a:ext cx="804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Normas Internacionais de Contabilidade</a:t>
            </a:r>
            <a:endParaRPr lang="pt-B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57666"/>
              </p:ext>
            </p:extLst>
          </p:nvPr>
        </p:nvGraphicFramePr>
        <p:xfrm>
          <a:off x="450377" y="1446665"/>
          <a:ext cx="8270542" cy="27841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2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735"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3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Estrutura Conceitual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set/2016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3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1 – Receita de Transações sem Contraprestação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out/2016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3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2 – Receita de Transações com Contraprestação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out/2016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3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3 – Provisões, Passivos Contingentes e Ativos Contingentes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out/2016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3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4 – Estoques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dez/2016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735">
                <a:tc>
                  <a:txBody>
                    <a:bodyPr/>
                    <a:lstStyle/>
                    <a:p>
                      <a:pPr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TSP 5 - Concessões de Serviços Públicos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5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dez/2016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17780" marT="3810" marB="381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0" y="1023380"/>
            <a:ext cx="9144000" cy="58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179387" lvl="1" indent="0" algn="just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pt-BR" sz="2800" dirty="0">
                <a:latin typeface="Times New Roman" pitchFamily="18" charset="0"/>
              </a:rPr>
              <a:t>Abaixo as IPSAS que já foram convergidas pelo CFC:</a:t>
            </a:r>
          </a:p>
          <a:p>
            <a:pPr marL="179387" lvl="1" indent="0" algn="just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pt-BR" sz="2800" dirty="0">
              <a:latin typeface="Times New Roman" pitchFamily="18" charset="0"/>
            </a:endParaRPr>
          </a:p>
          <a:p>
            <a:pPr marL="179387" lvl="1" indent="0" algn="just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pt-BR" sz="2800" dirty="0">
              <a:latin typeface="Times New Roman" pitchFamily="18" charset="0"/>
            </a:endParaRPr>
          </a:p>
          <a:p>
            <a:pPr marL="179387" lvl="1" indent="0" algn="just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pt-BR" sz="2800" dirty="0">
              <a:latin typeface="Times New Roman" pitchFamily="18" charset="0"/>
            </a:endParaRPr>
          </a:p>
          <a:p>
            <a:pPr marL="179387" lvl="1" indent="0" algn="just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pt-BR" sz="2800" dirty="0">
              <a:latin typeface="Times New Roman" pitchFamily="18" charset="0"/>
            </a:endParaRPr>
          </a:p>
          <a:p>
            <a:pPr marL="179387" lvl="1" indent="0" algn="just" eaLnBrk="1" hangingPunct="1">
              <a:lnSpc>
                <a:spcPct val="80000"/>
              </a:lnSpc>
              <a:spcAft>
                <a:spcPts val="1200"/>
              </a:spcAft>
              <a:buNone/>
            </a:pPr>
            <a:endParaRPr lang="pt-BR" sz="2800" dirty="0">
              <a:latin typeface="Times New Roman" pitchFamily="18" charset="0"/>
            </a:endParaRPr>
          </a:p>
          <a:p>
            <a:pPr marL="179387" lvl="1" indent="0" algn="just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pt-BR" sz="2800" dirty="0">
                <a:latin typeface="Times New Roman" pitchFamily="18" charset="0"/>
              </a:rPr>
              <a:t>E a seguir as IPSAS que já tem previsão de conversão pelo CFC para adoção no Brasil.</a:t>
            </a:r>
          </a:p>
          <a:p>
            <a:pPr marL="179387" lvl="1" indent="0" algn="just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pt-BR" sz="2800" dirty="0">
                <a:latin typeface="Times New Roman" pitchFamily="18" charset="0"/>
              </a:rPr>
              <a:t>OBS: Cada uma deverá ser analisada como seus dados serão registrados e evidenciados na contabilidade dentro do SIAF.</a:t>
            </a:r>
          </a:p>
        </p:txBody>
      </p:sp>
    </p:spTree>
    <p:extLst>
      <p:ext uri="{BB962C8B-B14F-4D97-AF65-F5344CB8AC3E}">
        <p14:creationId xmlns:p14="http://schemas.microsoft.com/office/powerpoint/2010/main" val="884293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7675</TotalTime>
  <Words>1508</Words>
  <Application>Microsoft Office PowerPoint</Application>
  <PresentationFormat>Apresentação na tela (4:3)</PresentationFormat>
  <Paragraphs>197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Torres Patel</dc:creator>
  <cp:lastModifiedBy>Jacilene Maria Fontes Leite</cp:lastModifiedBy>
  <cp:revision>476</cp:revision>
  <cp:lastPrinted>2016-11-22T20:29:54Z</cp:lastPrinted>
  <dcterms:created xsi:type="dcterms:W3CDTF">2014-04-09T14:01:34Z</dcterms:created>
  <dcterms:modified xsi:type="dcterms:W3CDTF">2017-07-04T14:59:29Z</dcterms:modified>
</cp:coreProperties>
</file>