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9" r:id="rId2"/>
    <p:sldId id="271" r:id="rId3"/>
    <p:sldId id="273" r:id="rId4"/>
    <p:sldId id="289" r:id="rId5"/>
    <p:sldId id="275" r:id="rId6"/>
    <p:sldId id="276" r:id="rId7"/>
    <p:sldId id="28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7" r:id="rId18"/>
    <p:sldId id="288" r:id="rId19"/>
    <p:sldId id="303" r:id="rId20"/>
    <p:sldId id="291" r:id="rId21"/>
    <p:sldId id="292" r:id="rId22"/>
    <p:sldId id="293" r:id="rId23"/>
    <p:sldId id="294" r:id="rId24"/>
    <p:sldId id="298" r:id="rId25"/>
    <p:sldId id="299" r:id="rId26"/>
    <p:sldId id="260" r:id="rId27"/>
    <p:sldId id="300" r:id="rId28"/>
    <p:sldId id="301" r:id="rId29"/>
    <p:sldId id="267" r:id="rId30"/>
    <p:sldId id="304" r:id="rId31"/>
    <p:sldId id="305" r:id="rId32"/>
    <p:sldId id="306" r:id="rId33"/>
    <p:sldId id="307" r:id="rId34"/>
    <p:sldId id="308" r:id="rId35"/>
    <p:sldId id="270" r:id="rId36"/>
    <p:sldId id="272" r:id="rId37"/>
    <p:sldId id="309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Dificuldade</a:t>
            </a:r>
            <a:r>
              <a:rPr lang="en-US" baseline="0" dirty="0"/>
              <a:t> de </a:t>
            </a:r>
            <a:r>
              <a:rPr lang="en-US" baseline="0" dirty="0" err="1"/>
              <a:t>Absorção</a:t>
            </a:r>
            <a:r>
              <a:rPr lang="en-US" baseline="0" dirty="0"/>
              <a:t> pela EFD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Numero de Escriturações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5A-4823-8468-CEA691874B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5A-4823-8468-CEA691874B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05A-4823-8468-CEA691874B19}"/>
              </c:ext>
            </c:extLst>
          </c:dPt>
          <c:cat>
            <c:strRef>
              <c:f>Plan1!$A$2:$A$4</c:f>
              <c:strCache>
                <c:ptCount val="3"/>
                <c:pt idx="0">
                  <c:v>Baixa</c:v>
                </c:pt>
                <c:pt idx="1">
                  <c:v>Media</c:v>
                </c:pt>
                <c:pt idx="2">
                  <c:v>Alta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18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5A-4823-8468-CEA691874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983269147232174"/>
          <c:y val="0.33283963369622088"/>
          <c:w val="0.16947586090005717"/>
          <c:h val="0.305464276243648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98122-E602-4421-8958-60E54C754241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DF4E6F6A-F380-45F4-B4BD-FBB7CFAAF0D3}">
      <dgm:prSet phldrT="[Texto]"/>
      <dgm:spPr/>
      <dgm:t>
        <a:bodyPr/>
        <a:lstStyle/>
        <a:p>
          <a:endParaRPr lang="pt-BR" dirty="0"/>
        </a:p>
        <a:p>
          <a:r>
            <a:rPr lang="pt-BR" dirty="0"/>
            <a:t>Processo Integrado</a:t>
          </a:r>
        </a:p>
      </dgm:t>
    </dgm:pt>
    <dgm:pt modelId="{8739E194-629E-493B-9966-C139E7358F67}" type="parTrans" cxnId="{C67527EF-355F-4E53-BB67-C88952294374}">
      <dgm:prSet/>
      <dgm:spPr/>
      <dgm:t>
        <a:bodyPr/>
        <a:lstStyle/>
        <a:p>
          <a:endParaRPr lang="pt-BR"/>
        </a:p>
      </dgm:t>
    </dgm:pt>
    <dgm:pt modelId="{D3C529B4-50F4-4ECB-8420-5710BD3BE92B}" type="sibTrans" cxnId="{C67527EF-355F-4E53-BB67-C88952294374}">
      <dgm:prSet/>
      <dgm:spPr/>
      <dgm:t>
        <a:bodyPr/>
        <a:lstStyle/>
        <a:p>
          <a:endParaRPr lang="pt-BR"/>
        </a:p>
      </dgm:t>
    </dgm:pt>
    <dgm:pt modelId="{5C022D97-6F3B-419A-AD5A-6F3316BEC976}">
      <dgm:prSet phldrT="[Texto]"/>
      <dgm:spPr/>
      <dgm:t>
        <a:bodyPr/>
        <a:lstStyle/>
        <a:p>
          <a:endParaRPr lang="pt-BR" i="1" dirty="0"/>
        </a:p>
        <a:p>
          <a:r>
            <a:rPr lang="pt-BR" i="1" dirty="0" err="1"/>
            <a:t>On</a:t>
          </a:r>
          <a:r>
            <a:rPr lang="pt-BR" i="1" dirty="0"/>
            <a:t> </a:t>
          </a:r>
          <a:r>
            <a:rPr lang="pt-BR" i="1" dirty="0" err="1"/>
            <a:t>line</a:t>
          </a:r>
          <a:endParaRPr lang="pt-BR" i="1" dirty="0"/>
        </a:p>
      </dgm:t>
    </dgm:pt>
    <dgm:pt modelId="{B59A8C09-B71F-4ACD-8361-0FEB2145FB74}" type="parTrans" cxnId="{D683D216-70D9-4D8D-8E2A-58A33F139CE0}">
      <dgm:prSet/>
      <dgm:spPr/>
      <dgm:t>
        <a:bodyPr/>
        <a:lstStyle/>
        <a:p>
          <a:endParaRPr lang="pt-BR"/>
        </a:p>
      </dgm:t>
    </dgm:pt>
    <dgm:pt modelId="{6BC0325F-98A4-4549-ACFE-4C6AF58566BA}" type="sibTrans" cxnId="{D683D216-70D9-4D8D-8E2A-58A33F139CE0}">
      <dgm:prSet/>
      <dgm:spPr/>
      <dgm:t>
        <a:bodyPr/>
        <a:lstStyle/>
        <a:p>
          <a:endParaRPr lang="pt-BR"/>
        </a:p>
      </dgm:t>
    </dgm:pt>
    <dgm:pt modelId="{7A3C3662-1E0E-4E6F-A638-F2468794228D}">
      <dgm:prSet phldrT="[Texto]"/>
      <dgm:spPr/>
      <dgm:t>
        <a:bodyPr/>
        <a:lstStyle/>
        <a:p>
          <a:endParaRPr lang="pt-BR" dirty="0"/>
        </a:p>
        <a:p>
          <a:r>
            <a:rPr lang="pt-BR" dirty="0"/>
            <a:t>Contabilidade</a:t>
          </a:r>
        </a:p>
      </dgm:t>
    </dgm:pt>
    <dgm:pt modelId="{402603CE-0052-4B44-ACCE-77B9AF346D62}" type="parTrans" cxnId="{83B0C69D-C017-4FB8-8D0D-1D498427E9DE}">
      <dgm:prSet/>
      <dgm:spPr/>
      <dgm:t>
        <a:bodyPr/>
        <a:lstStyle/>
        <a:p>
          <a:endParaRPr lang="pt-BR"/>
        </a:p>
      </dgm:t>
    </dgm:pt>
    <dgm:pt modelId="{EC501069-44A3-42EC-A618-D152DABA15A6}" type="sibTrans" cxnId="{83B0C69D-C017-4FB8-8D0D-1D498427E9DE}">
      <dgm:prSet/>
      <dgm:spPr/>
      <dgm:t>
        <a:bodyPr/>
        <a:lstStyle/>
        <a:p>
          <a:endParaRPr lang="pt-BR"/>
        </a:p>
      </dgm:t>
    </dgm:pt>
    <dgm:pt modelId="{7F638D58-9073-4D25-BA4F-691C9F566753}" type="pres">
      <dgm:prSet presAssocID="{A0598122-E602-4421-8958-60E54C754241}" presName="Name0" presStyleCnt="0">
        <dgm:presLayoutVars>
          <dgm:dir/>
          <dgm:resizeHandles val="exact"/>
        </dgm:presLayoutVars>
      </dgm:prSet>
      <dgm:spPr/>
    </dgm:pt>
    <dgm:pt modelId="{0786251F-7025-4B4F-AD44-9DF593DB115A}" type="pres">
      <dgm:prSet presAssocID="{A0598122-E602-4421-8958-60E54C754241}" presName="fgShape" presStyleLbl="fgShp" presStyleIdx="0" presStyleCnt="1" custLinFactNeighborX="-306" custLinFactNeighborY="-5368"/>
      <dgm:spPr/>
    </dgm:pt>
    <dgm:pt modelId="{0C920917-1E8F-430D-A4FA-FE95FB80C07D}" type="pres">
      <dgm:prSet presAssocID="{A0598122-E602-4421-8958-60E54C754241}" presName="linComp" presStyleCnt="0"/>
      <dgm:spPr/>
    </dgm:pt>
    <dgm:pt modelId="{DE5B00AA-5802-463E-A347-BBD66AED4A72}" type="pres">
      <dgm:prSet presAssocID="{DF4E6F6A-F380-45F4-B4BD-FBB7CFAAF0D3}" presName="compNode" presStyleCnt="0"/>
      <dgm:spPr/>
    </dgm:pt>
    <dgm:pt modelId="{DDAA65DC-67E7-4E44-823E-7822E1BDA590}" type="pres">
      <dgm:prSet presAssocID="{DF4E6F6A-F380-45F4-B4BD-FBB7CFAAF0D3}" presName="bkgdShape" presStyleLbl="node1" presStyleIdx="0" presStyleCnt="3" custLinFactNeighborY="-1266"/>
      <dgm:spPr/>
    </dgm:pt>
    <dgm:pt modelId="{88DDA054-6A3C-4323-AA40-E482237DF095}" type="pres">
      <dgm:prSet presAssocID="{DF4E6F6A-F380-45F4-B4BD-FBB7CFAAF0D3}" presName="nodeTx" presStyleLbl="node1" presStyleIdx="0" presStyleCnt="3">
        <dgm:presLayoutVars>
          <dgm:bulletEnabled val="1"/>
        </dgm:presLayoutVars>
      </dgm:prSet>
      <dgm:spPr/>
    </dgm:pt>
    <dgm:pt modelId="{011F5E7C-4F9D-47DE-AD51-C3DECD60466A}" type="pres">
      <dgm:prSet presAssocID="{DF4E6F6A-F380-45F4-B4BD-FBB7CFAAF0D3}" presName="invisiNode" presStyleLbl="node1" presStyleIdx="0" presStyleCnt="3"/>
      <dgm:spPr/>
    </dgm:pt>
    <dgm:pt modelId="{BAEC6036-5EBA-4BCC-818C-3DA7EADF8FEA}" type="pres">
      <dgm:prSet presAssocID="{DF4E6F6A-F380-45F4-B4BD-FBB7CFAAF0D3}" presName="imagNode" presStyleLbl="fgImgPlace1" presStyleIdx="0" presStyleCnt="3" custScaleX="148263" custScaleY="148263" custLinFactNeighborY="206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D848A3C-1DD9-4830-AFA8-491E6A1620D6}" type="pres">
      <dgm:prSet presAssocID="{D3C529B4-50F4-4ECB-8420-5710BD3BE92B}" presName="sibTrans" presStyleLbl="sibTrans2D1" presStyleIdx="0" presStyleCnt="0"/>
      <dgm:spPr/>
    </dgm:pt>
    <dgm:pt modelId="{987073AC-E479-4051-BEC4-83410FAA18B7}" type="pres">
      <dgm:prSet presAssocID="{5C022D97-6F3B-419A-AD5A-6F3316BEC976}" presName="compNode" presStyleCnt="0"/>
      <dgm:spPr/>
    </dgm:pt>
    <dgm:pt modelId="{CD630B99-1799-4E4C-A2AF-5C25925DFAE8}" type="pres">
      <dgm:prSet presAssocID="{5C022D97-6F3B-419A-AD5A-6F3316BEC976}" presName="bkgdShape" presStyleLbl="node1" presStyleIdx="1" presStyleCnt="3" custLinFactNeighborX="-1291" custLinFactNeighborY="-11383"/>
      <dgm:spPr/>
    </dgm:pt>
    <dgm:pt modelId="{F4B6700F-2BF6-4DAB-B156-B53A5EDB736C}" type="pres">
      <dgm:prSet presAssocID="{5C022D97-6F3B-419A-AD5A-6F3316BEC976}" presName="nodeTx" presStyleLbl="node1" presStyleIdx="1" presStyleCnt="3">
        <dgm:presLayoutVars>
          <dgm:bulletEnabled val="1"/>
        </dgm:presLayoutVars>
      </dgm:prSet>
      <dgm:spPr/>
    </dgm:pt>
    <dgm:pt modelId="{71D23351-1D44-45DF-9D6F-005FE05CD812}" type="pres">
      <dgm:prSet presAssocID="{5C022D97-6F3B-419A-AD5A-6F3316BEC976}" presName="invisiNode" presStyleLbl="node1" presStyleIdx="1" presStyleCnt="3"/>
      <dgm:spPr/>
    </dgm:pt>
    <dgm:pt modelId="{2F185D60-D0FA-40FE-8D13-E744B5C926AC}" type="pres">
      <dgm:prSet presAssocID="{5C022D97-6F3B-419A-AD5A-6F3316BEC976}" presName="imagNode" presStyleLbl="fgImgPlace1" presStyleIdx="1" presStyleCnt="3" custScaleX="148263" custScaleY="148263" custLinFactNeighborY="206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CEAF47A-8BF9-4C6E-B68B-8E3B760A8904}" type="pres">
      <dgm:prSet presAssocID="{6BC0325F-98A4-4549-ACFE-4C6AF58566BA}" presName="sibTrans" presStyleLbl="sibTrans2D1" presStyleIdx="0" presStyleCnt="0"/>
      <dgm:spPr/>
    </dgm:pt>
    <dgm:pt modelId="{5C4CD27F-D632-4202-873E-48E7646C4D36}" type="pres">
      <dgm:prSet presAssocID="{7A3C3662-1E0E-4E6F-A638-F2468794228D}" presName="compNode" presStyleCnt="0"/>
      <dgm:spPr/>
    </dgm:pt>
    <dgm:pt modelId="{082F96C5-C5E9-434C-9BAB-92C559B56EB5}" type="pres">
      <dgm:prSet presAssocID="{7A3C3662-1E0E-4E6F-A638-F2468794228D}" presName="bkgdShape" presStyleLbl="node1" presStyleIdx="2" presStyleCnt="3"/>
      <dgm:spPr/>
    </dgm:pt>
    <dgm:pt modelId="{C68981BD-49CB-4C5E-9C24-4C017D5CBD0F}" type="pres">
      <dgm:prSet presAssocID="{7A3C3662-1E0E-4E6F-A638-F2468794228D}" presName="nodeTx" presStyleLbl="node1" presStyleIdx="2" presStyleCnt="3">
        <dgm:presLayoutVars>
          <dgm:bulletEnabled val="1"/>
        </dgm:presLayoutVars>
      </dgm:prSet>
      <dgm:spPr/>
    </dgm:pt>
    <dgm:pt modelId="{8B962FA6-6EE4-4B2D-A427-D557D997E71D}" type="pres">
      <dgm:prSet presAssocID="{7A3C3662-1E0E-4E6F-A638-F2468794228D}" presName="invisiNode" presStyleLbl="node1" presStyleIdx="2" presStyleCnt="3"/>
      <dgm:spPr/>
    </dgm:pt>
    <dgm:pt modelId="{F3CF9959-C271-406A-A9FB-16BA6959E4E0}" type="pres">
      <dgm:prSet presAssocID="{7A3C3662-1E0E-4E6F-A638-F2468794228D}" presName="imagNode" presStyleLbl="fgImgPlace1" presStyleIdx="2" presStyleCnt="3" custScaleX="148263" custScaleY="148263" custLinFactNeighborY="2062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683D216-70D9-4D8D-8E2A-58A33F139CE0}" srcId="{A0598122-E602-4421-8958-60E54C754241}" destId="{5C022D97-6F3B-419A-AD5A-6F3316BEC976}" srcOrd="1" destOrd="0" parTransId="{B59A8C09-B71F-4ACD-8361-0FEB2145FB74}" sibTransId="{6BC0325F-98A4-4549-ACFE-4C6AF58566BA}"/>
    <dgm:cxn modelId="{F4A23631-91E6-49BE-8BE5-B638A8A1709F}" type="presOf" srcId="{6BC0325F-98A4-4549-ACFE-4C6AF58566BA}" destId="{5CEAF47A-8BF9-4C6E-B68B-8E3B760A8904}" srcOrd="0" destOrd="0" presId="urn:microsoft.com/office/officeart/2005/8/layout/hList7"/>
    <dgm:cxn modelId="{938E855F-3A13-49E2-90A1-72A2BCA887DC}" type="presOf" srcId="{A0598122-E602-4421-8958-60E54C754241}" destId="{7F638D58-9073-4D25-BA4F-691C9F566753}" srcOrd="0" destOrd="0" presId="urn:microsoft.com/office/officeart/2005/8/layout/hList7"/>
    <dgm:cxn modelId="{A4A75947-F9DE-498B-9A15-A9D29D5B6B01}" type="presOf" srcId="{7A3C3662-1E0E-4E6F-A638-F2468794228D}" destId="{C68981BD-49CB-4C5E-9C24-4C017D5CBD0F}" srcOrd="1" destOrd="0" presId="urn:microsoft.com/office/officeart/2005/8/layout/hList7"/>
    <dgm:cxn modelId="{9624974B-15B1-4CA1-9135-65405487F900}" type="presOf" srcId="{5C022D97-6F3B-419A-AD5A-6F3316BEC976}" destId="{F4B6700F-2BF6-4DAB-B156-B53A5EDB736C}" srcOrd="1" destOrd="0" presId="urn:microsoft.com/office/officeart/2005/8/layout/hList7"/>
    <dgm:cxn modelId="{AF4DC67D-B4DA-4F72-B2EA-0A392458FE94}" type="presOf" srcId="{7A3C3662-1E0E-4E6F-A638-F2468794228D}" destId="{082F96C5-C5E9-434C-9BAB-92C559B56EB5}" srcOrd="0" destOrd="0" presId="urn:microsoft.com/office/officeart/2005/8/layout/hList7"/>
    <dgm:cxn modelId="{39D82D7F-4DDD-4657-98DD-495FED01E137}" type="presOf" srcId="{DF4E6F6A-F380-45F4-B4BD-FBB7CFAAF0D3}" destId="{88DDA054-6A3C-4323-AA40-E482237DF095}" srcOrd="1" destOrd="0" presId="urn:microsoft.com/office/officeart/2005/8/layout/hList7"/>
    <dgm:cxn modelId="{83B0C69D-C017-4FB8-8D0D-1D498427E9DE}" srcId="{A0598122-E602-4421-8958-60E54C754241}" destId="{7A3C3662-1E0E-4E6F-A638-F2468794228D}" srcOrd="2" destOrd="0" parTransId="{402603CE-0052-4B44-ACCE-77B9AF346D62}" sibTransId="{EC501069-44A3-42EC-A618-D152DABA15A6}"/>
    <dgm:cxn modelId="{483297B6-8637-4039-AAAC-C70BEC1F4525}" type="presOf" srcId="{D3C529B4-50F4-4ECB-8420-5710BD3BE92B}" destId="{FD848A3C-1DD9-4830-AFA8-491E6A1620D6}" srcOrd="0" destOrd="0" presId="urn:microsoft.com/office/officeart/2005/8/layout/hList7"/>
    <dgm:cxn modelId="{19574BE3-38D7-44EB-A2E1-6B045EF824D3}" type="presOf" srcId="{5C022D97-6F3B-419A-AD5A-6F3316BEC976}" destId="{CD630B99-1799-4E4C-A2AF-5C25925DFAE8}" srcOrd="0" destOrd="0" presId="urn:microsoft.com/office/officeart/2005/8/layout/hList7"/>
    <dgm:cxn modelId="{8C206FE7-C815-4FF9-B130-4CE7A639C927}" type="presOf" srcId="{DF4E6F6A-F380-45F4-B4BD-FBB7CFAAF0D3}" destId="{DDAA65DC-67E7-4E44-823E-7822E1BDA590}" srcOrd="0" destOrd="0" presId="urn:microsoft.com/office/officeart/2005/8/layout/hList7"/>
    <dgm:cxn modelId="{C67527EF-355F-4E53-BB67-C88952294374}" srcId="{A0598122-E602-4421-8958-60E54C754241}" destId="{DF4E6F6A-F380-45F4-B4BD-FBB7CFAAF0D3}" srcOrd="0" destOrd="0" parTransId="{8739E194-629E-493B-9966-C139E7358F67}" sibTransId="{D3C529B4-50F4-4ECB-8420-5710BD3BE92B}"/>
    <dgm:cxn modelId="{FA768830-01A6-4BED-BA2D-A2435E2FC5D3}" type="presParOf" srcId="{7F638D58-9073-4D25-BA4F-691C9F566753}" destId="{0786251F-7025-4B4F-AD44-9DF593DB115A}" srcOrd="0" destOrd="0" presId="urn:microsoft.com/office/officeart/2005/8/layout/hList7"/>
    <dgm:cxn modelId="{ACE65E60-9411-40F4-9EFB-9EB550A96EB7}" type="presParOf" srcId="{7F638D58-9073-4D25-BA4F-691C9F566753}" destId="{0C920917-1E8F-430D-A4FA-FE95FB80C07D}" srcOrd="1" destOrd="0" presId="urn:microsoft.com/office/officeart/2005/8/layout/hList7"/>
    <dgm:cxn modelId="{95E3D189-3C13-4B50-8876-BD7C29A2CF5A}" type="presParOf" srcId="{0C920917-1E8F-430D-A4FA-FE95FB80C07D}" destId="{DE5B00AA-5802-463E-A347-BBD66AED4A72}" srcOrd="0" destOrd="0" presId="urn:microsoft.com/office/officeart/2005/8/layout/hList7"/>
    <dgm:cxn modelId="{13C3EB43-D260-4F77-B950-6CC5ABDA2126}" type="presParOf" srcId="{DE5B00AA-5802-463E-A347-BBD66AED4A72}" destId="{DDAA65DC-67E7-4E44-823E-7822E1BDA590}" srcOrd="0" destOrd="0" presId="urn:microsoft.com/office/officeart/2005/8/layout/hList7"/>
    <dgm:cxn modelId="{60B4EEEF-279C-43F1-B943-8B97702AE2B0}" type="presParOf" srcId="{DE5B00AA-5802-463E-A347-BBD66AED4A72}" destId="{88DDA054-6A3C-4323-AA40-E482237DF095}" srcOrd="1" destOrd="0" presId="urn:microsoft.com/office/officeart/2005/8/layout/hList7"/>
    <dgm:cxn modelId="{7113545A-AD45-41FD-9F11-B476CA2FF9BE}" type="presParOf" srcId="{DE5B00AA-5802-463E-A347-BBD66AED4A72}" destId="{011F5E7C-4F9D-47DE-AD51-C3DECD60466A}" srcOrd="2" destOrd="0" presId="urn:microsoft.com/office/officeart/2005/8/layout/hList7"/>
    <dgm:cxn modelId="{1E7A7997-FB6F-4DDB-B911-7C458451EA4F}" type="presParOf" srcId="{DE5B00AA-5802-463E-A347-BBD66AED4A72}" destId="{BAEC6036-5EBA-4BCC-818C-3DA7EADF8FEA}" srcOrd="3" destOrd="0" presId="urn:microsoft.com/office/officeart/2005/8/layout/hList7"/>
    <dgm:cxn modelId="{0365B6D1-BDA1-4403-B223-BC760B47D072}" type="presParOf" srcId="{0C920917-1E8F-430D-A4FA-FE95FB80C07D}" destId="{FD848A3C-1DD9-4830-AFA8-491E6A1620D6}" srcOrd="1" destOrd="0" presId="urn:microsoft.com/office/officeart/2005/8/layout/hList7"/>
    <dgm:cxn modelId="{0F5DA490-A66F-49C1-A53E-271D503A7AA1}" type="presParOf" srcId="{0C920917-1E8F-430D-A4FA-FE95FB80C07D}" destId="{987073AC-E479-4051-BEC4-83410FAA18B7}" srcOrd="2" destOrd="0" presId="urn:microsoft.com/office/officeart/2005/8/layout/hList7"/>
    <dgm:cxn modelId="{D73D75AC-8048-4520-BE13-46C9EBBD4453}" type="presParOf" srcId="{987073AC-E479-4051-BEC4-83410FAA18B7}" destId="{CD630B99-1799-4E4C-A2AF-5C25925DFAE8}" srcOrd="0" destOrd="0" presId="urn:microsoft.com/office/officeart/2005/8/layout/hList7"/>
    <dgm:cxn modelId="{2250EF0C-AEE5-4B30-863C-2C6064BFBBFF}" type="presParOf" srcId="{987073AC-E479-4051-BEC4-83410FAA18B7}" destId="{F4B6700F-2BF6-4DAB-B156-B53A5EDB736C}" srcOrd="1" destOrd="0" presId="urn:microsoft.com/office/officeart/2005/8/layout/hList7"/>
    <dgm:cxn modelId="{A1A6CACD-8765-43A8-AF08-112F1C64DCA8}" type="presParOf" srcId="{987073AC-E479-4051-BEC4-83410FAA18B7}" destId="{71D23351-1D44-45DF-9D6F-005FE05CD812}" srcOrd="2" destOrd="0" presId="urn:microsoft.com/office/officeart/2005/8/layout/hList7"/>
    <dgm:cxn modelId="{46E87695-9FA5-4486-9BEE-095E62531208}" type="presParOf" srcId="{987073AC-E479-4051-BEC4-83410FAA18B7}" destId="{2F185D60-D0FA-40FE-8D13-E744B5C926AC}" srcOrd="3" destOrd="0" presId="urn:microsoft.com/office/officeart/2005/8/layout/hList7"/>
    <dgm:cxn modelId="{A08F4F30-0CF1-4127-B62B-23F218399415}" type="presParOf" srcId="{0C920917-1E8F-430D-A4FA-FE95FB80C07D}" destId="{5CEAF47A-8BF9-4C6E-B68B-8E3B760A8904}" srcOrd="3" destOrd="0" presId="urn:microsoft.com/office/officeart/2005/8/layout/hList7"/>
    <dgm:cxn modelId="{DD96065F-F65B-4498-86CE-A633C54C0FAE}" type="presParOf" srcId="{0C920917-1E8F-430D-A4FA-FE95FB80C07D}" destId="{5C4CD27F-D632-4202-873E-48E7646C4D36}" srcOrd="4" destOrd="0" presId="urn:microsoft.com/office/officeart/2005/8/layout/hList7"/>
    <dgm:cxn modelId="{A56402D3-DC3F-4AC5-96B9-4F42383EA402}" type="presParOf" srcId="{5C4CD27F-D632-4202-873E-48E7646C4D36}" destId="{082F96C5-C5E9-434C-9BAB-92C559B56EB5}" srcOrd="0" destOrd="0" presId="urn:microsoft.com/office/officeart/2005/8/layout/hList7"/>
    <dgm:cxn modelId="{0A7254AE-9642-4E88-87E4-94ADE049D8A1}" type="presParOf" srcId="{5C4CD27F-D632-4202-873E-48E7646C4D36}" destId="{C68981BD-49CB-4C5E-9C24-4C017D5CBD0F}" srcOrd="1" destOrd="0" presId="urn:microsoft.com/office/officeart/2005/8/layout/hList7"/>
    <dgm:cxn modelId="{B0B170A5-57A9-4424-8B23-62B88F69F1E9}" type="presParOf" srcId="{5C4CD27F-D632-4202-873E-48E7646C4D36}" destId="{8B962FA6-6EE4-4B2D-A427-D557D997E71D}" srcOrd="2" destOrd="0" presId="urn:microsoft.com/office/officeart/2005/8/layout/hList7"/>
    <dgm:cxn modelId="{39E7ACAA-3F6B-4462-AD1A-D1F7FAEAC1F2}" type="presParOf" srcId="{5C4CD27F-D632-4202-873E-48E7646C4D36}" destId="{F3CF9959-C271-406A-A9FB-16BA6959E4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72C50-C195-4EA2-9087-3FB09751E1DC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883720-3710-4D3F-9381-2A937A49925D}">
      <dgm:prSet phldrT="[Texto]"/>
      <dgm:spPr/>
      <dgm:t>
        <a:bodyPr/>
        <a:lstStyle/>
        <a:p>
          <a:r>
            <a:rPr lang="pt-BR" dirty="0"/>
            <a:t>Tarifas de Operadores Privados</a:t>
          </a:r>
        </a:p>
      </dgm:t>
    </dgm:pt>
    <dgm:pt modelId="{4E2CAD4E-8F08-4E67-B56A-EA2B89A57C92}" type="parTrans" cxnId="{11DBCBF0-C780-4A20-BC2F-0E7BFBF5E693}">
      <dgm:prSet/>
      <dgm:spPr/>
      <dgm:t>
        <a:bodyPr/>
        <a:lstStyle/>
        <a:p>
          <a:endParaRPr lang="pt-BR"/>
        </a:p>
      </dgm:t>
    </dgm:pt>
    <dgm:pt modelId="{8CED6208-916D-448B-8CAC-0B399893B7CB}" type="sibTrans" cxnId="{11DBCBF0-C780-4A20-BC2F-0E7BFBF5E693}">
      <dgm:prSet/>
      <dgm:spPr/>
      <dgm:t>
        <a:bodyPr/>
        <a:lstStyle/>
        <a:p>
          <a:endParaRPr lang="pt-BR"/>
        </a:p>
      </dgm:t>
    </dgm:pt>
    <dgm:pt modelId="{017A2682-0D35-4388-9204-6A571D4228E5}">
      <dgm:prSet phldrT="[Texto]"/>
      <dgm:spPr/>
      <dgm:t>
        <a:bodyPr/>
        <a:lstStyle/>
        <a:p>
          <a:r>
            <a:rPr lang="pt-BR" dirty="0"/>
            <a:t>Armazém</a:t>
          </a:r>
        </a:p>
      </dgm:t>
    </dgm:pt>
    <dgm:pt modelId="{8322287F-DEFA-41F7-BF54-207A7D004366}" type="parTrans" cxnId="{C560C42D-8DFA-4F3C-891E-CF2A5EB60BF5}">
      <dgm:prSet/>
      <dgm:spPr/>
      <dgm:t>
        <a:bodyPr/>
        <a:lstStyle/>
        <a:p>
          <a:endParaRPr lang="pt-BR"/>
        </a:p>
      </dgm:t>
    </dgm:pt>
    <dgm:pt modelId="{0C58D163-7606-44E0-9F08-E0E55B162F3D}" type="sibTrans" cxnId="{C560C42D-8DFA-4F3C-891E-CF2A5EB60BF5}">
      <dgm:prSet/>
      <dgm:spPr/>
      <dgm:t>
        <a:bodyPr/>
        <a:lstStyle/>
        <a:p>
          <a:endParaRPr lang="pt-BR"/>
        </a:p>
      </dgm:t>
    </dgm:pt>
    <dgm:pt modelId="{BC5459FC-FA2F-41F8-A169-330B1D45764D}">
      <dgm:prSet phldrT="[Texto]"/>
      <dgm:spPr/>
      <dgm:t>
        <a:bodyPr/>
        <a:lstStyle/>
        <a:p>
          <a:r>
            <a:rPr lang="pt-BR" dirty="0"/>
            <a:t>Despachante</a:t>
          </a:r>
        </a:p>
      </dgm:t>
    </dgm:pt>
    <dgm:pt modelId="{25BFC5C6-A373-4862-80C0-2C0E3D35CF65}" type="parTrans" cxnId="{F65ACD8A-2A14-4330-AF1B-8B4D49D29FA6}">
      <dgm:prSet/>
      <dgm:spPr/>
      <dgm:t>
        <a:bodyPr/>
        <a:lstStyle/>
        <a:p>
          <a:endParaRPr lang="pt-BR"/>
        </a:p>
      </dgm:t>
    </dgm:pt>
    <dgm:pt modelId="{871DA237-4262-4C51-AED3-5220D10225E4}" type="sibTrans" cxnId="{F65ACD8A-2A14-4330-AF1B-8B4D49D29FA6}">
      <dgm:prSet/>
      <dgm:spPr/>
      <dgm:t>
        <a:bodyPr/>
        <a:lstStyle/>
        <a:p>
          <a:endParaRPr lang="pt-BR"/>
        </a:p>
      </dgm:t>
    </dgm:pt>
    <dgm:pt modelId="{AB3AA6E7-27EB-42BD-94EA-7A5BAD0E5EED}">
      <dgm:prSet phldrT="[Texto]"/>
      <dgm:spPr/>
      <dgm:t>
        <a:bodyPr/>
        <a:lstStyle/>
        <a:p>
          <a:r>
            <a:rPr lang="pt-BR" dirty="0"/>
            <a:t>Taxas de licenciamento de Órgãos Anuentes</a:t>
          </a:r>
        </a:p>
      </dgm:t>
    </dgm:pt>
    <dgm:pt modelId="{F1DC7439-83F3-429D-9B1B-3C8ECC934349}" type="parTrans" cxnId="{EC0D1030-BA2F-4131-9372-C6169D8CAAB5}">
      <dgm:prSet/>
      <dgm:spPr/>
      <dgm:t>
        <a:bodyPr/>
        <a:lstStyle/>
        <a:p>
          <a:endParaRPr lang="pt-BR"/>
        </a:p>
      </dgm:t>
    </dgm:pt>
    <dgm:pt modelId="{883FD710-8826-41CB-938F-15CBA2A98E7E}" type="sibTrans" cxnId="{EC0D1030-BA2F-4131-9372-C6169D8CAAB5}">
      <dgm:prSet/>
      <dgm:spPr/>
      <dgm:t>
        <a:bodyPr/>
        <a:lstStyle/>
        <a:p>
          <a:endParaRPr lang="pt-BR"/>
        </a:p>
      </dgm:t>
    </dgm:pt>
    <dgm:pt modelId="{C444F0B1-ABFF-4546-9B53-2AA1A33F459A}">
      <dgm:prSet phldrT="[Texto]"/>
      <dgm:spPr/>
      <dgm:t>
        <a:bodyPr/>
        <a:lstStyle/>
        <a:p>
          <a:r>
            <a:rPr lang="pt-BR" dirty="0"/>
            <a:t>Anvisa</a:t>
          </a:r>
        </a:p>
      </dgm:t>
    </dgm:pt>
    <dgm:pt modelId="{679CDE4D-9B8E-4CAD-A163-29F6A50D318E}" type="parTrans" cxnId="{4E1BE08F-131F-45F8-A971-08EB518A9B2E}">
      <dgm:prSet/>
      <dgm:spPr/>
      <dgm:t>
        <a:bodyPr/>
        <a:lstStyle/>
        <a:p>
          <a:endParaRPr lang="pt-BR"/>
        </a:p>
      </dgm:t>
    </dgm:pt>
    <dgm:pt modelId="{46DDB724-B638-46DF-BFC2-9485EBCD9C6E}" type="sibTrans" cxnId="{4E1BE08F-131F-45F8-A971-08EB518A9B2E}">
      <dgm:prSet/>
      <dgm:spPr/>
      <dgm:t>
        <a:bodyPr/>
        <a:lstStyle/>
        <a:p>
          <a:endParaRPr lang="pt-BR"/>
        </a:p>
      </dgm:t>
    </dgm:pt>
    <dgm:pt modelId="{08112B81-EB73-4D77-9D79-F5A88644B169}">
      <dgm:prSet phldrT="[Texto]"/>
      <dgm:spPr/>
      <dgm:t>
        <a:bodyPr/>
        <a:lstStyle/>
        <a:p>
          <a:r>
            <a:rPr lang="pt-BR" dirty="0" err="1"/>
            <a:t>Vigiagro</a:t>
          </a:r>
          <a:endParaRPr lang="pt-BR" dirty="0"/>
        </a:p>
      </dgm:t>
    </dgm:pt>
    <dgm:pt modelId="{56C60624-FA15-4C25-B2CA-B845B1BCE2D6}" type="parTrans" cxnId="{F8DA4CBD-A851-4196-9EFE-F908CCDF89A9}">
      <dgm:prSet/>
      <dgm:spPr/>
      <dgm:t>
        <a:bodyPr/>
        <a:lstStyle/>
        <a:p>
          <a:endParaRPr lang="pt-BR"/>
        </a:p>
      </dgm:t>
    </dgm:pt>
    <dgm:pt modelId="{80545AFD-225E-4D4C-8D58-8F998B3C19A0}" type="sibTrans" cxnId="{F8DA4CBD-A851-4196-9EFE-F908CCDF89A9}">
      <dgm:prSet/>
      <dgm:spPr/>
      <dgm:t>
        <a:bodyPr/>
        <a:lstStyle/>
        <a:p>
          <a:endParaRPr lang="pt-BR"/>
        </a:p>
      </dgm:t>
    </dgm:pt>
    <dgm:pt modelId="{3EBAFD52-55A2-4684-A792-C397750F69D1}">
      <dgm:prSet phldrT="[Texto]"/>
      <dgm:spPr/>
      <dgm:t>
        <a:bodyPr/>
        <a:lstStyle/>
        <a:p>
          <a:r>
            <a:rPr lang="pt-BR" dirty="0"/>
            <a:t>Pagamento Tributos</a:t>
          </a:r>
        </a:p>
      </dgm:t>
    </dgm:pt>
    <dgm:pt modelId="{B7783386-B2F9-483F-9680-9BB5D1164DAD}" type="parTrans" cxnId="{BC4AA38C-2D54-4640-885A-922219B4C8AC}">
      <dgm:prSet/>
      <dgm:spPr/>
      <dgm:t>
        <a:bodyPr/>
        <a:lstStyle/>
        <a:p>
          <a:endParaRPr lang="pt-BR"/>
        </a:p>
      </dgm:t>
    </dgm:pt>
    <dgm:pt modelId="{DD237B5A-329A-4423-ACF8-0EC1D8280864}" type="sibTrans" cxnId="{BC4AA38C-2D54-4640-885A-922219B4C8AC}">
      <dgm:prSet/>
      <dgm:spPr/>
      <dgm:t>
        <a:bodyPr/>
        <a:lstStyle/>
        <a:p>
          <a:endParaRPr lang="pt-BR"/>
        </a:p>
      </dgm:t>
    </dgm:pt>
    <dgm:pt modelId="{F1705312-56F3-4C76-8436-21B60F562B47}">
      <dgm:prSet phldrT="[Texto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pt-BR" dirty="0"/>
            <a:t>Federais: II, IPI, Confins, PIS, AFRRM, Multas, </a:t>
          </a:r>
          <a:r>
            <a:rPr lang="pt-BR" dirty="0" err="1"/>
            <a:t>etc</a:t>
          </a:r>
          <a:endParaRPr lang="pt-BR" dirty="0"/>
        </a:p>
      </dgm:t>
    </dgm:pt>
    <dgm:pt modelId="{6227089C-A6ED-4345-BCB0-96F2C39E6967}" type="parTrans" cxnId="{E69A0725-1548-41A4-834E-8B91281BE7DC}">
      <dgm:prSet/>
      <dgm:spPr/>
      <dgm:t>
        <a:bodyPr/>
        <a:lstStyle/>
        <a:p>
          <a:endParaRPr lang="pt-BR"/>
        </a:p>
      </dgm:t>
    </dgm:pt>
    <dgm:pt modelId="{E1321180-7177-4C86-9C4D-F37975E672EC}" type="sibTrans" cxnId="{E69A0725-1548-41A4-834E-8B91281BE7DC}">
      <dgm:prSet/>
      <dgm:spPr/>
      <dgm:t>
        <a:bodyPr/>
        <a:lstStyle/>
        <a:p>
          <a:endParaRPr lang="pt-BR"/>
        </a:p>
      </dgm:t>
    </dgm:pt>
    <dgm:pt modelId="{E5E1D004-894D-4434-8E20-FFF2099950D7}">
      <dgm:prSet phldrT="[Texto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dirty="0"/>
            <a:t>Estadual: ICMS, liberação de carga desonerada.</a:t>
          </a:r>
        </a:p>
      </dgm:t>
    </dgm:pt>
    <dgm:pt modelId="{BE58E9C9-ACB4-4ED6-BE21-F54EC65C342A}" type="parTrans" cxnId="{FD865D2F-961D-4162-8BCE-1576740EAFD1}">
      <dgm:prSet/>
      <dgm:spPr/>
      <dgm:t>
        <a:bodyPr/>
        <a:lstStyle/>
        <a:p>
          <a:endParaRPr lang="pt-BR"/>
        </a:p>
      </dgm:t>
    </dgm:pt>
    <dgm:pt modelId="{59CA5EB2-BD5B-4D5D-9E21-2FE7168A92F0}" type="sibTrans" cxnId="{FD865D2F-961D-4162-8BCE-1576740EAFD1}">
      <dgm:prSet/>
      <dgm:spPr/>
      <dgm:t>
        <a:bodyPr/>
        <a:lstStyle/>
        <a:p>
          <a:endParaRPr lang="pt-BR"/>
        </a:p>
      </dgm:t>
    </dgm:pt>
    <dgm:pt modelId="{1BDE29D2-9DB8-4077-B35A-22AAE11D784E}">
      <dgm:prSet phldrT="[Texto]"/>
      <dgm:spPr/>
      <dgm:t>
        <a:bodyPr/>
        <a:lstStyle/>
        <a:p>
          <a:r>
            <a:rPr lang="pt-BR" dirty="0"/>
            <a:t>Infraero</a:t>
          </a:r>
        </a:p>
      </dgm:t>
    </dgm:pt>
    <dgm:pt modelId="{87D3DAA0-CDE7-4D85-BC83-91A070B3CD3B}" type="parTrans" cxnId="{E9CB9A8F-B2FA-423C-9179-25717E9BB36B}">
      <dgm:prSet/>
      <dgm:spPr/>
      <dgm:t>
        <a:bodyPr/>
        <a:lstStyle/>
        <a:p>
          <a:endParaRPr lang="pt-BR"/>
        </a:p>
      </dgm:t>
    </dgm:pt>
    <dgm:pt modelId="{14C15B7E-6FF8-47CC-B760-E8C59F7E004D}" type="sibTrans" cxnId="{E9CB9A8F-B2FA-423C-9179-25717E9BB36B}">
      <dgm:prSet/>
      <dgm:spPr/>
      <dgm:t>
        <a:bodyPr/>
        <a:lstStyle/>
        <a:p>
          <a:endParaRPr lang="pt-BR"/>
        </a:p>
      </dgm:t>
    </dgm:pt>
    <dgm:pt modelId="{557DE218-3443-4C00-8975-AE2B66DD6C19}">
      <dgm:prSet phldrT="[Texto]"/>
      <dgm:spPr/>
      <dgm:t>
        <a:bodyPr/>
        <a:lstStyle/>
        <a:p>
          <a:r>
            <a:rPr lang="pt-BR" dirty="0"/>
            <a:t>Agente de Carga</a:t>
          </a:r>
        </a:p>
      </dgm:t>
    </dgm:pt>
    <dgm:pt modelId="{0FB05698-0B01-4914-974E-FBFCD9EA717E}" type="parTrans" cxnId="{969659D3-A618-4A86-924E-2C6918736208}">
      <dgm:prSet/>
      <dgm:spPr/>
      <dgm:t>
        <a:bodyPr/>
        <a:lstStyle/>
        <a:p>
          <a:endParaRPr lang="pt-BR"/>
        </a:p>
      </dgm:t>
    </dgm:pt>
    <dgm:pt modelId="{23A4C81D-8B45-4A25-AE0C-03873130D2E0}" type="sibTrans" cxnId="{969659D3-A618-4A86-924E-2C6918736208}">
      <dgm:prSet/>
      <dgm:spPr/>
      <dgm:t>
        <a:bodyPr/>
        <a:lstStyle/>
        <a:p>
          <a:endParaRPr lang="pt-BR"/>
        </a:p>
      </dgm:t>
    </dgm:pt>
    <dgm:pt modelId="{69E18C9A-A4CD-4266-B31F-F1DC03D3D14F}">
      <dgm:prSet phldrT="[Texto]"/>
      <dgm:spPr/>
      <dgm:t>
        <a:bodyPr/>
        <a:lstStyle/>
        <a:p>
          <a:r>
            <a:rPr lang="pt-BR" dirty="0"/>
            <a:t>Transportador</a:t>
          </a:r>
        </a:p>
      </dgm:t>
    </dgm:pt>
    <dgm:pt modelId="{EEA78C9C-DAA7-439D-BC70-6A22592FC0A5}" type="parTrans" cxnId="{27E10357-2680-4CA7-AE27-D3BC25FAB949}">
      <dgm:prSet/>
      <dgm:spPr/>
      <dgm:t>
        <a:bodyPr/>
        <a:lstStyle/>
        <a:p>
          <a:endParaRPr lang="pt-BR"/>
        </a:p>
      </dgm:t>
    </dgm:pt>
    <dgm:pt modelId="{6CCD85EC-8CD0-4547-933F-20F02AEE2FEC}" type="sibTrans" cxnId="{27E10357-2680-4CA7-AE27-D3BC25FAB949}">
      <dgm:prSet/>
      <dgm:spPr/>
      <dgm:t>
        <a:bodyPr/>
        <a:lstStyle/>
        <a:p>
          <a:endParaRPr lang="pt-BR"/>
        </a:p>
      </dgm:t>
    </dgm:pt>
    <dgm:pt modelId="{63416C2F-6965-4AC2-8F2E-48C516F50A56}">
      <dgm:prSet phldrT="[Texto]"/>
      <dgm:spPr/>
      <dgm:t>
        <a:bodyPr/>
        <a:lstStyle/>
        <a:p>
          <a:r>
            <a:rPr lang="pt-BR" dirty="0"/>
            <a:t>Outros</a:t>
          </a:r>
        </a:p>
      </dgm:t>
    </dgm:pt>
    <dgm:pt modelId="{93814AFD-3D2D-4810-A7AB-07A07A053F44}" type="parTrans" cxnId="{4D62E6A1-F4E4-448A-B824-0418AA2F5EDD}">
      <dgm:prSet/>
      <dgm:spPr/>
      <dgm:t>
        <a:bodyPr/>
        <a:lstStyle/>
        <a:p>
          <a:endParaRPr lang="pt-BR"/>
        </a:p>
      </dgm:t>
    </dgm:pt>
    <dgm:pt modelId="{C584F4FB-FAE8-4445-8633-E5EEF6A3EDC3}" type="sibTrans" cxnId="{4D62E6A1-F4E4-448A-B824-0418AA2F5EDD}">
      <dgm:prSet/>
      <dgm:spPr/>
      <dgm:t>
        <a:bodyPr/>
        <a:lstStyle/>
        <a:p>
          <a:endParaRPr lang="pt-BR"/>
        </a:p>
      </dgm:t>
    </dgm:pt>
    <dgm:pt modelId="{C5D05B8D-491D-4902-A5F3-201363FB598A}">
      <dgm:prSet phldrT="[Texto]"/>
      <dgm:spPr/>
      <dgm:t>
        <a:bodyPr/>
        <a:lstStyle/>
        <a:p>
          <a:r>
            <a:rPr lang="pt-BR" dirty="0"/>
            <a:t>Exército</a:t>
          </a:r>
        </a:p>
      </dgm:t>
    </dgm:pt>
    <dgm:pt modelId="{A7BB3CE1-7532-4ECF-B70D-9D195028EE60}" type="parTrans" cxnId="{A54799A8-4EE2-48FB-A9C9-029E1038459D}">
      <dgm:prSet/>
      <dgm:spPr/>
      <dgm:t>
        <a:bodyPr/>
        <a:lstStyle/>
        <a:p>
          <a:endParaRPr lang="pt-BR"/>
        </a:p>
      </dgm:t>
    </dgm:pt>
    <dgm:pt modelId="{F4016A33-43CF-4CA4-9463-33DD78F2B8FB}" type="sibTrans" cxnId="{A54799A8-4EE2-48FB-A9C9-029E1038459D}">
      <dgm:prSet/>
      <dgm:spPr/>
      <dgm:t>
        <a:bodyPr/>
        <a:lstStyle/>
        <a:p>
          <a:endParaRPr lang="pt-BR"/>
        </a:p>
      </dgm:t>
    </dgm:pt>
    <dgm:pt modelId="{C7464760-37D8-40E6-BFA1-F3D5D7943F25}">
      <dgm:prSet phldrT="[Texto]"/>
      <dgm:spPr/>
      <dgm:t>
        <a:bodyPr/>
        <a:lstStyle/>
        <a:p>
          <a:r>
            <a:rPr lang="pt-BR" dirty="0"/>
            <a:t>outros</a:t>
          </a:r>
        </a:p>
      </dgm:t>
    </dgm:pt>
    <dgm:pt modelId="{4DC884EF-A693-49C0-98B2-3235EBFAC8F7}" type="parTrans" cxnId="{31574571-2D55-4EE0-9E3E-48602A6C42A5}">
      <dgm:prSet/>
      <dgm:spPr/>
      <dgm:t>
        <a:bodyPr/>
        <a:lstStyle/>
        <a:p>
          <a:endParaRPr lang="pt-BR"/>
        </a:p>
      </dgm:t>
    </dgm:pt>
    <dgm:pt modelId="{C900C67B-B4DB-46C1-AF91-53D522171748}" type="sibTrans" cxnId="{31574571-2D55-4EE0-9E3E-48602A6C42A5}">
      <dgm:prSet/>
      <dgm:spPr/>
      <dgm:t>
        <a:bodyPr/>
        <a:lstStyle/>
        <a:p>
          <a:endParaRPr lang="pt-BR"/>
        </a:p>
      </dgm:t>
    </dgm:pt>
    <dgm:pt modelId="{956A998D-A596-4751-AB53-F7A1F0BF3EE6}">
      <dgm:prSet phldrT="[Texto]"/>
      <dgm:spPr/>
      <dgm:t>
        <a:bodyPr/>
        <a:lstStyle/>
        <a:p>
          <a:r>
            <a:rPr lang="pt-BR" dirty="0"/>
            <a:t>Terminal de Carga</a:t>
          </a:r>
        </a:p>
      </dgm:t>
    </dgm:pt>
    <dgm:pt modelId="{7CB18B0B-D4AE-4B57-BBB1-1256F93383C8}" type="parTrans" cxnId="{1F9B1956-4B48-4E05-844D-482198EC91DD}">
      <dgm:prSet/>
      <dgm:spPr/>
      <dgm:t>
        <a:bodyPr/>
        <a:lstStyle/>
        <a:p>
          <a:endParaRPr lang="pt-BR"/>
        </a:p>
      </dgm:t>
    </dgm:pt>
    <dgm:pt modelId="{762D6F11-5F42-4A68-AB72-7859E6D22AEA}" type="sibTrans" cxnId="{1F9B1956-4B48-4E05-844D-482198EC91DD}">
      <dgm:prSet/>
      <dgm:spPr/>
      <dgm:t>
        <a:bodyPr/>
        <a:lstStyle/>
        <a:p>
          <a:endParaRPr lang="pt-BR"/>
        </a:p>
      </dgm:t>
    </dgm:pt>
    <dgm:pt modelId="{CAF6660A-DF20-47D3-8EF2-C2979FD60C42}" type="pres">
      <dgm:prSet presAssocID="{FE572C50-C195-4EA2-9087-3FB09751E1D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3290556B-9385-45FD-9FEB-A3DFF20CB8D2}" type="pres">
      <dgm:prSet presAssocID="{FE572C50-C195-4EA2-9087-3FB09751E1DC}" presName="outerBox" presStyleCnt="0"/>
      <dgm:spPr/>
    </dgm:pt>
    <dgm:pt modelId="{9FE7F7B0-2221-46C8-8A63-A4B848E81D55}" type="pres">
      <dgm:prSet presAssocID="{FE572C50-C195-4EA2-9087-3FB09751E1DC}" presName="outerBoxParent" presStyleLbl="node1" presStyleIdx="0" presStyleCnt="3"/>
      <dgm:spPr/>
    </dgm:pt>
    <dgm:pt modelId="{52C77872-1796-43C0-8326-A0AC95D1ACD5}" type="pres">
      <dgm:prSet presAssocID="{FE572C50-C195-4EA2-9087-3FB09751E1DC}" presName="outerBoxChildren" presStyleCnt="0"/>
      <dgm:spPr/>
    </dgm:pt>
    <dgm:pt modelId="{CAA172F3-FDCB-4C6C-BC0C-0249BB286652}" type="pres">
      <dgm:prSet presAssocID="{017A2682-0D35-4388-9204-6A571D4228E5}" presName="oChild" presStyleLbl="fgAcc1" presStyleIdx="0" presStyleCnt="13">
        <dgm:presLayoutVars>
          <dgm:bulletEnabled val="1"/>
        </dgm:presLayoutVars>
      </dgm:prSet>
      <dgm:spPr/>
    </dgm:pt>
    <dgm:pt modelId="{358AC88E-5BB2-49E1-A704-140082A7822C}" type="pres">
      <dgm:prSet presAssocID="{0C58D163-7606-44E0-9F08-E0E55B162F3D}" presName="outerSibTrans" presStyleCnt="0"/>
      <dgm:spPr/>
    </dgm:pt>
    <dgm:pt modelId="{76DAE35A-FE59-41B8-B44F-720C78BD6D52}" type="pres">
      <dgm:prSet presAssocID="{956A998D-A596-4751-AB53-F7A1F0BF3EE6}" presName="oChild" presStyleLbl="fgAcc1" presStyleIdx="1" presStyleCnt="13">
        <dgm:presLayoutVars>
          <dgm:bulletEnabled val="1"/>
        </dgm:presLayoutVars>
      </dgm:prSet>
      <dgm:spPr/>
    </dgm:pt>
    <dgm:pt modelId="{E3265E70-E9C7-40A2-9A18-E961FEC33918}" type="pres">
      <dgm:prSet presAssocID="{762D6F11-5F42-4A68-AB72-7859E6D22AEA}" presName="outerSibTrans" presStyleCnt="0"/>
      <dgm:spPr/>
    </dgm:pt>
    <dgm:pt modelId="{9EE9CE44-50AB-44FB-8BB1-884DAAF0057B}" type="pres">
      <dgm:prSet presAssocID="{BC5459FC-FA2F-41F8-A169-330B1D45764D}" presName="oChild" presStyleLbl="fgAcc1" presStyleIdx="2" presStyleCnt="13">
        <dgm:presLayoutVars>
          <dgm:bulletEnabled val="1"/>
        </dgm:presLayoutVars>
      </dgm:prSet>
      <dgm:spPr/>
    </dgm:pt>
    <dgm:pt modelId="{C91AFA4C-B469-42C5-A78B-183D931E4B7D}" type="pres">
      <dgm:prSet presAssocID="{871DA237-4262-4C51-AED3-5220D10225E4}" presName="outerSibTrans" presStyleCnt="0"/>
      <dgm:spPr/>
    </dgm:pt>
    <dgm:pt modelId="{5FC6EE00-9A28-4D0C-999C-E1D11DB4A29C}" type="pres">
      <dgm:prSet presAssocID="{1BDE29D2-9DB8-4077-B35A-22AAE11D784E}" presName="oChild" presStyleLbl="fgAcc1" presStyleIdx="3" presStyleCnt="13">
        <dgm:presLayoutVars>
          <dgm:bulletEnabled val="1"/>
        </dgm:presLayoutVars>
      </dgm:prSet>
      <dgm:spPr/>
    </dgm:pt>
    <dgm:pt modelId="{820D570B-DB56-4F78-844F-B98C39E8FDB8}" type="pres">
      <dgm:prSet presAssocID="{14C15B7E-6FF8-47CC-B760-E8C59F7E004D}" presName="outerSibTrans" presStyleCnt="0"/>
      <dgm:spPr/>
    </dgm:pt>
    <dgm:pt modelId="{C3CA0063-BC80-46EA-A9F6-3AF460B8048A}" type="pres">
      <dgm:prSet presAssocID="{557DE218-3443-4C00-8975-AE2B66DD6C19}" presName="oChild" presStyleLbl="fgAcc1" presStyleIdx="4" presStyleCnt="13">
        <dgm:presLayoutVars>
          <dgm:bulletEnabled val="1"/>
        </dgm:presLayoutVars>
      </dgm:prSet>
      <dgm:spPr/>
    </dgm:pt>
    <dgm:pt modelId="{E6B0770E-9F7B-4CDD-876B-005F9947E981}" type="pres">
      <dgm:prSet presAssocID="{23A4C81D-8B45-4A25-AE0C-03873130D2E0}" presName="outerSibTrans" presStyleCnt="0"/>
      <dgm:spPr/>
    </dgm:pt>
    <dgm:pt modelId="{A0804A56-8A1A-423D-AF06-885E7AD3C949}" type="pres">
      <dgm:prSet presAssocID="{69E18C9A-A4CD-4266-B31F-F1DC03D3D14F}" presName="oChild" presStyleLbl="fgAcc1" presStyleIdx="5" presStyleCnt="13">
        <dgm:presLayoutVars>
          <dgm:bulletEnabled val="1"/>
        </dgm:presLayoutVars>
      </dgm:prSet>
      <dgm:spPr/>
    </dgm:pt>
    <dgm:pt modelId="{524919C9-4FE7-405B-9AFA-DCB6AFD39785}" type="pres">
      <dgm:prSet presAssocID="{6CCD85EC-8CD0-4547-933F-20F02AEE2FEC}" presName="outerSibTrans" presStyleCnt="0"/>
      <dgm:spPr/>
    </dgm:pt>
    <dgm:pt modelId="{B35FE15C-3566-4D04-B60B-4B87B27341CE}" type="pres">
      <dgm:prSet presAssocID="{63416C2F-6965-4AC2-8F2E-48C516F50A56}" presName="oChild" presStyleLbl="fgAcc1" presStyleIdx="6" presStyleCnt="13">
        <dgm:presLayoutVars>
          <dgm:bulletEnabled val="1"/>
        </dgm:presLayoutVars>
      </dgm:prSet>
      <dgm:spPr/>
    </dgm:pt>
    <dgm:pt modelId="{E188CED5-E33D-44AC-B1C6-97E2F1E7B551}" type="pres">
      <dgm:prSet presAssocID="{FE572C50-C195-4EA2-9087-3FB09751E1DC}" presName="middleBox" presStyleCnt="0"/>
      <dgm:spPr/>
    </dgm:pt>
    <dgm:pt modelId="{94AE7747-E30D-4802-8DD4-5DEAB9DFDAA0}" type="pres">
      <dgm:prSet presAssocID="{FE572C50-C195-4EA2-9087-3FB09751E1DC}" presName="middleBoxParent" presStyleLbl="node1" presStyleIdx="1" presStyleCnt="3"/>
      <dgm:spPr/>
    </dgm:pt>
    <dgm:pt modelId="{8A565113-DB29-4F5B-9263-EB9CD323C9E7}" type="pres">
      <dgm:prSet presAssocID="{FE572C50-C195-4EA2-9087-3FB09751E1DC}" presName="middleBoxChildren" presStyleCnt="0"/>
      <dgm:spPr/>
    </dgm:pt>
    <dgm:pt modelId="{EE769BEE-DD6A-4D2F-BC76-1520FE9D662F}" type="pres">
      <dgm:prSet presAssocID="{C444F0B1-ABFF-4546-9B53-2AA1A33F459A}" presName="mChild" presStyleLbl="fgAcc1" presStyleIdx="7" presStyleCnt="13">
        <dgm:presLayoutVars>
          <dgm:bulletEnabled val="1"/>
        </dgm:presLayoutVars>
      </dgm:prSet>
      <dgm:spPr/>
    </dgm:pt>
    <dgm:pt modelId="{C04C076E-8C4F-4729-9F5F-F6C19D45E177}" type="pres">
      <dgm:prSet presAssocID="{46DDB724-B638-46DF-BFC2-9485EBCD9C6E}" presName="middleSibTrans" presStyleCnt="0"/>
      <dgm:spPr/>
    </dgm:pt>
    <dgm:pt modelId="{5629E39E-45CE-4B7C-A901-F538A7B3CECC}" type="pres">
      <dgm:prSet presAssocID="{08112B81-EB73-4D77-9D79-F5A88644B169}" presName="mChild" presStyleLbl="fgAcc1" presStyleIdx="8" presStyleCnt="13">
        <dgm:presLayoutVars>
          <dgm:bulletEnabled val="1"/>
        </dgm:presLayoutVars>
      </dgm:prSet>
      <dgm:spPr/>
    </dgm:pt>
    <dgm:pt modelId="{7A9F4C32-3B4B-4569-9913-79FCC6553E37}" type="pres">
      <dgm:prSet presAssocID="{80545AFD-225E-4D4C-8D58-8F998B3C19A0}" presName="middleSibTrans" presStyleCnt="0"/>
      <dgm:spPr/>
    </dgm:pt>
    <dgm:pt modelId="{51D51D9A-8998-4297-818A-B79DBADF1E27}" type="pres">
      <dgm:prSet presAssocID="{C5D05B8D-491D-4902-A5F3-201363FB598A}" presName="mChild" presStyleLbl="fgAcc1" presStyleIdx="9" presStyleCnt="13">
        <dgm:presLayoutVars>
          <dgm:bulletEnabled val="1"/>
        </dgm:presLayoutVars>
      </dgm:prSet>
      <dgm:spPr/>
    </dgm:pt>
    <dgm:pt modelId="{69427F6F-8591-41A4-ABC9-D11CC6FA6925}" type="pres">
      <dgm:prSet presAssocID="{F4016A33-43CF-4CA4-9463-33DD78F2B8FB}" presName="middleSibTrans" presStyleCnt="0"/>
      <dgm:spPr/>
    </dgm:pt>
    <dgm:pt modelId="{18DEC685-D140-4E9E-8958-76B6E8BE5749}" type="pres">
      <dgm:prSet presAssocID="{C7464760-37D8-40E6-BFA1-F3D5D7943F25}" presName="mChild" presStyleLbl="fgAcc1" presStyleIdx="10" presStyleCnt="13">
        <dgm:presLayoutVars>
          <dgm:bulletEnabled val="1"/>
        </dgm:presLayoutVars>
      </dgm:prSet>
      <dgm:spPr/>
    </dgm:pt>
    <dgm:pt modelId="{B5EC85BD-9553-464F-91D4-ACD70444FA27}" type="pres">
      <dgm:prSet presAssocID="{FE572C50-C195-4EA2-9087-3FB09751E1DC}" presName="centerBox" presStyleCnt="0"/>
      <dgm:spPr/>
    </dgm:pt>
    <dgm:pt modelId="{325B04D6-0CAE-4A52-A673-B17940B305FB}" type="pres">
      <dgm:prSet presAssocID="{FE572C50-C195-4EA2-9087-3FB09751E1DC}" presName="centerBoxParent" presStyleLbl="node1" presStyleIdx="2" presStyleCnt="3"/>
      <dgm:spPr/>
    </dgm:pt>
    <dgm:pt modelId="{FF84C9B4-F104-4ABF-8F0E-16144190696D}" type="pres">
      <dgm:prSet presAssocID="{FE572C50-C195-4EA2-9087-3FB09751E1DC}" presName="centerBoxChildren" presStyleCnt="0"/>
      <dgm:spPr/>
    </dgm:pt>
    <dgm:pt modelId="{693CB83B-5D1C-425B-A0FF-622FC50C93D0}" type="pres">
      <dgm:prSet presAssocID="{F1705312-56F3-4C76-8436-21B60F562B47}" presName="cChild" presStyleLbl="fgAcc1" presStyleIdx="11" presStyleCnt="13">
        <dgm:presLayoutVars>
          <dgm:bulletEnabled val="1"/>
        </dgm:presLayoutVars>
      </dgm:prSet>
      <dgm:spPr/>
    </dgm:pt>
    <dgm:pt modelId="{D709F65F-8BC0-46BE-B2BE-F34D510B7DFB}" type="pres">
      <dgm:prSet presAssocID="{E1321180-7177-4C86-9C4D-F37975E672EC}" presName="centerSibTrans" presStyleCnt="0"/>
      <dgm:spPr/>
    </dgm:pt>
    <dgm:pt modelId="{C6C4E5B1-D044-43AF-97A1-26FA348BD4A7}" type="pres">
      <dgm:prSet presAssocID="{E5E1D004-894D-4434-8E20-FFF2099950D7}" presName="cChild" presStyleLbl="fgAcc1" presStyleIdx="12" presStyleCnt="13">
        <dgm:presLayoutVars>
          <dgm:bulletEnabled val="1"/>
        </dgm:presLayoutVars>
      </dgm:prSet>
      <dgm:spPr/>
    </dgm:pt>
  </dgm:ptLst>
  <dgm:cxnLst>
    <dgm:cxn modelId="{44B69C20-B818-44FF-9CBE-34563E004AB6}" type="presOf" srcId="{08112B81-EB73-4D77-9D79-F5A88644B169}" destId="{5629E39E-45CE-4B7C-A901-F538A7B3CECC}" srcOrd="0" destOrd="0" presId="urn:microsoft.com/office/officeart/2005/8/layout/target2"/>
    <dgm:cxn modelId="{E69A0725-1548-41A4-834E-8B91281BE7DC}" srcId="{3EBAFD52-55A2-4684-A792-C397750F69D1}" destId="{F1705312-56F3-4C76-8436-21B60F562B47}" srcOrd="0" destOrd="0" parTransId="{6227089C-A6ED-4345-BCB0-96F2C39E6967}" sibTransId="{E1321180-7177-4C86-9C4D-F37975E672EC}"/>
    <dgm:cxn modelId="{C560C42D-8DFA-4F3C-891E-CF2A5EB60BF5}" srcId="{C7883720-3710-4D3F-9381-2A937A49925D}" destId="{017A2682-0D35-4388-9204-6A571D4228E5}" srcOrd="0" destOrd="0" parTransId="{8322287F-DEFA-41F7-BF54-207A7D004366}" sibTransId="{0C58D163-7606-44E0-9F08-E0E55B162F3D}"/>
    <dgm:cxn modelId="{FD865D2F-961D-4162-8BCE-1576740EAFD1}" srcId="{3EBAFD52-55A2-4684-A792-C397750F69D1}" destId="{E5E1D004-894D-4434-8E20-FFF2099950D7}" srcOrd="1" destOrd="0" parTransId="{BE58E9C9-ACB4-4ED6-BE21-F54EC65C342A}" sibTransId="{59CA5EB2-BD5B-4D5D-9E21-2FE7168A92F0}"/>
    <dgm:cxn modelId="{6C5FED2F-4CA3-46DD-86A0-5262F1FFAA27}" type="presOf" srcId="{C7883720-3710-4D3F-9381-2A937A49925D}" destId="{9FE7F7B0-2221-46C8-8A63-A4B848E81D55}" srcOrd="0" destOrd="0" presId="urn:microsoft.com/office/officeart/2005/8/layout/target2"/>
    <dgm:cxn modelId="{EC0D1030-BA2F-4131-9372-C6169D8CAAB5}" srcId="{FE572C50-C195-4EA2-9087-3FB09751E1DC}" destId="{AB3AA6E7-27EB-42BD-94EA-7A5BAD0E5EED}" srcOrd="1" destOrd="0" parTransId="{F1DC7439-83F3-429D-9B1B-3C8ECC934349}" sibTransId="{883FD710-8826-41CB-938F-15CBA2A98E7E}"/>
    <dgm:cxn modelId="{27B6B532-CC5B-4054-BAA3-2D938F3A6216}" type="presOf" srcId="{956A998D-A596-4751-AB53-F7A1F0BF3EE6}" destId="{76DAE35A-FE59-41B8-B44F-720C78BD6D52}" srcOrd="0" destOrd="0" presId="urn:microsoft.com/office/officeart/2005/8/layout/target2"/>
    <dgm:cxn modelId="{28667562-C9A6-4DB9-A4B0-45D8C4D5C8E1}" type="presOf" srcId="{017A2682-0D35-4388-9204-6A571D4228E5}" destId="{CAA172F3-FDCB-4C6C-BC0C-0249BB286652}" srcOrd="0" destOrd="0" presId="urn:microsoft.com/office/officeart/2005/8/layout/target2"/>
    <dgm:cxn modelId="{EF938669-47B6-4843-8559-5DF99E860682}" type="presOf" srcId="{1BDE29D2-9DB8-4077-B35A-22AAE11D784E}" destId="{5FC6EE00-9A28-4D0C-999C-E1D11DB4A29C}" srcOrd="0" destOrd="0" presId="urn:microsoft.com/office/officeart/2005/8/layout/target2"/>
    <dgm:cxn modelId="{31574571-2D55-4EE0-9E3E-48602A6C42A5}" srcId="{AB3AA6E7-27EB-42BD-94EA-7A5BAD0E5EED}" destId="{C7464760-37D8-40E6-BFA1-F3D5D7943F25}" srcOrd="3" destOrd="0" parTransId="{4DC884EF-A693-49C0-98B2-3235EBFAC8F7}" sibTransId="{C900C67B-B4DB-46C1-AF91-53D522171748}"/>
    <dgm:cxn modelId="{82D00975-575A-40B5-84D1-7D8E47FFC416}" type="presOf" srcId="{F1705312-56F3-4C76-8436-21B60F562B47}" destId="{693CB83B-5D1C-425B-A0FF-622FC50C93D0}" srcOrd="0" destOrd="0" presId="urn:microsoft.com/office/officeart/2005/8/layout/target2"/>
    <dgm:cxn modelId="{1F9B1956-4B48-4E05-844D-482198EC91DD}" srcId="{C7883720-3710-4D3F-9381-2A937A49925D}" destId="{956A998D-A596-4751-AB53-F7A1F0BF3EE6}" srcOrd="1" destOrd="0" parTransId="{7CB18B0B-D4AE-4B57-BBB1-1256F93383C8}" sibTransId="{762D6F11-5F42-4A68-AB72-7859E6D22AEA}"/>
    <dgm:cxn modelId="{27E10357-2680-4CA7-AE27-D3BC25FAB949}" srcId="{C7883720-3710-4D3F-9381-2A937A49925D}" destId="{69E18C9A-A4CD-4266-B31F-F1DC03D3D14F}" srcOrd="5" destOrd="0" parTransId="{EEA78C9C-DAA7-439D-BC70-6A22592FC0A5}" sibTransId="{6CCD85EC-8CD0-4547-933F-20F02AEE2FEC}"/>
    <dgm:cxn modelId="{FE05617D-3D41-4FE5-A41A-018ADFFC579F}" type="presOf" srcId="{63416C2F-6965-4AC2-8F2E-48C516F50A56}" destId="{B35FE15C-3566-4D04-B60B-4B87B27341CE}" srcOrd="0" destOrd="0" presId="urn:microsoft.com/office/officeart/2005/8/layout/target2"/>
    <dgm:cxn modelId="{479D6689-921B-4EC1-95C8-B6605FD766C3}" type="presOf" srcId="{3EBAFD52-55A2-4684-A792-C397750F69D1}" destId="{325B04D6-0CAE-4A52-A673-B17940B305FB}" srcOrd="0" destOrd="0" presId="urn:microsoft.com/office/officeart/2005/8/layout/target2"/>
    <dgm:cxn modelId="{F65ACD8A-2A14-4330-AF1B-8B4D49D29FA6}" srcId="{C7883720-3710-4D3F-9381-2A937A49925D}" destId="{BC5459FC-FA2F-41F8-A169-330B1D45764D}" srcOrd="2" destOrd="0" parTransId="{25BFC5C6-A373-4862-80C0-2C0E3D35CF65}" sibTransId="{871DA237-4262-4C51-AED3-5220D10225E4}"/>
    <dgm:cxn modelId="{BC4AA38C-2D54-4640-885A-922219B4C8AC}" srcId="{FE572C50-C195-4EA2-9087-3FB09751E1DC}" destId="{3EBAFD52-55A2-4684-A792-C397750F69D1}" srcOrd="2" destOrd="0" parTransId="{B7783386-B2F9-483F-9680-9BB5D1164DAD}" sibTransId="{DD237B5A-329A-4423-ACF8-0EC1D8280864}"/>
    <dgm:cxn modelId="{E9CB9A8F-B2FA-423C-9179-25717E9BB36B}" srcId="{C7883720-3710-4D3F-9381-2A937A49925D}" destId="{1BDE29D2-9DB8-4077-B35A-22AAE11D784E}" srcOrd="3" destOrd="0" parTransId="{87D3DAA0-CDE7-4D85-BC83-91A070B3CD3B}" sibTransId="{14C15B7E-6FF8-47CC-B760-E8C59F7E004D}"/>
    <dgm:cxn modelId="{4E1BE08F-131F-45F8-A971-08EB518A9B2E}" srcId="{AB3AA6E7-27EB-42BD-94EA-7A5BAD0E5EED}" destId="{C444F0B1-ABFF-4546-9B53-2AA1A33F459A}" srcOrd="0" destOrd="0" parTransId="{679CDE4D-9B8E-4CAD-A163-29F6A50D318E}" sibTransId="{46DDB724-B638-46DF-BFC2-9485EBCD9C6E}"/>
    <dgm:cxn modelId="{4D62E6A1-F4E4-448A-B824-0418AA2F5EDD}" srcId="{C7883720-3710-4D3F-9381-2A937A49925D}" destId="{63416C2F-6965-4AC2-8F2E-48C516F50A56}" srcOrd="6" destOrd="0" parTransId="{93814AFD-3D2D-4810-A7AB-07A07A053F44}" sibTransId="{C584F4FB-FAE8-4445-8633-E5EEF6A3EDC3}"/>
    <dgm:cxn modelId="{3F72BAA4-67E2-42FA-9F08-543FD9A5DD7D}" type="presOf" srcId="{BC5459FC-FA2F-41F8-A169-330B1D45764D}" destId="{9EE9CE44-50AB-44FB-8BB1-884DAAF0057B}" srcOrd="0" destOrd="0" presId="urn:microsoft.com/office/officeart/2005/8/layout/target2"/>
    <dgm:cxn modelId="{97C3A7A6-01FA-458E-B5A2-61DE32375567}" type="presOf" srcId="{FE572C50-C195-4EA2-9087-3FB09751E1DC}" destId="{CAF6660A-DF20-47D3-8EF2-C2979FD60C42}" srcOrd="0" destOrd="0" presId="urn:microsoft.com/office/officeart/2005/8/layout/target2"/>
    <dgm:cxn modelId="{39D6FFA7-58BE-4488-B540-9DDEA4838E6B}" type="presOf" srcId="{E5E1D004-894D-4434-8E20-FFF2099950D7}" destId="{C6C4E5B1-D044-43AF-97A1-26FA348BD4A7}" srcOrd="0" destOrd="0" presId="urn:microsoft.com/office/officeart/2005/8/layout/target2"/>
    <dgm:cxn modelId="{A54799A8-4EE2-48FB-A9C9-029E1038459D}" srcId="{AB3AA6E7-27EB-42BD-94EA-7A5BAD0E5EED}" destId="{C5D05B8D-491D-4902-A5F3-201363FB598A}" srcOrd="2" destOrd="0" parTransId="{A7BB3CE1-7532-4ECF-B70D-9D195028EE60}" sibTransId="{F4016A33-43CF-4CA4-9463-33DD78F2B8FB}"/>
    <dgm:cxn modelId="{129E19AC-4BE6-4382-A70B-C178608E0C1D}" type="presOf" srcId="{557DE218-3443-4C00-8975-AE2B66DD6C19}" destId="{C3CA0063-BC80-46EA-A9F6-3AF460B8048A}" srcOrd="0" destOrd="0" presId="urn:microsoft.com/office/officeart/2005/8/layout/target2"/>
    <dgm:cxn modelId="{169C92B4-C788-4204-97C0-4D816B6EA303}" type="presOf" srcId="{AB3AA6E7-27EB-42BD-94EA-7A5BAD0E5EED}" destId="{94AE7747-E30D-4802-8DD4-5DEAB9DFDAA0}" srcOrd="0" destOrd="0" presId="urn:microsoft.com/office/officeart/2005/8/layout/target2"/>
    <dgm:cxn modelId="{F8DA4CBD-A851-4196-9EFE-F908CCDF89A9}" srcId="{AB3AA6E7-27EB-42BD-94EA-7A5BAD0E5EED}" destId="{08112B81-EB73-4D77-9D79-F5A88644B169}" srcOrd="1" destOrd="0" parTransId="{56C60624-FA15-4C25-B2CA-B845B1BCE2D6}" sibTransId="{80545AFD-225E-4D4C-8D58-8F998B3C19A0}"/>
    <dgm:cxn modelId="{319D87D0-03AC-4912-ADF5-969EF01696D8}" type="presOf" srcId="{C444F0B1-ABFF-4546-9B53-2AA1A33F459A}" destId="{EE769BEE-DD6A-4D2F-BC76-1520FE9D662F}" srcOrd="0" destOrd="0" presId="urn:microsoft.com/office/officeart/2005/8/layout/target2"/>
    <dgm:cxn modelId="{1DF33FD1-E968-4169-AE17-E33F7DA5362E}" type="presOf" srcId="{C7464760-37D8-40E6-BFA1-F3D5D7943F25}" destId="{18DEC685-D140-4E9E-8958-76B6E8BE5749}" srcOrd="0" destOrd="0" presId="urn:microsoft.com/office/officeart/2005/8/layout/target2"/>
    <dgm:cxn modelId="{969659D3-A618-4A86-924E-2C6918736208}" srcId="{C7883720-3710-4D3F-9381-2A937A49925D}" destId="{557DE218-3443-4C00-8975-AE2B66DD6C19}" srcOrd="4" destOrd="0" parTransId="{0FB05698-0B01-4914-974E-FBFCD9EA717E}" sibTransId="{23A4C81D-8B45-4A25-AE0C-03873130D2E0}"/>
    <dgm:cxn modelId="{CE7E2CE5-C12E-4C1F-9E7C-526E81187E83}" type="presOf" srcId="{69E18C9A-A4CD-4266-B31F-F1DC03D3D14F}" destId="{A0804A56-8A1A-423D-AF06-885E7AD3C949}" srcOrd="0" destOrd="0" presId="urn:microsoft.com/office/officeart/2005/8/layout/target2"/>
    <dgm:cxn modelId="{11DBCBF0-C780-4A20-BC2F-0E7BFBF5E693}" srcId="{FE572C50-C195-4EA2-9087-3FB09751E1DC}" destId="{C7883720-3710-4D3F-9381-2A937A49925D}" srcOrd="0" destOrd="0" parTransId="{4E2CAD4E-8F08-4E67-B56A-EA2B89A57C92}" sibTransId="{8CED6208-916D-448B-8CAC-0B399893B7CB}"/>
    <dgm:cxn modelId="{6EF032FF-75B8-45DB-81C6-5EEE0B769796}" type="presOf" srcId="{C5D05B8D-491D-4902-A5F3-201363FB598A}" destId="{51D51D9A-8998-4297-818A-B79DBADF1E27}" srcOrd="0" destOrd="0" presId="urn:microsoft.com/office/officeart/2005/8/layout/target2"/>
    <dgm:cxn modelId="{53D2832B-30AA-42F2-A727-F7669A86C40A}" type="presParOf" srcId="{CAF6660A-DF20-47D3-8EF2-C2979FD60C42}" destId="{3290556B-9385-45FD-9FEB-A3DFF20CB8D2}" srcOrd="0" destOrd="0" presId="urn:microsoft.com/office/officeart/2005/8/layout/target2"/>
    <dgm:cxn modelId="{76A3D156-7ED8-4A24-92AF-2BE4F9A89C5B}" type="presParOf" srcId="{3290556B-9385-45FD-9FEB-A3DFF20CB8D2}" destId="{9FE7F7B0-2221-46C8-8A63-A4B848E81D55}" srcOrd="0" destOrd="0" presId="urn:microsoft.com/office/officeart/2005/8/layout/target2"/>
    <dgm:cxn modelId="{9708838B-496D-4C0D-8FA8-CD21AAB7C32B}" type="presParOf" srcId="{3290556B-9385-45FD-9FEB-A3DFF20CB8D2}" destId="{52C77872-1796-43C0-8326-A0AC95D1ACD5}" srcOrd="1" destOrd="0" presId="urn:microsoft.com/office/officeart/2005/8/layout/target2"/>
    <dgm:cxn modelId="{C20E8056-EE3A-4824-A230-11B27DB41226}" type="presParOf" srcId="{52C77872-1796-43C0-8326-A0AC95D1ACD5}" destId="{CAA172F3-FDCB-4C6C-BC0C-0249BB286652}" srcOrd="0" destOrd="0" presId="urn:microsoft.com/office/officeart/2005/8/layout/target2"/>
    <dgm:cxn modelId="{F1138338-1535-4ED3-B7BF-89AF9ED286EB}" type="presParOf" srcId="{52C77872-1796-43C0-8326-A0AC95D1ACD5}" destId="{358AC88E-5BB2-49E1-A704-140082A7822C}" srcOrd="1" destOrd="0" presId="urn:microsoft.com/office/officeart/2005/8/layout/target2"/>
    <dgm:cxn modelId="{047C85BD-86C5-4364-9269-7FAC28437A3C}" type="presParOf" srcId="{52C77872-1796-43C0-8326-A0AC95D1ACD5}" destId="{76DAE35A-FE59-41B8-B44F-720C78BD6D52}" srcOrd="2" destOrd="0" presId="urn:microsoft.com/office/officeart/2005/8/layout/target2"/>
    <dgm:cxn modelId="{43669F6B-2EE1-4F0E-9E14-E8DEA744DE44}" type="presParOf" srcId="{52C77872-1796-43C0-8326-A0AC95D1ACD5}" destId="{E3265E70-E9C7-40A2-9A18-E961FEC33918}" srcOrd="3" destOrd="0" presId="urn:microsoft.com/office/officeart/2005/8/layout/target2"/>
    <dgm:cxn modelId="{E8BE2C97-08B5-42D6-A12C-F980A2762BA3}" type="presParOf" srcId="{52C77872-1796-43C0-8326-A0AC95D1ACD5}" destId="{9EE9CE44-50AB-44FB-8BB1-884DAAF0057B}" srcOrd="4" destOrd="0" presId="urn:microsoft.com/office/officeart/2005/8/layout/target2"/>
    <dgm:cxn modelId="{B1737E06-D61E-4CCC-8ACF-3411FD628E22}" type="presParOf" srcId="{52C77872-1796-43C0-8326-A0AC95D1ACD5}" destId="{C91AFA4C-B469-42C5-A78B-183D931E4B7D}" srcOrd="5" destOrd="0" presId="urn:microsoft.com/office/officeart/2005/8/layout/target2"/>
    <dgm:cxn modelId="{DC6313B5-AE41-419E-A8FD-A5718F6F9F01}" type="presParOf" srcId="{52C77872-1796-43C0-8326-A0AC95D1ACD5}" destId="{5FC6EE00-9A28-4D0C-999C-E1D11DB4A29C}" srcOrd="6" destOrd="0" presId="urn:microsoft.com/office/officeart/2005/8/layout/target2"/>
    <dgm:cxn modelId="{0EEEEDF5-DBAB-4CF2-A371-39A4E1DEB6EA}" type="presParOf" srcId="{52C77872-1796-43C0-8326-A0AC95D1ACD5}" destId="{820D570B-DB56-4F78-844F-B98C39E8FDB8}" srcOrd="7" destOrd="0" presId="urn:microsoft.com/office/officeart/2005/8/layout/target2"/>
    <dgm:cxn modelId="{2C1A245E-A09D-42A3-B00C-DAA8D71D51A9}" type="presParOf" srcId="{52C77872-1796-43C0-8326-A0AC95D1ACD5}" destId="{C3CA0063-BC80-46EA-A9F6-3AF460B8048A}" srcOrd="8" destOrd="0" presId="urn:microsoft.com/office/officeart/2005/8/layout/target2"/>
    <dgm:cxn modelId="{D5493F23-E8E8-4BE6-BE48-FE47C2DC9204}" type="presParOf" srcId="{52C77872-1796-43C0-8326-A0AC95D1ACD5}" destId="{E6B0770E-9F7B-4CDD-876B-005F9947E981}" srcOrd="9" destOrd="0" presId="urn:microsoft.com/office/officeart/2005/8/layout/target2"/>
    <dgm:cxn modelId="{437AA3A8-C566-4268-B3DF-82190E047FF9}" type="presParOf" srcId="{52C77872-1796-43C0-8326-A0AC95D1ACD5}" destId="{A0804A56-8A1A-423D-AF06-885E7AD3C949}" srcOrd="10" destOrd="0" presId="urn:microsoft.com/office/officeart/2005/8/layout/target2"/>
    <dgm:cxn modelId="{58E5C0C6-992A-4441-853D-3153219115AE}" type="presParOf" srcId="{52C77872-1796-43C0-8326-A0AC95D1ACD5}" destId="{524919C9-4FE7-405B-9AFA-DCB6AFD39785}" srcOrd="11" destOrd="0" presId="urn:microsoft.com/office/officeart/2005/8/layout/target2"/>
    <dgm:cxn modelId="{BB778EC9-9C92-47F9-BF7A-3A3E33F667C1}" type="presParOf" srcId="{52C77872-1796-43C0-8326-A0AC95D1ACD5}" destId="{B35FE15C-3566-4D04-B60B-4B87B27341CE}" srcOrd="12" destOrd="0" presId="urn:microsoft.com/office/officeart/2005/8/layout/target2"/>
    <dgm:cxn modelId="{319CA9F0-E919-4F3D-BC09-65433BBBC9ED}" type="presParOf" srcId="{CAF6660A-DF20-47D3-8EF2-C2979FD60C42}" destId="{E188CED5-E33D-44AC-B1C6-97E2F1E7B551}" srcOrd="1" destOrd="0" presId="urn:microsoft.com/office/officeart/2005/8/layout/target2"/>
    <dgm:cxn modelId="{244FF3AD-1BFA-4A71-A3FD-4F6BFAFF0FD0}" type="presParOf" srcId="{E188CED5-E33D-44AC-B1C6-97E2F1E7B551}" destId="{94AE7747-E30D-4802-8DD4-5DEAB9DFDAA0}" srcOrd="0" destOrd="0" presId="urn:microsoft.com/office/officeart/2005/8/layout/target2"/>
    <dgm:cxn modelId="{4B5860EB-7108-4E4E-847D-EBCAC13D9E48}" type="presParOf" srcId="{E188CED5-E33D-44AC-B1C6-97E2F1E7B551}" destId="{8A565113-DB29-4F5B-9263-EB9CD323C9E7}" srcOrd="1" destOrd="0" presId="urn:microsoft.com/office/officeart/2005/8/layout/target2"/>
    <dgm:cxn modelId="{29CFB77E-34F3-44C7-BF60-44632AAF3BB1}" type="presParOf" srcId="{8A565113-DB29-4F5B-9263-EB9CD323C9E7}" destId="{EE769BEE-DD6A-4D2F-BC76-1520FE9D662F}" srcOrd="0" destOrd="0" presId="urn:microsoft.com/office/officeart/2005/8/layout/target2"/>
    <dgm:cxn modelId="{95BE2BBA-44A5-4B39-A1AC-64F7DE8A3123}" type="presParOf" srcId="{8A565113-DB29-4F5B-9263-EB9CD323C9E7}" destId="{C04C076E-8C4F-4729-9F5F-F6C19D45E177}" srcOrd="1" destOrd="0" presId="urn:microsoft.com/office/officeart/2005/8/layout/target2"/>
    <dgm:cxn modelId="{659A7BD1-84DA-4392-82F7-4036A4F8E554}" type="presParOf" srcId="{8A565113-DB29-4F5B-9263-EB9CD323C9E7}" destId="{5629E39E-45CE-4B7C-A901-F538A7B3CECC}" srcOrd="2" destOrd="0" presId="urn:microsoft.com/office/officeart/2005/8/layout/target2"/>
    <dgm:cxn modelId="{8B04263E-8AF6-4DEA-AD9A-64941B66D4AD}" type="presParOf" srcId="{8A565113-DB29-4F5B-9263-EB9CD323C9E7}" destId="{7A9F4C32-3B4B-4569-9913-79FCC6553E37}" srcOrd="3" destOrd="0" presId="urn:microsoft.com/office/officeart/2005/8/layout/target2"/>
    <dgm:cxn modelId="{2EFA1CA9-6BFE-4585-84FF-7A90D5F3FACC}" type="presParOf" srcId="{8A565113-DB29-4F5B-9263-EB9CD323C9E7}" destId="{51D51D9A-8998-4297-818A-B79DBADF1E27}" srcOrd="4" destOrd="0" presId="urn:microsoft.com/office/officeart/2005/8/layout/target2"/>
    <dgm:cxn modelId="{323FFFDF-CD6C-4FD4-8D2E-9F731D15A7EC}" type="presParOf" srcId="{8A565113-DB29-4F5B-9263-EB9CD323C9E7}" destId="{69427F6F-8591-41A4-ABC9-D11CC6FA6925}" srcOrd="5" destOrd="0" presId="urn:microsoft.com/office/officeart/2005/8/layout/target2"/>
    <dgm:cxn modelId="{C6701CF1-28AF-42AF-B008-30AC22496D56}" type="presParOf" srcId="{8A565113-DB29-4F5B-9263-EB9CD323C9E7}" destId="{18DEC685-D140-4E9E-8958-76B6E8BE5749}" srcOrd="6" destOrd="0" presId="urn:microsoft.com/office/officeart/2005/8/layout/target2"/>
    <dgm:cxn modelId="{C568FF54-49D9-4F72-A235-A48E65A09A95}" type="presParOf" srcId="{CAF6660A-DF20-47D3-8EF2-C2979FD60C42}" destId="{B5EC85BD-9553-464F-91D4-ACD70444FA27}" srcOrd="2" destOrd="0" presId="urn:microsoft.com/office/officeart/2005/8/layout/target2"/>
    <dgm:cxn modelId="{80B41EA8-775E-46D2-B60C-9581CB9D7E95}" type="presParOf" srcId="{B5EC85BD-9553-464F-91D4-ACD70444FA27}" destId="{325B04D6-0CAE-4A52-A673-B17940B305FB}" srcOrd="0" destOrd="0" presId="urn:microsoft.com/office/officeart/2005/8/layout/target2"/>
    <dgm:cxn modelId="{8D424464-55AC-41D3-9F91-3C0FAEF9C24E}" type="presParOf" srcId="{B5EC85BD-9553-464F-91D4-ACD70444FA27}" destId="{FF84C9B4-F104-4ABF-8F0E-16144190696D}" srcOrd="1" destOrd="0" presId="urn:microsoft.com/office/officeart/2005/8/layout/target2"/>
    <dgm:cxn modelId="{FEB739F1-B848-4209-A2C2-9488DC071285}" type="presParOf" srcId="{FF84C9B4-F104-4ABF-8F0E-16144190696D}" destId="{693CB83B-5D1C-425B-A0FF-622FC50C93D0}" srcOrd="0" destOrd="0" presId="urn:microsoft.com/office/officeart/2005/8/layout/target2"/>
    <dgm:cxn modelId="{2B5AB83E-55C2-42AB-9BB4-F00E59D9BEDD}" type="presParOf" srcId="{FF84C9B4-F104-4ABF-8F0E-16144190696D}" destId="{D709F65F-8BC0-46BE-B2BE-F34D510B7DFB}" srcOrd="1" destOrd="0" presId="urn:microsoft.com/office/officeart/2005/8/layout/target2"/>
    <dgm:cxn modelId="{171BDC72-D225-48B8-8704-F23A4D4A24F0}" type="presParOf" srcId="{FF84C9B4-F104-4ABF-8F0E-16144190696D}" destId="{C6C4E5B1-D044-43AF-97A1-26FA348BD4A7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CC1DA-EAC9-4AA0-B218-651C7F3B054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87C76496-5FFB-412E-BD0B-EF88528E27FE}">
      <dgm:prSet phldrT="[Texto]"/>
      <dgm:spPr/>
      <dgm:t>
        <a:bodyPr/>
        <a:lstStyle/>
        <a:p>
          <a:r>
            <a:rPr lang="pt-BR" dirty="0"/>
            <a:t>Consenso entre 27 estados e 22 órgãos anuentes</a:t>
          </a:r>
        </a:p>
      </dgm:t>
    </dgm:pt>
    <dgm:pt modelId="{73428AFB-429C-41F6-83DF-8EEB7781A68B}" type="parTrans" cxnId="{7620A946-26F4-4E51-8ED8-467C45F6E63A}">
      <dgm:prSet/>
      <dgm:spPr/>
      <dgm:t>
        <a:bodyPr/>
        <a:lstStyle/>
        <a:p>
          <a:endParaRPr lang="pt-BR"/>
        </a:p>
      </dgm:t>
    </dgm:pt>
    <dgm:pt modelId="{472E44C2-4168-4DE1-9F02-EE1EF55E1673}" type="sibTrans" cxnId="{7620A946-26F4-4E51-8ED8-467C45F6E63A}">
      <dgm:prSet/>
      <dgm:spPr/>
      <dgm:t>
        <a:bodyPr/>
        <a:lstStyle/>
        <a:p>
          <a:endParaRPr lang="pt-BR"/>
        </a:p>
      </dgm:t>
    </dgm:pt>
    <dgm:pt modelId="{4C91D387-6962-459E-B087-E4CFE44A892C}">
      <dgm:prSet phldrT="[Texto]"/>
      <dgm:spPr/>
      <dgm:t>
        <a:bodyPr/>
        <a:lstStyle/>
        <a:p>
          <a:r>
            <a:rPr lang="pt-BR" dirty="0"/>
            <a:t>Custeio tempestivo a todos os participantes</a:t>
          </a:r>
        </a:p>
      </dgm:t>
    </dgm:pt>
    <dgm:pt modelId="{CC7B43B2-FF56-4321-9C8F-02F257B4727F}" type="parTrans" cxnId="{5A521C9B-1EB8-43E2-9650-53DFB22B9B60}">
      <dgm:prSet/>
      <dgm:spPr/>
      <dgm:t>
        <a:bodyPr/>
        <a:lstStyle/>
        <a:p>
          <a:endParaRPr lang="pt-BR"/>
        </a:p>
      </dgm:t>
    </dgm:pt>
    <dgm:pt modelId="{958FD6BB-EC07-41D1-A53D-87FFCA098138}" type="sibTrans" cxnId="{5A521C9B-1EB8-43E2-9650-53DFB22B9B60}">
      <dgm:prSet/>
      <dgm:spPr/>
      <dgm:t>
        <a:bodyPr/>
        <a:lstStyle/>
        <a:p>
          <a:endParaRPr lang="pt-BR"/>
        </a:p>
      </dgm:t>
    </dgm:pt>
    <dgm:pt modelId="{F6F39464-7179-4D3F-89AC-A3212DD353CB}">
      <dgm:prSet phldrT="[Texto]"/>
      <dgm:spPr/>
      <dgm:t>
        <a:bodyPr/>
        <a:lstStyle/>
        <a:p>
          <a:r>
            <a:rPr lang="pt-BR" dirty="0"/>
            <a:t>Adaptações em TI</a:t>
          </a:r>
        </a:p>
      </dgm:t>
    </dgm:pt>
    <dgm:pt modelId="{06582D31-DCB5-4182-A8B6-DD2E93D46162}" type="parTrans" cxnId="{24818EC0-1246-4D8D-ACDF-BF5C27BDA5CA}">
      <dgm:prSet/>
      <dgm:spPr/>
      <dgm:t>
        <a:bodyPr/>
        <a:lstStyle/>
        <a:p>
          <a:endParaRPr lang="pt-BR"/>
        </a:p>
      </dgm:t>
    </dgm:pt>
    <dgm:pt modelId="{3A3D194A-1C99-44F7-B80E-91063CE4E720}" type="sibTrans" cxnId="{24818EC0-1246-4D8D-ACDF-BF5C27BDA5CA}">
      <dgm:prSet/>
      <dgm:spPr/>
      <dgm:t>
        <a:bodyPr/>
        <a:lstStyle/>
        <a:p>
          <a:endParaRPr lang="pt-BR"/>
        </a:p>
      </dgm:t>
    </dgm:pt>
    <dgm:pt modelId="{1A433D6E-62B5-4AEB-BB10-B8352BB3377D}" type="pres">
      <dgm:prSet presAssocID="{D9ACC1DA-EAC9-4AA0-B218-651C7F3B054E}" presName="linearFlow" presStyleCnt="0">
        <dgm:presLayoutVars>
          <dgm:dir/>
          <dgm:resizeHandles val="exact"/>
        </dgm:presLayoutVars>
      </dgm:prSet>
      <dgm:spPr/>
    </dgm:pt>
    <dgm:pt modelId="{2C6F38BA-8390-4E17-B77C-31359105DF00}" type="pres">
      <dgm:prSet presAssocID="{87C76496-5FFB-412E-BD0B-EF88528E27FE}" presName="comp" presStyleCnt="0"/>
      <dgm:spPr/>
    </dgm:pt>
    <dgm:pt modelId="{83271080-D01F-4925-B7FF-3A0617DE00CA}" type="pres">
      <dgm:prSet presAssocID="{87C76496-5FFB-412E-BD0B-EF88528E27FE}" presName="rect2" presStyleLbl="node1" presStyleIdx="0" presStyleCnt="3">
        <dgm:presLayoutVars>
          <dgm:bulletEnabled val="1"/>
        </dgm:presLayoutVars>
      </dgm:prSet>
      <dgm:spPr/>
    </dgm:pt>
    <dgm:pt modelId="{86451F1A-248D-4225-B33A-EA2FB5106C88}" type="pres">
      <dgm:prSet presAssocID="{87C76496-5FFB-412E-BD0B-EF88528E27FE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B6D7963-AB1A-422D-8E8F-625DBB5E5157}" type="pres">
      <dgm:prSet presAssocID="{472E44C2-4168-4DE1-9F02-EE1EF55E1673}" presName="sibTrans" presStyleCnt="0"/>
      <dgm:spPr/>
    </dgm:pt>
    <dgm:pt modelId="{3C44E81D-BA7C-4BB0-B5E6-474C62A9907D}" type="pres">
      <dgm:prSet presAssocID="{4C91D387-6962-459E-B087-E4CFE44A892C}" presName="comp" presStyleCnt="0"/>
      <dgm:spPr/>
    </dgm:pt>
    <dgm:pt modelId="{FF3418FA-667B-4154-9F41-C5CB1808F312}" type="pres">
      <dgm:prSet presAssocID="{4C91D387-6962-459E-B087-E4CFE44A892C}" presName="rect2" presStyleLbl="node1" presStyleIdx="1" presStyleCnt="3">
        <dgm:presLayoutVars>
          <dgm:bulletEnabled val="1"/>
        </dgm:presLayoutVars>
      </dgm:prSet>
      <dgm:spPr/>
    </dgm:pt>
    <dgm:pt modelId="{BED96C16-BFA7-42AF-92F9-A2EE93F147F3}" type="pres">
      <dgm:prSet presAssocID="{4C91D387-6962-459E-B087-E4CFE44A892C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3B2551C-98BE-4E9B-8E3B-30EF397BC8E1}" type="pres">
      <dgm:prSet presAssocID="{958FD6BB-EC07-41D1-A53D-87FFCA098138}" presName="sibTrans" presStyleCnt="0"/>
      <dgm:spPr/>
    </dgm:pt>
    <dgm:pt modelId="{CDC779E6-A2B8-42AF-B590-7DE89CB65E6A}" type="pres">
      <dgm:prSet presAssocID="{F6F39464-7179-4D3F-89AC-A3212DD353CB}" presName="comp" presStyleCnt="0"/>
      <dgm:spPr/>
    </dgm:pt>
    <dgm:pt modelId="{9D006678-3410-4C1F-BE8E-25607EC457E6}" type="pres">
      <dgm:prSet presAssocID="{F6F39464-7179-4D3F-89AC-A3212DD353CB}" presName="rect2" presStyleLbl="node1" presStyleIdx="2" presStyleCnt="3">
        <dgm:presLayoutVars>
          <dgm:bulletEnabled val="1"/>
        </dgm:presLayoutVars>
      </dgm:prSet>
      <dgm:spPr/>
    </dgm:pt>
    <dgm:pt modelId="{D6D3B534-B349-4CB1-B8CA-3BB0E5CD052F}" type="pres">
      <dgm:prSet presAssocID="{F6F39464-7179-4D3F-89AC-A3212DD353CB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</dgm:pt>
  </dgm:ptLst>
  <dgm:cxnLst>
    <dgm:cxn modelId="{688F5E44-EA2C-4040-9E9A-FBCD1776326C}" type="presOf" srcId="{87C76496-5FFB-412E-BD0B-EF88528E27FE}" destId="{83271080-D01F-4925-B7FF-3A0617DE00CA}" srcOrd="0" destOrd="0" presId="urn:microsoft.com/office/officeart/2008/layout/AlternatingPictureBlocks"/>
    <dgm:cxn modelId="{7620A946-26F4-4E51-8ED8-467C45F6E63A}" srcId="{D9ACC1DA-EAC9-4AA0-B218-651C7F3B054E}" destId="{87C76496-5FFB-412E-BD0B-EF88528E27FE}" srcOrd="0" destOrd="0" parTransId="{73428AFB-429C-41F6-83DF-8EEB7781A68B}" sibTransId="{472E44C2-4168-4DE1-9F02-EE1EF55E1673}"/>
    <dgm:cxn modelId="{01DD468A-21D8-431E-8482-0C6706AE694E}" type="presOf" srcId="{F6F39464-7179-4D3F-89AC-A3212DD353CB}" destId="{9D006678-3410-4C1F-BE8E-25607EC457E6}" srcOrd="0" destOrd="0" presId="urn:microsoft.com/office/officeart/2008/layout/AlternatingPictureBlocks"/>
    <dgm:cxn modelId="{5A521C9B-1EB8-43E2-9650-53DFB22B9B60}" srcId="{D9ACC1DA-EAC9-4AA0-B218-651C7F3B054E}" destId="{4C91D387-6962-459E-B087-E4CFE44A892C}" srcOrd="1" destOrd="0" parTransId="{CC7B43B2-FF56-4321-9C8F-02F257B4727F}" sibTransId="{958FD6BB-EC07-41D1-A53D-87FFCA098138}"/>
    <dgm:cxn modelId="{C9F2EE9C-8BBE-41B4-B194-D7DC372B7C59}" type="presOf" srcId="{D9ACC1DA-EAC9-4AA0-B218-651C7F3B054E}" destId="{1A433D6E-62B5-4AEB-BB10-B8352BB3377D}" srcOrd="0" destOrd="0" presId="urn:microsoft.com/office/officeart/2008/layout/AlternatingPictureBlocks"/>
    <dgm:cxn modelId="{24818EC0-1246-4D8D-ACDF-BF5C27BDA5CA}" srcId="{D9ACC1DA-EAC9-4AA0-B218-651C7F3B054E}" destId="{F6F39464-7179-4D3F-89AC-A3212DD353CB}" srcOrd="2" destOrd="0" parTransId="{06582D31-DCB5-4182-A8B6-DD2E93D46162}" sibTransId="{3A3D194A-1C99-44F7-B80E-91063CE4E720}"/>
    <dgm:cxn modelId="{0FE3F6E2-D115-4F2B-ABE3-23892F5D8A2F}" type="presOf" srcId="{4C91D387-6962-459E-B087-E4CFE44A892C}" destId="{FF3418FA-667B-4154-9F41-C5CB1808F312}" srcOrd="0" destOrd="0" presId="urn:microsoft.com/office/officeart/2008/layout/AlternatingPictureBlocks"/>
    <dgm:cxn modelId="{A10A0C8A-3681-49BF-9AD8-3CFF9AEA0AA7}" type="presParOf" srcId="{1A433D6E-62B5-4AEB-BB10-B8352BB3377D}" destId="{2C6F38BA-8390-4E17-B77C-31359105DF00}" srcOrd="0" destOrd="0" presId="urn:microsoft.com/office/officeart/2008/layout/AlternatingPictureBlocks"/>
    <dgm:cxn modelId="{DA3F3429-0BB6-4B64-8375-D15830E3AAA5}" type="presParOf" srcId="{2C6F38BA-8390-4E17-B77C-31359105DF00}" destId="{83271080-D01F-4925-B7FF-3A0617DE00CA}" srcOrd="0" destOrd="0" presId="urn:microsoft.com/office/officeart/2008/layout/AlternatingPictureBlocks"/>
    <dgm:cxn modelId="{75A44870-84B3-4F58-939B-890DD9476AEA}" type="presParOf" srcId="{2C6F38BA-8390-4E17-B77C-31359105DF00}" destId="{86451F1A-248D-4225-B33A-EA2FB5106C88}" srcOrd="1" destOrd="0" presId="urn:microsoft.com/office/officeart/2008/layout/AlternatingPictureBlocks"/>
    <dgm:cxn modelId="{70C7234D-ED1C-4F12-AC0D-CCC6ADAA6E65}" type="presParOf" srcId="{1A433D6E-62B5-4AEB-BB10-B8352BB3377D}" destId="{2B6D7963-AB1A-422D-8E8F-625DBB5E5157}" srcOrd="1" destOrd="0" presId="urn:microsoft.com/office/officeart/2008/layout/AlternatingPictureBlocks"/>
    <dgm:cxn modelId="{94862A28-C3AC-49EA-8669-56B56D1084FE}" type="presParOf" srcId="{1A433D6E-62B5-4AEB-BB10-B8352BB3377D}" destId="{3C44E81D-BA7C-4BB0-B5E6-474C62A9907D}" srcOrd="2" destOrd="0" presId="urn:microsoft.com/office/officeart/2008/layout/AlternatingPictureBlocks"/>
    <dgm:cxn modelId="{7E91BC77-611C-4509-A708-DC0D76F3E8CC}" type="presParOf" srcId="{3C44E81D-BA7C-4BB0-B5E6-474C62A9907D}" destId="{FF3418FA-667B-4154-9F41-C5CB1808F312}" srcOrd="0" destOrd="0" presId="urn:microsoft.com/office/officeart/2008/layout/AlternatingPictureBlocks"/>
    <dgm:cxn modelId="{3A31D92E-0079-4816-B9AC-C2FD998FE29F}" type="presParOf" srcId="{3C44E81D-BA7C-4BB0-B5E6-474C62A9907D}" destId="{BED96C16-BFA7-42AF-92F9-A2EE93F147F3}" srcOrd="1" destOrd="0" presId="urn:microsoft.com/office/officeart/2008/layout/AlternatingPictureBlocks"/>
    <dgm:cxn modelId="{F7E58D91-3600-4208-98AF-AE6B1AD596C8}" type="presParOf" srcId="{1A433D6E-62B5-4AEB-BB10-B8352BB3377D}" destId="{F3B2551C-98BE-4E9B-8E3B-30EF397BC8E1}" srcOrd="3" destOrd="0" presId="urn:microsoft.com/office/officeart/2008/layout/AlternatingPictureBlocks"/>
    <dgm:cxn modelId="{60072E26-E7E7-428F-B70A-56B57C08F446}" type="presParOf" srcId="{1A433D6E-62B5-4AEB-BB10-B8352BB3377D}" destId="{CDC779E6-A2B8-42AF-B590-7DE89CB65E6A}" srcOrd="4" destOrd="0" presId="urn:microsoft.com/office/officeart/2008/layout/AlternatingPictureBlocks"/>
    <dgm:cxn modelId="{9A78FABF-0584-4464-8A1D-F7FFAED67049}" type="presParOf" srcId="{CDC779E6-A2B8-42AF-B590-7DE89CB65E6A}" destId="{9D006678-3410-4C1F-BE8E-25607EC457E6}" srcOrd="0" destOrd="0" presId="urn:microsoft.com/office/officeart/2008/layout/AlternatingPictureBlocks"/>
    <dgm:cxn modelId="{0E35A9EA-B8BF-4F0A-8C2B-7B2F3181B55B}" type="presParOf" srcId="{CDC779E6-A2B8-42AF-B590-7DE89CB65E6A}" destId="{D6D3B534-B349-4CB1-B8CA-3BB0E5CD052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A65DC-67E7-4E44-823E-7822E1BDA590}">
      <dsp:nvSpPr>
        <dsp:cNvPr id="0" name=""/>
        <dsp:cNvSpPr/>
      </dsp:nvSpPr>
      <dsp:spPr>
        <a:xfrm>
          <a:off x="1706" y="0"/>
          <a:ext cx="2655093" cy="299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Processo Integrado</a:t>
          </a:r>
        </a:p>
      </dsp:txBody>
      <dsp:txXfrm>
        <a:off x="1706" y="1198033"/>
        <a:ext cx="2655093" cy="1198033"/>
      </dsp:txXfrm>
    </dsp:sp>
    <dsp:sp modelId="{BAEC6036-5EBA-4BCC-818C-3DA7EADF8FEA}">
      <dsp:nvSpPr>
        <dsp:cNvPr id="0" name=""/>
        <dsp:cNvSpPr/>
      </dsp:nvSpPr>
      <dsp:spPr>
        <a:xfrm>
          <a:off x="589893" y="175249"/>
          <a:ext cx="1478719" cy="14787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30B99-1799-4E4C-A2AF-5C25925DFAE8}">
      <dsp:nvSpPr>
        <dsp:cNvPr id="0" name=""/>
        <dsp:cNvSpPr/>
      </dsp:nvSpPr>
      <dsp:spPr>
        <a:xfrm>
          <a:off x="2702175" y="0"/>
          <a:ext cx="2655093" cy="299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i="1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 err="1"/>
            <a:t>On</a:t>
          </a:r>
          <a:r>
            <a:rPr lang="pt-BR" sz="2300" i="1" kern="1200" dirty="0"/>
            <a:t> </a:t>
          </a:r>
          <a:r>
            <a:rPr lang="pt-BR" sz="2300" i="1" kern="1200" dirty="0" err="1"/>
            <a:t>line</a:t>
          </a:r>
          <a:endParaRPr lang="pt-BR" sz="2300" i="1" kern="1200" dirty="0"/>
        </a:p>
      </dsp:txBody>
      <dsp:txXfrm>
        <a:off x="2702175" y="1198033"/>
        <a:ext cx="2655093" cy="1198033"/>
      </dsp:txXfrm>
    </dsp:sp>
    <dsp:sp modelId="{2F185D60-D0FA-40FE-8D13-E744B5C926AC}">
      <dsp:nvSpPr>
        <dsp:cNvPr id="0" name=""/>
        <dsp:cNvSpPr/>
      </dsp:nvSpPr>
      <dsp:spPr>
        <a:xfrm>
          <a:off x="3324640" y="175249"/>
          <a:ext cx="1478719" cy="14787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F96C5-C5E9-434C-9BAB-92C559B56EB5}">
      <dsp:nvSpPr>
        <dsp:cNvPr id="0" name=""/>
        <dsp:cNvSpPr/>
      </dsp:nvSpPr>
      <dsp:spPr>
        <a:xfrm>
          <a:off x="5471199" y="30486"/>
          <a:ext cx="2655093" cy="299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Contabilidade</a:t>
          </a:r>
        </a:p>
      </dsp:txBody>
      <dsp:txXfrm>
        <a:off x="5471199" y="1228519"/>
        <a:ext cx="2655093" cy="1198033"/>
      </dsp:txXfrm>
    </dsp:sp>
    <dsp:sp modelId="{F3CF9959-C271-406A-A9FB-16BA6959E4E0}">
      <dsp:nvSpPr>
        <dsp:cNvPr id="0" name=""/>
        <dsp:cNvSpPr/>
      </dsp:nvSpPr>
      <dsp:spPr>
        <a:xfrm>
          <a:off x="6059386" y="175249"/>
          <a:ext cx="1478719" cy="14787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6251F-7025-4B4F-AD44-9DF593DB115A}">
      <dsp:nvSpPr>
        <dsp:cNvPr id="0" name=""/>
        <dsp:cNvSpPr/>
      </dsp:nvSpPr>
      <dsp:spPr>
        <a:xfrm>
          <a:off x="302238" y="2371949"/>
          <a:ext cx="7477760" cy="44926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7F7B0-2221-46C8-8A63-A4B848E81D55}">
      <dsp:nvSpPr>
        <dsp:cNvPr id="0" name=""/>
        <dsp:cNvSpPr/>
      </dsp:nvSpPr>
      <dsp:spPr>
        <a:xfrm>
          <a:off x="0" y="0"/>
          <a:ext cx="10515600" cy="4351338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3377122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Tarifas de Operadores Privados</a:t>
          </a:r>
        </a:p>
      </dsp:txBody>
      <dsp:txXfrm>
        <a:off x="108329" y="108329"/>
        <a:ext cx="10298942" cy="4134680"/>
      </dsp:txXfrm>
    </dsp:sp>
    <dsp:sp modelId="{CAA172F3-FDCB-4C6C-BC0C-0249BB286652}">
      <dsp:nvSpPr>
        <dsp:cNvPr id="0" name=""/>
        <dsp:cNvSpPr/>
      </dsp:nvSpPr>
      <dsp:spPr>
        <a:xfrm>
          <a:off x="262890" y="1087834"/>
          <a:ext cx="1577340" cy="4164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Armazém</a:t>
          </a:r>
        </a:p>
      </dsp:txBody>
      <dsp:txXfrm>
        <a:off x="275697" y="1100641"/>
        <a:ext cx="1551726" cy="390822"/>
      </dsp:txXfrm>
    </dsp:sp>
    <dsp:sp modelId="{76DAE35A-FE59-41B8-B44F-720C78BD6D52}">
      <dsp:nvSpPr>
        <dsp:cNvPr id="0" name=""/>
        <dsp:cNvSpPr/>
      </dsp:nvSpPr>
      <dsp:spPr>
        <a:xfrm>
          <a:off x="262890" y="1525836"/>
          <a:ext cx="1577340" cy="4164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Terminal de Carga</a:t>
          </a:r>
        </a:p>
      </dsp:txBody>
      <dsp:txXfrm>
        <a:off x="275697" y="1538643"/>
        <a:ext cx="1551726" cy="390822"/>
      </dsp:txXfrm>
    </dsp:sp>
    <dsp:sp modelId="{9EE9CE44-50AB-44FB-8BB1-884DAAF0057B}">
      <dsp:nvSpPr>
        <dsp:cNvPr id="0" name=""/>
        <dsp:cNvSpPr/>
      </dsp:nvSpPr>
      <dsp:spPr>
        <a:xfrm>
          <a:off x="262890" y="1963838"/>
          <a:ext cx="1577340" cy="4164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Despachante</a:t>
          </a:r>
        </a:p>
      </dsp:txBody>
      <dsp:txXfrm>
        <a:off x="275697" y="1976645"/>
        <a:ext cx="1551726" cy="390822"/>
      </dsp:txXfrm>
    </dsp:sp>
    <dsp:sp modelId="{5FC6EE00-9A28-4D0C-999C-E1D11DB4A29C}">
      <dsp:nvSpPr>
        <dsp:cNvPr id="0" name=""/>
        <dsp:cNvSpPr/>
      </dsp:nvSpPr>
      <dsp:spPr>
        <a:xfrm>
          <a:off x="262890" y="2401840"/>
          <a:ext cx="1577340" cy="4164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Infraero</a:t>
          </a:r>
        </a:p>
      </dsp:txBody>
      <dsp:txXfrm>
        <a:off x="275697" y="2414647"/>
        <a:ext cx="1551726" cy="390822"/>
      </dsp:txXfrm>
    </dsp:sp>
    <dsp:sp modelId="{C3CA0063-BC80-46EA-A9F6-3AF460B8048A}">
      <dsp:nvSpPr>
        <dsp:cNvPr id="0" name=""/>
        <dsp:cNvSpPr/>
      </dsp:nvSpPr>
      <dsp:spPr>
        <a:xfrm>
          <a:off x="262890" y="2839841"/>
          <a:ext cx="1577340" cy="4164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Agente de Carga</a:t>
          </a:r>
        </a:p>
      </dsp:txBody>
      <dsp:txXfrm>
        <a:off x="275697" y="2852648"/>
        <a:ext cx="1551726" cy="390822"/>
      </dsp:txXfrm>
    </dsp:sp>
    <dsp:sp modelId="{A0804A56-8A1A-423D-AF06-885E7AD3C949}">
      <dsp:nvSpPr>
        <dsp:cNvPr id="0" name=""/>
        <dsp:cNvSpPr/>
      </dsp:nvSpPr>
      <dsp:spPr>
        <a:xfrm>
          <a:off x="262890" y="3277843"/>
          <a:ext cx="1577340" cy="4164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Transportador</a:t>
          </a:r>
        </a:p>
      </dsp:txBody>
      <dsp:txXfrm>
        <a:off x="275697" y="3290650"/>
        <a:ext cx="1551726" cy="390822"/>
      </dsp:txXfrm>
    </dsp:sp>
    <dsp:sp modelId="{B35FE15C-3566-4D04-B60B-4B87B27341CE}">
      <dsp:nvSpPr>
        <dsp:cNvPr id="0" name=""/>
        <dsp:cNvSpPr/>
      </dsp:nvSpPr>
      <dsp:spPr>
        <a:xfrm>
          <a:off x="262890" y="3715845"/>
          <a:ext cx="1577340" cy="4164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Outros</a:t>
          </a:r>
        </a:p>
      </dsp:txBody>
      <dsp:txXfrm>
        <a:off x="275697" y="3728652"/>
        <a:ext cx="1551726" cy="390822"/>
      </dsp:txXfrm>
    </dsp:sp>
    <dsp:sp modelId="{94AE7747-E30D-4802-8DD4-5DEAB9DFDAA0}">
      <dsp:nvSpPr>
        <dsp:cNvPr id="0" name=""/>
        <dsp:cNvSpPr/>
      </dsp:nvSpPr>
      <dsp:spPr>
        <a:xfrm>
          <a:off x="2103120" y="1087834"/>
          <a:ext cx="8149590" cy="3045936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93417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Taxas de licenciamento de Órgãos Anuentes</a:t>
          </a:r>
        </a:p>
      </dsp:txBody>
      <dsp:txXfrm>
        <a:off x="2196793" y="1181507"/>
        <a:ext cx="7962244" cy="2858590"/>
      </dsp:txXfrm>
    </dsp:sp>
    <dsp:sp modelId="{EE769BEE-DD6A-4D2F-BC76-1520FE9D662F}">
      <dsp:nvSpPr>
        <dsp:cNvPr id="0" name=""/>
        <dsp:cNvSpPr/>
      </dsp:nvSpPr>
      <dsp:spPr>
        <a:xfrm>
          <a:off x="2306859" y="2153912"/>
          <a:ext cx="1629918" cy="4100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Anvisa</a:t>
          </a:r>
        </a:p>
      </dsp:txBody>
      <dsp:txXfrm>
        <a:off x="2319470" y="2166523"/>
        <a:ext cx="1604696" cy="384837"/>
      </dsp:txXfrm>
    </dsp:sp>
    <dsp:sp modelId="{5629E39E-45CE-4B7C-A901-F538A7B3CECC}">
      <dsp:nvSpPr>
        <dsp:cNvPr id="0" name=""/>
        <dsp:cNvSpPr/>
      </dsp:nvSpPr>
      <dsp:spPr>
        <a:xfrm>
          <a:off x="2306859" y="2600902"/>
          <a:ext cx="1629918" cy="4100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 err="1"/>
            <a:t>Vigiagro</a:t>
          </a:r>
          <a:endParaRPr lang="pt-BR" sz="1500" kern="1200" dirty="0"/>
        </a:p>
      </dsp:txBody>
      <dsp:txXfrm>
        <a:off x="2319470" y="2613513"/>
        <a:ext cx="1604696" cy="384837"/>
      </dsp:txXfrm>
    </dsp:sp>
    <dsp:sp modelId="{51D51D9A-8998-4297-818A-B79DBADF1E27}">
      <dsp:nvSpPr>
        <dsp:cNvPr id="0" name=""/>
        <dsp:cNvSpPr/>
      </dsp:nvSpPr>
      <dsp:spPr>
        <a:xfrm>
          <a:off x="2306859" y="3047893"/>
          <a:ext cx="1629918" cy="4100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Exército</a:t>
          </a:r>
        </a:p>
      </dsp:txBody>
      <dsp:txXfrm>
        <a:off x="2319470" y="3060504"/>
        <a:ext cx="1604696" cy="384837"/>
      </dsp:txXfrm>
    </dsp:sp>
    <dsp:sp modelId="{18DEC685-D140-4E9E-8958-76B6E8BE5749}">
      <dsp:nvSpPr>
        <dsp:cNvPr id="0" name=""/>
        <dsp:cNvSpPr/>
      </dsp:nvSpPr>
      <dsp:spPr>
        <a:xfrm>
          <a:off x="2306859" y="3494883"/>
          <a:ext cx="1629918" cy="41005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outros</a:t>
          </a:r>
        </a:p>
      </dsp:txBody>
      <dsp:txXfrm>
        <a:off x="2319470" y="3507494"/>
        <a:ext cx="1604696" cy="384837"/>
      </dsp:txXfrm>
    </dsp:sp>
    <dsp:sp modelId="{325B04D6-0CAE-4A52-A673-B17940B305FB}">
      <dsp:nvSpPr>
        <dsp:cNvPr id="0" name=""/>
        <dsp:cNvSpPr/>
      </dsp:nvSpPr>
      <dsp:spPr>
        <a:xfrm>
          <a:off x="4153662" y="2175669"/>
          <a:ext cx="5836158" cy="1740535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982435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Pagamento Tributos</a:t>
          </a:r>
        </a:p>
      </dsp:txBody>
      <dsp:txXfrm>
        <a:off x="4207189" y="2229196"/>
        <a:ext cx="5729104" cy="1633481"/>
      </dsp:txXfrm>
    </dsp:sp>
    <dsp:sp modelId="{693CB83B-5D1C-425B-A0FF-622FC50C93D0}">
      <dsp:nvSpPr>
        <dsp:cNvPr id="0" name=""/>
        <dsp:cNvSpPr/>
      </dsp:nvSpPr>
      <dsp:spPr>
        <a:xfrm>
          <a:off x="4299565" y="2958909"/>
          <a:ext cx="2731567" cy="783240"/>
        </a:xfrm>
        <a:prstGeom prst="roundRect">
          <a:avLst>
            <a:gd name="adj" fmla="val 10500"/>
          </a:avLst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Federais: II, IPI, Confins, PIS, AFRRM, Multas, </a:t>
          </a:r>
          <a:r>
            <a:rPr lang="pt-BR" sz="1500" kern="1200" dirty="0" err="1"/>
            <a:t>etc</a:t>
          </a:r>
          <a:endParaRPr lang="pt-BR" sz="1500" kern="1200" dirty="0"/>
        </a:p>
      </dsp:txBody>
      <dsp:txXfrm>
        <a:off x="4323652" y="2982996"/>
        <a:ext cx="2683393" cy="735066"/>
      </dsp:txXfrm>
    </dsp:sp>
    <dsp:sp modelId="{C6C4E5B1-D044-43AF-97A1-26FA348BD4A7}">
      <dsp:nvSpPr>
        <dsp:cNvPr id="0" name=""/>
        <dsp:cNvSpPr/>
      </dsp:nvSpPr>
      <dsp:spPr>
        <a:xfrm>
          <a:off x="7108844" y="2958909"/>
          <a:ext cx="2731567" cy="783240"/>
        </a:xfrm>
        <a:prstGeom prst="roundRect">
          <a:avLst>
            <a:gd name="adj" fmla="val 105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Estadual: ICMS, liberação de carga desonerada.</a:t>
          </a:r>
        </a:p>
      </dsp:txBody>
      <dsp:txXfrm>
        <a:off x="7132931" y="2982996"/>
        <a:ext cx="2683393" cy="735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71080-D01F-4925-B7FF-3A0617DE00CA}">
      <dsp:nvSpPr>
        <dsp:cNvPr id="0" name=""/>
        <dsp:cNvSpPr/>
      </dsp:nvSpPr>
      <dsp:spPr>
        <a:xfrm>
          <a:off x="5163420" y="1331"/>
          <a:ext cx="3352617" cy="1516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Consenso entre 27 estados e 22 órgãos anuentes</a:t>
          </a:r>
        </a:p>
      </dsp:txBody>
      <dsp:txXfrm>
        <a:off x="5163420" y="1331"/>
        <a:ext cx="3352617" cy="1516335"/>
      </dsp:txXfrm>
    </dsp:sp>
    <dsp:sp modelId="{86451F1A-248D-4225-B33A-EA2FB5106C88}">
      <dsp:nvSpPr>
        <dsp:cNvPr id="0" name=""/>
        <dsp:cNvSpPr/>
      </dsp:nvSpPr>
      <dsp:spPr>
        <a:xfrm>
          <a:off x="3512131" y="1331"/>
          <a:ext cx="1501171" cy="15163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418FA-667B-4154-9F41-C5CB1808F312}">
      <dsp:nvSpPr>
        <dsp:cNvPr id="0" name=""/>
        <dsp:cNvSpPr/>
      </dsp:nvSpPr>
      <dsp:spPr>
        <a:xfrm>
          <a:off x="3512131" y="1767861"/>
          <a:ext cx="3352617" cy="1516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Custeio tempestivo a todos os participantes</a:t>
          </a:r>
        </a:p>
      </dsp:txBody>
      <dsp:txXfrm>
        <a:off x="3512131" y="1767861"/>
        <a:ext cx="3352617" cy="1516335"/>
      </dsp:txXfrm>
    </dsp:sp>
    <dsp:sp modelId="{BED96C16-BFA7-42AF-92F9-A2EE93F147F3}">
      <dsp:nvSpPr>
        <dsp:cNvPr id="0" name=""/>
        <dsp:cNvSpPr/>
      </dsp:nvSpPr>
      <dsp:spPr>
        <a:xfrm>
          <a:off x="7014866" y="1767861"/>
          <a:ext cx="1501171" cy="151633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06678-3410-4C1F-BE8E-25607EC457E6}">
      <dsp:nvSpPr>
        <dsp:cNvPr id="0" name=""/>
        <dsp:cNvSpPr/>
      </dsp:nvSpPr>
      <dsp:spPr>
        <a:xfrm>
          <a:off x="5163420" y="3534392"/>
          <a:ext cx="3352617" cy="1516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Adaptações em TI</a:t>
          </a:r>
        </a:p>
      </dsp:txBody>
      <dsp:txXfrm>
        <a:off x="5163420" y="3534392"/>
        <a:ext cx="3352617" cy="1516335"/>
      </dsp:txXfrm>
    </dsp:sp>
    <dsp:sp modelId="{D6D3B534-B349-4CB1-B8CA-3BB0E5CD052F}">
      <dsp:nvSpPr>
        <dsp:cNvPr id="0" name=""/>
        <dsp:cNvSpPr/>
      </dsp:nvSpPr>
      <dsp:spPr>
        <a:xfrm>
          <a:off x="3512131" y="3534392"/>
          <a:ext cx="1501171" cy="1516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0.27544</cdr:x>
      <cdr:y>0.60861</cdr:y>
    </cdr:from>
    <cdr:to>
      <cdr:x>0.38657</cdr:x>
      <cdr:y>0.73958</cdr:y>
    </cdr:to>
    <cdr:sp macro="" textlink="">
      <cdr:nvSpPr>
        <cdr:cNvPr id="2" name="CaixaDeTexto 3"/>
        <cdr:cNvSpPr txBox="1"/>
      </cdr:nvSpPr>
      <cdr:spPr>
        <a:xfrm xmlns:a="http://schemas.openxmlformats.org/drawingml/2006/main">
          <a:off x="1963104" y="2717382"/>
          <a:ext cx="792088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pt-BR" sz="3200" b="1" dirty="0">
              <a:solidFill>
                <a:schemeClr val="bg1"/>
              </a:solidFill>
            </a:rPr>
            <a:t>07</a:t>
          </a:r>
        </a:p>
      </cdr:txBody>
    </cdr:sp>
  </cdr:relSizeAnchor>
  <cdr:relSizeAnchor xmlns:cdr="http://schemas.openxmlformats.org/drawingml/2006/chartDrawing">
    <cdr:from>
      <cdr:x>0.49587</cdr:x>
      <cdr:y>0.49208</cdr:y>
    </cdr:from>
    <cdr:to>
      <cdr:x>0.60701</cdr:x>
      <cdr:y>0.62306</cdr:y>
    </cdr:to>
    <cdr:sp macro="" textlink="">
      <cdr:nvSpPr>
        <cdr:cNvPr id="3" name="CaixaDeTexto 3"/>
        <cdr:cNvSpPr txBox="1"/>
      </cdr:nvSpPr>
      <cdr:spPr>
        <a:xfrm xmlns:a="http://schemas.openxmlformats.org/drawingml/2006/main">
          <a:off x="3534177" y="2197122"/>
          <a:ext cx="792088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pt-BR" sz="3200" b="1" dirty="0">
              <a:solidFill>
                <a:schemeClr val="bg1"/>
              </a:solidFill>
            </a:rPr>
            <a:t>18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3E446AD-5948-4FE7-B683-09EB191FE3A7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ço Reservado para Anotaçõ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C1B82A-6F03-47D4-84C9-D993D947B81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74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9C25A1-5A16-46F3-A306-1AA8B76C2532}" type="slidenum">
              <a:t>1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95897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BE8407B-369E-46C7-985B-A57237E7E697}" type="slidenum">
              <a:rPr lang="pt-BR" altLang="pt-BR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11</a:t>
            </a:fld>
            <a:endParaRPr lang="pt-BR" altLang="pt-BR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56175" cy="4437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52863" y="9429750"/>
            <a:ext cx="29162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324D0EB-F241-4809-8D6D-69A003325C44}" type="slidenum">
              <a:rPr lang="pt-BR" altLang="pt-B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2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BB3B9E1-2F64-4059-873A-EB9542C90FB8}" type="slidenum">
              <a:rPr lang="pt-BR" altLang="pt-BR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12</a:t>
            </a:fld>
            <a:endParaRPr lang="pt-BR" altLang="pt-BR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56175" cy="4437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52863" y="9429750"/>
            <a:ext cx="29162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E4DA46-3CCF-4F24-978F-0B3A4533EDF5}" type="slidenum">
              <a:rPr lang="pt-BR" altLang="pt-B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46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14333BA-A6D9-4346-A8E6-E49C3C9F5043}" type="slidenum">
              <a:rPr lang="pt-BR" altLang="pt-BR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13</a:t>
            </a:fld>
            <a:endParaRPr lang="pt-BR" altLang="pt-BR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1238250"/>
            <a:ext cx="5943600" cy="3343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67263"/>
            <a:ext cx="5435600" cy="39020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0802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B5CEAC6-E117-4D90-B5FE-65C3466F9697}" type="slidenum">
              <a:rPr lang="pt-BR" altLang="pt-BR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14</a:t>
            </a:fld>
            <a:endParaRPr lang="pt-BR" altLang="pt-BR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1238250"/>
            <a:ext cx="5943600" cy="3343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67263"/>
            <a:ext cx="5435600" cy="39020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3534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9834C29-FAA9-4D6E-A092-4D6ECA13E2B5}" type="slidenum">
              <a:rPr lang="pt-BR" altLang="pt-BR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15</a:t>
            </a:fld>
            <a:endParaRPr lang="pt-BR" altLang="pt-BR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1238250"/>
            <a:ext cx="5943600" cy="3343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67263"/>
            <a:ext cx="5435600" cy="39020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8879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8672742C-154F-4C19-AD60-FF587B0B784E}" type="slidenum">
              <a:rPr lang="pt-BR" altLang="pt-BR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16</a:t>
            </a:fld>
            <a:endParaRPr lang="pt-BR" altLang="pt-BR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52475"/>
            <a:ext cx="6604000" cy="3714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4013" cy="44592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3514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7FA6B0-4792-4EC1-AF11-9B848FC3E64D}" type="slidenum">
              <a:t>19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7469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76" indent="-2857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86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40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194" indent="-22857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348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502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657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811" indent="-2285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2A2080-8B88-42F2-99D9-3FA73FAF5422}" type="slidenum">
              <a:rPr lang="pt-BR" altLang="pt-BR"/>
              <a:pPr>
                <a:spcBef>
                  <a:spcPct val="0"/>
                </a:spcBef>
              </a:pPr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83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9219" name="Espaço Reservado para Anotações 2"/>
          <p:cNvSpPr>
            <a:spLocks noGrp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9220" name="Espaço Reservado para Número de Slide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hangingPunct="1"/>
            <a:fld id="{01A0D7E7-5EDE-485F-B326-926E5F29A3D5}" type="slidenum">
              <a:rPr lang="pt-BR" altLang="pt-BR" sz="1200">
                <a:solidFill>
                  <a:srgbClr val="000000"/>
                </a:solidFill>
              </a:rPr>
              <a:pPr algn="r" defTabSz="914400" hangingPunct="1"/>
              <a:t>22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64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9219" name="Espaço Reservado para Anotações 2"/>
          <p:cNvSpPr>
            <a:spLocks noGrp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9220" name="Espaço Reservado para Número de Slide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hangingPunct="1"/>
            <a:fld id="{01A0D7E7-5EDE-485F-B326-926E5F29A3D5}" type="slidenum">
              <a:rPr lang="pt-BR" altLang="pt-BR" sz="1200">
                <a:solidFill>
                  <a:srgbClr val="000000"/>
                </a:solidFill>
              </a:rPr>
              <a:pPr algn="r" defTabSz="914400" hangingPunct="1"/>
              <a:t>23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1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A90E8A-946F-468A-A7DB-39638681107A}" type="slidenum">
              <a:t>2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07361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F79C58-DA78-4391-A1E1-2BDD286E76D5}" type="slidenum">
              <a:t>29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25833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9C25A1-5A16-46F3-A306-1AA8B76C2532}" type="slidenum">
              <a:t>35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26740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A90E8A-946F-468A-A7DB-39638681107A}" type="slidenum">
              <a:t>36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0691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A90E8A-946F-468A-A7DB-39638681107A}" type="slidenum">
              <a:t>3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0024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A90E8A-946F-468A-A7DB-39638681107A}" type="slidenum">
              <a:t>4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0927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E956824D-CBBC-4E53-8335-117CF3E48CC7}" type="slidenum">
              <a:rPr lang="pt-BR" altLang="pt-BR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pt-BR" altLang="pt-BR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1238250"/>
            <a:ext cx="5943600" cy="3343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67263"/>
            <a:ext cx="5435600" cy="39020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603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BF708D5-5AF2-4ED9-ACD7-802CC263F65D}" type="slidenum">
              <a:rPr lang="pt-BR" altLang="pt-BR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pt-BR" altLang="pt-BR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1238250"/>
            <a:ext cx="5943600" cy="3343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67263"/>
            <a:ext cx="5435600" cy="39020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269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4496941-8082-4AA9-9DEF-3745266BDEFE}" type="slidenum">
              <a:rPr lang="pt-BR" altLang="pt-BR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8</a:t>
            </a:fld>
            <a:endParaRPr lang="pt-BR" altLang="pt-BR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52863" y="9429750"/>
            <a:ext cx="29162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C3D1BBB-7D8C-4F0A-86AF-C0C100986E48}" type="slidenum">
              <a:rPr lang="pt-BR" altLang="pt-B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3852863" y="9429750"/>
            <a:ext cx="29178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217AFA3-6E83-47A5-94B8-A8FF1E21DA14}" type="slidenum">
              <a:rPr lang="pt-BR" altLang="pt-B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74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44538"/>
            <a:ext cx="6581775" cy="37036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906463" y="4716463"/>
            <a:ext cx="4967287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472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9BBF730-92F1-4D1B-A22A-1478EAE95329}" type="slidenum">
              <a:rPr lang="pt-BR" altLang="pt-BR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pt-BR" altLang="pt-BR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56175" cy="4437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852863" y="9429750"/>
            <a:ext cx="29162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1792F97-38FE-41E0-802A-38A4C47D87B9}" type="slidenum">
              <a:rPr lang="pt-BR" altLang="pt-B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9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F3D7C0F-D6B2-4D8E-A54A-B49AAF0855CE}" type="slidenum">
              <a:rPr lang="pt-BR" altLang="pt-BR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pt-BR" altLang="pt-BR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56175" cy="44370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3852863" y="9429750"/>
            <a:ext cx="29162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F473ACC-F753-4A28-90C6-F4683110679C}" type="slidenum">
              <a:rPr lang="pt-BR" altLang="pt-BR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3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FB5FFE-C360-4C62-A54B-86E594762CD6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6931FD-DBAE-478A-8FE1-0A3DB275E1A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22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7AF44A-5C61-4262-B68B-37935B50481F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9EC180-AD69-4E4E-B065-5A8CD848709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25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EA9735-7C78-4AA6-9C77-DC45B7E8EBED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47FE0D-AD66-4C13-85B6-DB6FB0A8F3C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3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33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o 7"/>
          <p:cNvGrpSpPr/>
          <p:nvPr/>
        </p:nvGrpSpPr>
        <p:grpSpPr>
          <a:xfrm>
            <a:off x="6890927" y="4797152"/>
            <a:ext cx="4355186" cy="1756425"/>
            <a:chOff x="6890927" y="4797152"/>
            <a:chExt cx="4355186" cy="1756425"/>
          </a:xfrm>
        </p:grpSpPr>
        <p:pic>
          <p:nvPicPr>
            <p:cNvPr id="4" name="Imagem 15" descr="brasao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407499" y="4797152"/>
              <a:ext cx="1370402" cy="144270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Text Box 38"/>
            <p:cNvSpPr txBox="1"/>
            <p:nvPr/>
          </p:nvSpPr>
          <p:spPr>
            <a:xfrm>
              <a:off x="6890927" y="6139217"/>
              <a:ext cx="239899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 Unicode MS" pitchFamily="34"/>
                  <a:ea typeface="Arial Unicode MS" pitchFamily="34"/>
                  <a:cs typeface="Arial Unicode MS" pitchFamily="34"/>
                </a:rPr>
                <a:t>Ministério da Fazenda</a:t>
              </a:r>
              <a:endPara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 Unicode MS" pitchFamily="34"/>
                <a:ea typeface="Arial Unicode MS" pitchFamily="34"/>
                <a:cs typeface="Arial Unicode MS" pitchFamily="34"/>
              </a:endParaRPr>
            </a:p>
          </p:txBody>
        </p:sp>
        <p:pic>
          <p:nvPicPr>
            <p:cNvPr id="6" name="Image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9404" y="5013179"/>
              <a:ext cx="2146709" cy="15403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Retângulo 2"/>
          <p:cNvSpPr/>
          <p:nvPr/>
        </p:nvSpPr>
        <p:spPr>
          <a:xfrm>
            <a:off x="10172764" y="6496528"/>
            <a:ext cx="2013508" cy="36147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0682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7D904-316E-43D0-B358-7B6EC0E38944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184623-E775-45CC-884B-3EEEC54DCFD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4871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54F4DC-8A15-4861-84DF-8ED9F511548A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8108FD-3D7A-4F26-9097-FFAF5D7466F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25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2136D3-AC16-4FF7-AC7E-94D13BDC6C90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C22D25-D776-44B7-AE6C-E2C0F63C93D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89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C650AB-6035-4247-884E-BE65EDE3812C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8" name="Espaço Reservado para Rodapé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F82C0F-CE83-48F4-BDC4-889BACC851D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79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A412EC-4C0D-4694-BE37-D99337EE278A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19FA06-74EC-4939-9C7C-14A3913BA3F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81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065D6D-6D4A-4D15-B0E0-C85463A2A075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EF70F1-B3FB-4273-A93C-3F13D3F874E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7827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BF9E2A-A1B6-44F1-86AF-1C98BB24DDC3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BD8C77-96DF-4E3E-83BD-17A6CAEA5F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58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t-BR"/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FB0FE-0E92-40EB-AF95-EFEE0F2DA78F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8618F4-6174-417B-985F-0AAA4071AED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47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A2E3E76-A472-4E3A-838A-21C11364DC93}" type="datetime1">
              <a:rPr lang="pt-BR"/>
              <a:pPr lvl="0"/>
              <a:t>04/07/2017</a:t>
            </a:fld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4366D72-B96A-4281-89F9-4A2F50A8E982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t-B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ntabilrn.com.br/exclusivo-o-fim-da-gim-no-rn-guia-de-informativo-mensal-ate-junho-de-2017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 txBox="1"/>
          <p:nvPr/>
        </p:nvSpPr>
        <p:spPr>
          <a:xfrm>
            <a:off x="1343473" y="6093296"/>
            <a:ext cx="3888431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 dirty="0">
                <a:solidFill>
                  <a:srgbClr val="333F50"/>
                </a:solidFill>
                <a:uFillTx/>
                <a:latin typeface="Calibri Light"/>
              </a:rPr>
              <a:t>Maceió, 03/07/2017</a:t>
            </a:r>
          </a:p>
        </p:txBody>
      </p:sp>
      <p:sp>
        <p:nvSpPr>
          <p:cNvPr id="3" name="Título 3"/>
          <p:cNvSpPr txBox="1"/>
          <p:nvPr/>
        </p:nvSpPr>
        <p:spPr>
          <a:xfrm>
            <a:off x="2567607" y="4284649"/>
            <a:ext cx="4752529" cy="9063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t-BR" sz="3300" b="1" i="0" u="none" strike="noStrike" kern="1200" cap="none" spc="0" baseline="0">
                <a:solidFill>
                  <a:srgbClr val="44546A"/>
                </a:solidFill>
                <a:uFillTx/>
                <a:latin typeface="Calibri Light"/>
              </a:rPr>
            </a:br>
            <a:endParaRPr lang="pt-BR" sz="2700" b="1" i="0" u="none" strike="noStrike" kern="1200" cap="none" spc="0" baseline="0">
              <a:solidFill>
                <a:srgbClr val="44546A"/>
              </a:solidFill>
              <a:uFillTx/>
              <a:latin typeface="Calibri Light"/>
            </a:endParaRPr>
          </a:p>
        </p:txBody>
      </p:sp>
      <p:sp>
        <p:nvSpPr>
          <p:cNvPr id="4" name="CaixaDeTexto 1"/>
          <p:cNvSpPr txBox="1"/>
          <p:nvPr/>
        </p:nvSpPr>
        <p:spPr>
          <a:xfrm>
            <a:off x="5382030" y="823673"/>
            <a:ext cx="6368695" cy="32932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Programa de Apoio à Gestão dos Fiscos do Brasil - PROFISCO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3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3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Produtos Obrigatórios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Agenda Microeconômica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524000" y="915988"/>
            <a:ext cx="9144000" cy="43306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200" b="1" dirty="0">
                <a:solidFill>
                  <a:srgbClr val="002060"/>
                </a:solidFill>
              </a:rPr>
              <a:t>Meta da Integração 2017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524000" y="214313"/>
            <a:ext cx="9144000" cy="5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900" b="1">
                <a:solidFill>
                  <a:srgbClr val="002060"/>
                </a:solidFill>
              </a:rPr>
              <a:t>REDESIM – Situação atual</a:t>
            </a: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1524000" y="811214"/>
            <a:ext cx="9144000" cy="1587"/>
          </a:xfrm>
          <a:prstGeom prst="line">
            <a:avLst/>
          </a:prstGeom>
          <a:noFill/>
          <a:ln w="57240" cap="sq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15364" name="Group 4"/>
          <p:cNvGraphicFramePr>
            <a:graphicFrameLocks noGrp="1"/>
          </p:cNvGraphicFramePr>
          <p:nvPr/>
        </p:nvGraphicFramePr>
        <p:xfrm>
          <a:off x="1524000" y="1339851"/>
          <a:ext cx="9145588" cy="5254631"/>
        </p:xfrm>
        <a:graphic>
          <a:graphicData uri="http://schemas.openxmlformats.org/drawingml/2006/table">
            <a:tbl>
              <a:tblPr/>
              <a:tblGrid>
                <a:gridCol w="713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825">
                <a:tc grid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Metas de Integração do Projeto REDESIM</a:t>
                      </a:r>
                    </a:p>
                  </a:txBody>
                  <a:tcPr marL="8640" marR="8640" marT="86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Itens</a:t>
                      </a:r>
                    </a:p>
                  </a:txBody>
                  <a:tcPr marL="8640" marR="8640" marT="86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dez/16</a:t>
                      </a:r>
                    </a:p>
                  </a:txBody>
                  <a:tcPr marL="8640" marR="8640" marT="86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dez/17</a:t>
                      </a:r>
                    </a:p>
                  </a:txBody>
                  <a:tcPr marL="8640" marR="8640" marT="86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Alcançar o índice de oitenta por cento de integração nacional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59,10%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80,00%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Expandir a fase 1 para todos os Estados brasileiros e Distrito Federal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25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Expandir a fase 2 para todos os Estados brasileiros e Distrito Federal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24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Expandir a fase 3 para vinte Estados brasileiros/distrito federal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Implantar a fase 4 do Projeto em seis Estados brasileiros/Distrito Federal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Integrar a Ordem de Advogados do Brasil ao processo Redesim em cinco Estados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Integrar a capital São Paulo ao processo Redesim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Integrar todas as Secretarias Estaduais de Fazenda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Migrar três Secretarias de Fazenda do Cadastro Sincronizado para o processo Redesim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Integrar todas as capitais dos estados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Migrar três capitais do Cadastro Sincronizado para o processo Redesim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Expandir o processo Redesim nos Municípios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1807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2300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Expandir o processo Redesim para as Secretarias de Finanças dos Municípios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1481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2000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Expandir os Cartórios PJ integrados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57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500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Integrar todos os Corpo de Bombeiros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21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Integrar todas as Vigilância Sanitária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16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27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Integrar vinte órgãos estatais do Meio Ambiente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11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alt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L="8640" marR="8640" marT="864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1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35039"/>
            <a:ext cx="8205788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524000" y="915988"/>
            <a:ext cx="9144000" cy="43306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200" b="1" dirty="0">
                <a:solidFill>
                  <a:srgbClr val="002060"/>
                </a:solidFill>
              </a:rPr>
              <a:t>Integração com as Administrações Tributárias Estaduais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524000" y="214313"/>
            <a:ext cx="9144000" cy="5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900" b="1">
                <a:solidFill>
                  <a:srgbClr val="002060"/>
                </a:solidFill>
              </a:rPr>
              <a:t>REDESIM – Situação atual</a:t>
            </a: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1524000" y="811214"/>
            <a:ext cx="9144000" cy="1587"/>
          </a:xfrm>
          <a:prstGeom prst="line">
            <a:avLst/>
          </a:prstGeom>
          <a:noFill/>
          <a:ln w="57240" cap="sq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0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995364"/>
            <a:ext cx="7294562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524000" y="915988"/>
            <a:ext cx="9144000" cy="43306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200" b="1">
                <a:solidFill>
                  <a:srgbClr val="002060"/>
                </a:solidFill>
              </a:rPr>
              <a:t>Administrações Tributárias Municipais de capitais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524000" y="214313"/>
            <a:ext cx="9144000" cy="5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900" b="1">
                <a:solidFill>
                  <a:srgbClr val="002060"/>
                </a:solidFill>
              </a:rPr>
              <a:t>REDESIM – Situação atual</a:t>
            </a:r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1524000" y="811214"/>
            <a:ext cx="9144000" cy="1587"/>
          </a:xfrm>
          <a:prstGeom prst="line">
            <a:avLst/>
          </a:prstGeom>
          <a:noFill/>
          <a:ln w="57240" cap="sq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6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919288" y="398463"/>
            <a:ext cx="82089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SzPct val="100000"/>
              <a:defRPr/>
            </a:pPr>
            <a:r>
              <a:rPr lang="pt-BR" altLang="pt-BR" sz="32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CONTEXTO - Relatório Doing Business 2017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715126" y="1773238"/>
            <a:ext cx="3413125" cy="120251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1F497D"/>
                </a:solidFill>
              </a:rPr>
              <a:t>Tópico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b="1" i="1">
                <a:solidFill>
                  <a:srgbClr val="1F497D"/>
                </a:solidFill>
              </a:rPr>
              <a:t>Abertura de Empresas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FF0000"/>
                </a:solidFill>
              </a:rPr>
              <a:t>Posição 175/190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6732588" y="3311526"/>
            <a:ext cx="3395662" cy="10080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solidFill>
                  <a:srgbClr val="FF0000"/>
                </a:solidFill>
              </a:rPr>
              <a:t>Estamos a frente somente de alguns países (16), ex.: </a:t>
            </a:r>
            <a:r>
              <a:rPr lang="pt-BR" altLang="pt-BR" sz="1200">
                <a:solidFill>
                  <a:srgbClr val="FF0000"/>
                </a:solidFill>
              </a:rPr>
              <a:t>Haiti, República Centro-Africana, Guiné Equatorial, Chade, Eritréia, Zimbábue, Sudão do Sul, Camboja etc.</a:t>
            </a:r>
          </a:p>
        </p:txBody>
      </p:sp>
      <p:graphicFrame>
        <p:nvGraphicFramePr>
          <p:cNvPr id="18436" name="Group 4"/>
          <p:cNvGraphicFramePr>
            <a:graphicFrameLocks noGrp="1"/>
          </p:cNvGraphicFramePr>
          <p:nvPr/>
        </p:nvGraphicFramePr>
        <p:xfrm>
          <a:off x="1866900" y="2982913"/>
          <a:ext cx="4357688" cy="1839912"/>
        </p:xfrm>
        <a:graphic>
          <a:graphicData uri="http://schemas.openxmlformats.org/drawingml/2006/table">
            <a:tbl>
              <a:tblPr/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837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Brasil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Procedimentos 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Tempo/dias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São Paulo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101,5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Rio de Janeiro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11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45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3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400175"/>
            <a:ext cx="4176712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051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1693864" y="939800"/>
            <a:ext cx="8847137" cy="5405438"/>
          </a:xfrm>
          <a:prstGeom prst="roundRect">
            <a:avLst>
              <a:gd name="adj" fmla="val 8282"/>
            </a:avLst>
          </a:prstGeom>
          <a:solidFill>
            <a:srgbClr val="EEECE1"/>
          </a:solidFill>
          <a:ln w="25560" cap="sq">
            <a:solidFill>
              <a:srgbClr val="4F622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382589"/>
            <a:ext cx="1587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1803401" y="1436688"/>
            <a:ext cx="354013" cy="246062"/>
            <a:chOff x="176" y="905"/>
            <a:chExt cx="223" cy="155"/>
          </a:xfrm>
        </p:grpSpPr>
        <p:sp>
          <p:nvSpPr>
            <p:cNvPr id="28742" name="Oval 4"/>
            <p:cNvSpPr>
              <a:spLocks noChangeArrowheads="1"/>
            </p:cNvSpPr>
            <p:nvPr/>
          </p:nvSpPr>
          <p:spPr bwMode="auto">
            <a:xfrm>
              <a:off x="210" y="905"/>
              <a:ext cx="155" cy="155"/>
            </a:xfrm>
            <a:prstGeom prst="ellipse">
              <a:avLst/>
            </a:prstGeom>
            <a:solidFill>
              <a:srgbClr val="4F81BD"/>
            </a:solidFill>
            <a:ln w="1260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8743" name="Text Box 5"/>
            <p:cNvSpPr txBox="1">
              <a:spLocks noChangeArrowheads="1"/>
            </p:cNvSpPr>
            <p:nvPr/>
          </p:nvSpPr>
          <p:spPr bwMode="auto">
            <a:xfrm>
              <a:off x="176" y="911"/>
              <a:ext cx="2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500"/>
                <a:t>1</a:t>
              </a:r>
            </a:p>
          </p:txBody>
        </p:sp>
      </p:grpSp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1803401" y="1808164"/>
            <a:ext cx="354013" cy="244475"/>
            <a:chOff x="176" y="1139"/>
            <a:chExt cx="223" cy="154"/>
          </a:xfrm>
        </p:grpSpPr>
        <p:sp>
          <p:nvSpPr>
            <p:cNvPr id="28740" name="Oval 7"/>
            <p:cNvSpPr>
              <a:spLocks noChangeArrowheads="1"/>
            </p:cNvSpPr>
            <p:nvPr/>
          </p:nvSpPr>
          <p:spPr bwMode="auto">
            <a:xfrm>
              <a:off x="210" y="1139"/>
              <a:ext cx="155" cy="154"/>
            </a:xfrm>
            <a:prstGeom prst="ellipse">
              <a:avLst/>
            </a:prstGeom>
            <a:solidFill>
              <a:srgbClr val="4F81BD"/>
            </a:solidFill>
            <a:ln w="1260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8741" name="Text Box 8"/>
            <p:cNvSpPr txBox="1">
              <a:spLocks noChangeArrowheads="1"/>
            </p:cNvSpPr>
            <p:nvPr/>
          </p:nvSpPr>
          <p:spPr bwMode="auto">
            <a:xfrm>
              <a:off x="176" y="1144"/>
              <a:ext cx="2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500"/>
                <a:t>2</a:t>
              </a:r>
            </a:p>
          </p:txBody>
        </p:sp>
      </p:grpSp>
      <p:grpSp>
        <p:nvGrpSpPr>
          <p:cNvPr id="28678" name="Group 9"/>
          <p:cNvGrpSpPr>
            <a:grpSpLocks/>
          </p:cNvGrpSpPr>
          <p:nvPr/>
        </p:nvGrpSpPr>
        <p:grpSpPr bwMode="auto">
          <a:xfrm>
            <a:off x="1803401" y="2176464"/>
            <a:ext cx="354013" cy="244475"/>
            <a:chOff x="176" y="1371"/>
            <a:chExt cx="223" cy="154"/>
          </a:xfrm>
        </p:grpSpPr>
        <p:sp>
          <p:nvSpPr>
            <p:cNvPr id="28738" name="Oval 10"/>
            <p:cNvSpPr>
              <a:spLocks noChangeArrowheads="1"/>
            </p:cNvSpPr>
            <p:nvPr/>
          </p:nvSpPr>
          <p:spPr bwMode="auto">
            <a:xfrm>
              <a:off x="210" y="1371"/>
              <a:ext cx="155" cy="154"/>
            </a:xfrm>
            <a:prstGeom prst="ellipse">
              <a:avLst/>
            </a:prstGeom>
            <a:solidFill>
              <a:srgbClr val="4F81BD"/>
            </a:solidFill>
            <a:ln w="1260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8739" name="Text Box 11"/>
            <p:cNvSpPr txBox="1">
              <a:spLocks noChangeArrowheads="1"/>
            </p:cNvSpPr>
            <p:nvPr/>
          </p:nvSpPr>
          <p:spPr bwMode="auto">
            <a:xfrm>
              <a:off x="176" y="1376"/>
              <a:ext cx="2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500"/>
                <a:t>3</a:t>
              </a:r>
            </a:p>
          </p:txBody>
        </p:sp>
      </p:grpSp>
      <p:grpSp>
        <p:nvGrpSpPr>
          <p:cNvPr id="28679" name="Group 12"/>
          <p:cNvGrpSpPr>
            <a:grpSpLocks/>
          </p:cNvGrpSpPr>
          <p:nvPr/>
        </p:nvGrpSpPr>
        <p:grpSpPr bwMode="auto">
          <a:xfrm>
            <a:off x="1803401" y="2546351"/>
            <a:ext cx="354013" cy="246063"/>
            <a:chOff x="176" y="1604"/>
            <a:chExt cx="223" cy="155"/>
          </a:xfrm>
        </p:grpSpPr>
        <p:sp>
          <p:nvSpPr>
            <p:cNvPr id="28736" name="Oval 13"/>
            <p:cNvSpPr>
              <a:spLocks noChangeArrowheads="1"/>
            </p:cNvSpPr>
            <p:nvPr/>
          </p:nvSpPr>
          <p:spPr bwMode="auto">
            <a:xfrm>
              <a:off x="210" y="1604"/>
              <a:ext cx="155" cy="155"/>
            </a:xfrm>
            <a:prstGeom prst="ellipse">
              <a:avLst/>
            </a:prstGeom>
            <a:solidFill>
              <a:srgbClr val="4F81BD"/>
            </a:solidFill>
            <a:ln w="1260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8737" name="Text Box 14"/>
            <p:cNvSpPr txBox="1">
              <a:spLocks noChangeArrowheads="1"/>
            </p:cNvSpPr>
            <p:nvPr/>
          </p:nvSpPr>
          <p:spPr bwMode="auto">
            <a:xfrm>
              <a:off x="176" y="1610"/>
              <a:ext cx="2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500"/>
                <a:t>4</a:t>
              </a:r>
            </a:p>
          </p:txBody>
        </p:sp>
      </p:grpSp>
      <p:grpSp>
        <p:nvGrpSpPr>
          <p:cNvPr id="28680" name="Group 15"/>
          <p:cNvGrpSpPr>
            <a:grpSpLocks/>
          </p:cNvGrpSpPr>
          <p:nvPr/>
        </p:nvGrpSpPr>
        <p:grpSpPr bwMode="auto">
          <a:xfrm>
            <a:off x="1803401" y="2916239"/>
            <a:ext cx="354013" cy="244475"/>
            <a:chOff x="176" y="1837"/>
            <a:chExt cx="223" cy="154"/>
          </a:xfrm>
        </p:grpSpPr>
        <p:sp>
          <p:nvSpPr>
            <p:cNvPr id="28734" name="Oval 16"/>
            <p:cNvSpPr>
              <a:spLocks noChangeArrowheads="1"/>
            </p:cNvSpPr>
            <p:nvPr/>
          </p:nvSpPr>
          <p:spPr bwMode="auto">
            <a:xfrm>
              <a:off x="210" y="1837"/>
              <a:ext cx="155" cy="154"/>
            </a:xfrm>
            <a:prstGeom prst="ellipse">
              <a:avLst/>
            </a:prstGeom>
            <a:solidFill>
              <a:srgbClr val="4F81BD"/>
            </a:solidFill>
            <a:ln w="1260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8735" name="Text Box 17"/>
            <p:cNvSpPr txBox="1">
              <a:spLocks noChangeArrowheads="1"/>
            </p:cNvSpPr>
            <p:nvPr/>
          </p:nvSpPr>
          <p:spPr bwMode="auto">
            <a:xfrm>
              <a:off x="176" y="1842"/>
              <a:ext cx="2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500"/>
                <a:t>5</a:t>
              </a:r>
            </a:p>
          </p:txBody>
        </p:sp>
      </p:grpSp>
      <p:grpSp>
        <p:nvGrpSpPr>
          <p:cNvPr id="28681" name="Group 18"/>
          <p:cNvGrpSpPr>
            <a:grpSpLocks/>
          </p:cNvGrpSpPr>
          <p:nvPr/>
        </p:nvGrpSpPr>
        <p:grpSpPr bwMode="auto">
          <a:xfrm>
            <a:off x="1803401" y="3286126"/>
            <a:ext cx="354013" cy="244475"/>
            <a:chOff x="176" y="2070"/>
            <a:chExt cx="223" cy="154"/>
          </a:xfrm>
        </p:grpSpPr>
        <p:sp>
          <p:nvSpPr>
            <p:cNvPr id="28732" name="Oval 19"/>
            <p:cNvSpPr>
              <a:spLocks noChangeArrowheads="1"/>
            </p:cNvSpPr>
            <p:nvPr/>
          </p:nvSpPr>
          <p:spPr bwMode="auto">
            <a:xfrm>
              <a:off x="210" y="2070"/>
              <a:ext cx="155" cy="154"/>
            </a:xfrm>
            <a:prstGeom prst="ellipse">
              <a:avLst/>
            </a:prstGeom>
            <a:solidFill>
              <a:srgbClr val="4F81BD"/>
            </a:solidFill>
            <a:ln w="1260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8733" name="Text Box 20"/>
            <p:cNvSpPr txBox="1">
              <a:spLocks noChangeArrowheads="1"/>
            </p:cNvSpPr>
            <p:nvPr/>
          </p:nvSpPr>
          <p:spPr bwMode="auto">
            <a:xfrm>
              <a:off x="176" y="2075"/>
              <a:ext cx="2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500"/>
                <a:t>6</a:t>
              </a:r>
            </a:p>
          </p:txBody>
        </p:sp>
      </p:grpSp>
      <p:grpSp>
        <p:nvGrpSpPr>
          <p:cNvPr id="28682" name="Group 21"/>
          <p:cNvGrpSpPr>
            <a:grpSpLocks/>
          </p:cNvGrpSpPr>
          <p:nvPr/>
        </p:nvGrpSpPr>
        <p:grpSpPr bwMode="auto">
          <a:xfrm>
            <a:off x="1803401" y="3654426"/>
            <a:ext cx="354013" cy="246063"/>
            <a:chOff x="176" y="2302"/>
            <a:chExt cx="223" cy="155"/>
          </a:xfrm>
        </p:grpSpPr>
        <p:sp>
          <p:nvSpPr>
            <p:cNvPr id="28730" name="Oval 22"/>
            <p:cNvSpPr>
              <a:spLocks noChangeArrowheads="1"/>
            </p:cNvSpPr>
            <p:nvPr/>
          </p:nvSpPr>
          <p:spPr bwMode="auto">
            <a:xfrm>
              <a:off x="210" y="2302"/>
              <a:ext cx="155" cy="155"/>
            </a:xfrm>
            <a:prstGeom prst="ellipse">
              <a:avLst/>
            </a:prstGeom>
            <a:solidFill>
              <a:srgbClr val="4F81BD"/>
            </a:solidFill>
            <a:ln w="1260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8731" name="Text Box 23"/>
            <p:cNvSpPr txBox="1">
              <a:spLocks noChangeArrowheads="1"/>
            </p:cNvSpPr>
            <p:nvPr/>
          </p:nvSpPr>
          <p:spPr bwMode="auto">
            <a:xfrm>
              <a:off x="176" y="2308"/>
              <a:ext cx="2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500"/>
                <a:t>7</a:t>
              </a:r>
            </a:p>
          </p:txBody>
        </p:sp>
      </p:grpSp>
      <p:grpSp>
        <p:nvGrpSpPr>
          <p:cNvPr id="28683" name="Group 24"/>
          <p:cNvGrpSpPr>
            <a:grpSpLocks/>
          </p:cNvGrpSpPr>
          <p:nvPr/>
        </p:nvGrpSpPr>
        <p:grpSpPr bwMode="auto">
          <a:xfrm>
            <a:off x="1803401" y="4025901"/>
            <a:ext cx="354013" cy="244475"/>
            <a:chOff x="176" y="2536"/>
            <a:chExt cx="223" cy="154"/>
          </a:xfrm>
        </p:grpSpPr>
        <p:sp>
          <p:nvSpPr>
            <p:cNvPr id="28728" name="Oval 25"/>
            <p:cNvSpPr>
              <a:spLocks noChangeArrowheads="1"/>
            </p:cNvSpPr>
            <p:nvPr/>
          </p:nvSpPr>
          <p:spPr bwMode="auto">
            <a:xfrm>
              <a:off x="210" y="2536"/>
              <a:ext cx="155" cy="154"/>
            </a:xfrm>
            <a:prstGeom prst="ellipse">
              <a:avLst/>
            </a:prstGeom>
            <a:solidFill>
              <a:srgbClr val="4F81BD"/>
            </a:solidFill>
            <a:ln w="1260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8729" name="Text Box 26"/>
            <p:cNvSpPr txBox="1">
              <a:spLocks noChangeArrowheads="1"/>
            </p:cNvSpPr>
            <p:nvPr/>
          </p:nvSpPr>
          <p:spPr bwMode="auto">
            <a:xfrm>
              <a:off x="176" y="2541"/>
              <a:ext cx="2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500"/>
                <a:t>8</a:t>
              </a:r>
            </a:p>
          </p:txBody>
        </p:sp>
      </p:grpSp>
      <p:grpSp>
        <p:nvGrpSpPr>
          <p:cNvPr id="28684" name="Group 27"/>
          <p:cNvGrpSpPr>
            <a:grpSpLocks/>
          </p:cNvGrpSpPr>
          <p:nvPr/>
        </p:nvGrpSpPr>
        <p:grpSpPr bwMode="auto">
          <a:xfrm>
            <a:off x="1803401" y="4394201"/>
            <a:ext cx="354013" cy="246063"/>
            <a:chOff x="176" y="2768"/>
            <a:chExt cx="223" cy="155"/>
          </a:xfrm>
        </p:grpSpPr>
        <p:sp>
          <p:nvSpPr>
            <p:cNvPr id="28726" name="Oval 28"/>
            <p:cNvSpPr>
              <a:spLocks noChangeArrowheads="1"/>
            </p:cNvSpPr>
            <p:nvPr/>
          </p:nvSpPr>
          <p:spPr bwMode="auto">
            <a:xfrm>
              <a:off x="210" y="2768"/>
              <a:ext cx="155" cy="155"/>
            </a:xfrm>
            <a:prstGeom prst="ellipse">
              <a:avLst/>
            </a:prstGeom>
            <a:solidFill>
              <a:srgbClr val="4F81BD"/>
            </a:solidFill>
            <a:ln w="1260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8727" name="Text Box 29"/>
            <p:cNvSpPr txBox="1">
              <a:spLocks noChangeArrowheads="1"/>
            </p:cNvSpPr>
            <p:nvPr/>
          </p:nvSpPr>
          <p:spPr bwMode="auto">
            <a:xfrm>
              <a:off x="176" y="2774"/>
              <a:ext cx="2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500"/>
                <a:t>9</a:t>
              </a:r>
            </a:p>
          </p:txBody>
        </p:sp>
      </p:grpSp>
      <p:grpSp>
        <p:nvGrpSpPr>
          <p:cNvPr id="28685" name="Group 30"/>
          <p:cNvGrpSpPr>
            <a:grpSpLocks/>
          </p:cNvGrpSpPr>
          <p:nvPr/>
        </p:nvGrpSpPr>
        <p:grpSpPr bwMode="auto">
          <a:xfrm>
            <a:off x="1803401" y="4764088"/>
            <a:ext cx="354013" cy="246062"/>
            <a:chOff x="176" y="3001"/>
            <a:chExt cx="223" cy="155"/>
          </a:xfrm>
        </p:grpSpPr>
        <p:sp>
          <p:nvSpPr>
            <p:cNvPr id="28724" name="Oval 31"/>
            <p:cNvSpPr>
              <a:spLocks noChangeArrowheads="1"/>
            </p:cNvSpPr>
            <p:nvPr/>
          </p:nvSpPr>
          <p:spPr bwMode="auto">
            <a:xfrm>
              <a:off x="210" y="3001"/>
              <a:ext cx="155" cy="155"/>
            </a:xfrm>
            <a:prstGeom prst="ellipse">
              <a:avLst/>
            </a:prstGeom>
            <a:solidFill>
              <a:srgbClr val="4F81BD"/>
            </a:solidFill>
            <a:ln w="1260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8725" name="Text Box 32"/>
            <p:cNvSpPr txBox="1">
              <a:spLocks noChangeArrowheads="1"/>
            </p:cNvSpPr>
            <p:nvPr/>
          </p:nvSpPr>
          <p:spPr bwMode="auto">
            <a:xfrm>
              <a:off x="176" y="3006"/>
              <a:ext cx="2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500"/>
                <a:t>10</a:t>
              </a:r>
            </a:p>
          </p:txBody>
        </p:sp>
      </p:grpSp>
      <p:grpSp>
        <p:nvGrpSpPr>
          <p:cNvPr id="28686" name="Group 33"/>
          <p:cNvGrpSpPr>
            <a:grpSpLocks/>
          </p:cNvGrpSpPr>
          <p:nvPr/>
        </p:nvGrpSpPr>
        <p:grpSpPr bwMode="auto">
          <a:xfrm>
            <a:off x="1803401" y="5135563"/>
            <a:ext cx="354013" cy="246062"/>
            <a:chOff x="176" y="3235"/>
            <a:chExt cx="223" cy="155"/>
          </a:xfrm>
        </p:grpSpPr>
        <p:sp>
          <p:nvSpPr>
            <p:cNvPr id="28722" name="Oval 34"/>
            <p:cNvSpPr>
              <a:spLocks noChangeArrowheads="1"/>
            </p:cNvSpPr>
            <p:nvPr/>
          </p:nvSpPr>
          <p:spPr bwMode="auto">
            <a:xfrm>
              <a:off x="210" y="3235"/>
              <a:ext cx="155" cy="155"/>
            </a:xfrm>
            <a:prstGeom prst="ellipse">
              <a:avLst/>
            </a:prstGeom>
            <a:solidFill>
              <a:srgbClr val="4F81BD"/>
            </a:solidFill>
            <a:ln w="12600" cap="sq">
              <a:solidFill>
                <a:srgbClr val="385D8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  <p:sp>
          <p:nvSpPr>
            <p:cNvPr id="28723" name="Text Box 35"/>
            <p:cNvSpPr txBox="1">
              <a:spLocks noChangeArrowheads="1"/>
            </p:cNvSpPr>
            <p:nvPr/>
          </p:nvSpPr>
          <p:spPr bwMode="auto">
            <a:xfrm>
              <a:off x="176" y="3240"/>
              <a:ext cx="2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0" rIns="36000" bIns="0" anchor="ctr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500"/>
                <a:t>11</a:t>
              </a:r>
            </a:p>
          </p:txBody>
        </p:sp>
      </p:grpSp>
      <p:sp>
        <p:nvSpPr>
          <p:cNvPr id="28687" name="Text Box 36"/>
          <p:cNvSpPr txBox="1">
            <a:spLocks noChangeArrowheads="1"/>
          </p:cNvSpPr>
          <p:nvPr/>
        </p:nvSpPr>
        <p:spPr bwMode="auto">
          <a:xfrm>
            <a:off x="2120901" y="1120775"/>
            <a:ext cx="3419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Procedimento</a:t>
            </a:r>
          </a:p>
        </p:txBody>
      </p:sp>
      <p:sp>
        <p:nvSpPr>
          <p:cNvPr id="28688" name="Line 37"/>
          <p:cNvSpPr>
            <a:spLocks noChangeShapeType="1"/>
          </p:cNvSpPr>
          <p:nvPr/>
        </p:nvSpPr>
        <p:spPr bwMode="auto">
          <a:xfrm>
            <a:off x="2120901" y="1341439"/>
            <a:ext cx="34194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9" name="Text Box 38"/>
          <p:cNvSpPr txBox="1">
            <a:spLocks noChangeArrowheads="1"/>
          </p:cNvSpPr>
          <p:nvPr/>
        </p:nvSpPr>
        <p:spPr bwMode="auto">
          <a:xfrm>
            <a:off x="5654675" y="1120775"/>
            <a:ext cx="2089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Responsável</a:t>
            </a:r>
          </a:p>
        </p:txBody>
      </p:sp>
      <p:sp>
        <p:nvSpPr>
          <p:cNvPr id="28690" name="Line 39"/>
          <p:cNvSpPr>
            <a:spLocks noChangeShapeType="1"/>
          </p:cNvSpPr>
          <p:nvPr/>
        </p:nvSpPr>
        <p:spPr bwMode="auto">
          <a:xfrm>
            <a:off x="5654675" y="1341439"/>
            <a:ext cx="20891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1" name="Text Box 40"/>
          <p:cNvSpPr txBox="1">
            <a:spLocks noChangeArrowheads="1"/>
          </p:cNvSpPr>
          <p:nvPr/>
        </p:nvSpPr>
        <p:spPr bwMode="auto">
          <a:xfrm>
            <a:off x="2120901" y="1408113"/>
            <a:ext cx="3419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Validação do nome da companhia</a:t>
            </a:r>
          </a:p>
        </p:txBody>
      </p:sp>
      <p:sp>
        <p:nvSpPr>
          <p:cNvPr id="28692" name="Text Box 41"/>
          <p:cNvSpPr txBox="1">
            <a:spLocks noChangeArrowheads="1"/>
          </p:cNvSpPr>
          <p:nvPr/>
        </p:nvSpPr>
        <p:spPr bwMode="auto">
          <a:xfrm>
            <a:off x="2120901" y="1771651"/>
            <a:ext cx="34194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Pagamento de taxas de registro</a:t>
            </a:r>
          </a:p>
        </p:txBody>
      </p:sp>
      <p:sp>
        <p:nvSpPr>
          <p:cNvPr id="28693" name="Text Box 42"/>
          <p:cNvSpPr txBox="1">
            <a:spLocks noChangeArrowheads="1"/>
          </p:cNvSpPr>
          <p:nvPr/>
        </p:nvSpPr>
        <p:spPr bwMode="auto">
          <a:xfrm>
            <a:off x="2120901" y="2136776"/>
            <a:ext cx="34194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Registro para obter CNPJ/NIRE/INSS e no ICMS</a:t>
            </a:r>
          </a:p>
        </p:txBody>
      </p:sp>
      <p:sp>
        <p:nvSpPr>
          <p:cNvPr id="28694" name="Text Box 43"/>
          <p:cNvSpPr txBox="1">
            <a:spLocks noChangeArrowheads="1"/>
          </p:cNvSpPr>
          <p:nvPr/>
        </p:nvSpPr>
        <p:spPr bwMode="auto">
          <a:xfrm>
            <a:off x="2120901" y="2509838"/>
            <a:ext cx="3419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Registro Municipal (CCM)</a:t>
            </a:r>
          </a:p>
        </p:txBody>
      </p:sp>
      <p:sp>
        <p:nvSpPr>
          <p:cNvPr id="28695" name="Text Box 44"/>
          <p:cNvSpPr txBox="1">
            <a:spLocks noChangeArrowheads="1"/>
          </p:cNvSpPr>
          <p:nvPr/>
        </p:nvSpPr>
        <p:spPr bwMode="auto">
          <a:xfrm>
            <a:off x="2120901" y="2879726"/>
            <a:ext cx="34194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Obter certificação digital para NF-e</a:t>
            </a:r>
          </a:p>
        </p:txBody>
      </p:sp>
      <p:sp>
        <p:nvSpPr>
          <p:cNvPr id="28696" name="Text Box 45"/>
          <p:cNvSpPr txBox="1">
            <a:spLocks noChangeArrowheads="1"/>
          </p:cNvSpPr>
          <p:nvPr/>
        </p:nvSpPr>
        <p:spPr bwMode="auto">
          <a:xfrm>
            <a:off x="2120901" y="3249613"/>
            <a:ext cx="3419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Obter licença de funcionamento</a:t>
            </a:r>
          </a:p>
        </p:txBody>
      </p:sp>
      <p:sp>
        <p:nvSpPr>
          <p:cNvPr id="28697" name="Text Box 46"/>
          <p:cNvSpPr txBox="1">
            <a:spLocks noChangeArrowheads="1"/>
          </p:cNvSpPr>
          <p:nvPr/>
        </p:nvSpPr>
        <p:spPr bwMode="auto">
          <a:xfrm>
            <a:off x="2120901" y="3632201"/>
            <a:ext cx="34194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Pagamento da TFE</a:t>
            </a:r>
            <a:r>
              <a:rPr lang="pt-BR" altLang="pt-BR" sz="1500" baseline="30000"/>
              <a:t>1</a:t>
            </a:r>
          </a:p>
        </p:txBody>
      </p:sp>
      <p:sp>
        <p:nvSpPr>
          <p:cNvPr id="28698" name="Text Box 47"/>
          <p:cNvSpPr txBox="1">
            <a:spLocks noChangeArrowheads="1"/>
          </p:cNvSpPr>
          <p:nvPr/>
        </p:nvSpPr>
        <p:spPr bwMode="auto">
          <a:xfrm>
            <a:off x="2120901" y="3989388"/>
            <a:ext cx="3419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Registro de empregados no PIS</a:t>
            </a:r>
            <a:r>
              <a:rPr lang="pt-BR" altLang="pt-BR" sz="1500" baseline="30000"/>
              <a:t>1</a:t>
            </a:r>
          </a:p>
        </p:txBody>
      </p:sp>
      <p:sp>
        <p:nvSpPr>
          <p:cNvPr id="28699" name="Text Box 48"/>
          <p:cNvSpPr txBox="1">
            <a:spLocks noChangeArrowheads="1"/>
          </p:cNvSpPr>
          <p:nvPr/>
        </p:nvSpPr>
        <p:spPr bwMode="auto">
          <a:xfrm>
            <a:off x="2120901" y="4335463"/>
            <a:ext cx="3419475" cy="32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Abertura de conta para depósito de FGTS</a:t>
            </a:r>
            <a:r>
              <a:rPr lang="pt-BR" altLang="pt-BR" sz="1500" baseline="30000"/>
              <a:t>1</a:t>
            </a:r>
          </a:p>
        </p:txBody>
      </p:sp>
      <p:sp>
        <p:nvSpPr>
          <p:cNvPr id="28700" name="Text Box 49"/>
          <p:cNvSpPr txBox="1">
            <a:spLocks noChangeArrowheads="1"/>
          </p:cNvSpPr>
          <p:nvPr/>
        </p:nvSpPr>
        <p:spPr bwMode="auto">
          <a:xfrm>
            <a:off x="2120901" y="4727576"/>
            <a:ext cx="34194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Notificação do Min. do trabalho - CAGED</a:t>
            </a:r>
            <a:r>
              <a:rPr lang="pt-BR" altLang="pt-BR" sz="1500" baseline="30000"/>
              <a:t>1</a:t>
            </a:r>
          </a:p>
        </p:txBody>
      </p:sp>
      <p:sp>
        <p:nvSpPr>
          <p:cNvPr id="28701" name="Text Box 50"/>
          <p:cNvSpPr txBox="1">
            <a:spLocks noChangeArrowheads="1"/>
          </p:cNvSpPr>
          <p:nvPr/>
        </p:nvSpPr>
        <p:spPr bwMode="auto">
          <a:xfrm>
            <a:off x="2120901" y="5106988"/>
            <a:ext cx="3419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Registro junto a sindicatos</a:t>
            </a:r>
            <a:r>
              <a:rPr lang="pt-BR" altLang="pt-BR" sz="1500" baseline="30000"/>
              <a:t>1</a:t>
            </a:r>
          </a:p>
        </p:txBody>
      </p:sp>
      <p:sp>
        <p:nvSpPr>
          <p:cNvPr id="28702" name="Text Box 51"/>
          <p:cNvSpPr txBox="1">
            <a:spLocks noChangeArrowheads="1"/>
          </p:cNvSpPr>
          <p:nvPr/>
        </p:nvSpPr>
        <p:spPr bwMode="auto">
          <a:xfrm>
            <a:off x="5654675" y="1408113"/>
            <a:ext cx="20891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JUCESP</a:t>
            </a:r>
          </a:p>
        </p:txBody>
      </p:sp>
      <p:sp>
        <p:nvSpPr>
          <p:cNvPr id="28703" name="Text Box 52"/>
          <p:cNvSpPr txBox="1">
            <a:spLocks noChangeArrowheads="1"/>
          </p:cNvSpPr>
          <p:nvPr/>
        </p:nvSpPr>
        <p:spPr bwMode="auto">
          <a:xfrm>
            <a:off x="5654675" y="1771651"/>
            <a:ext cx="20891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Empreendedor</a:t>
            </a:r>
          </a:p>
        </p:txBody>
      </p:sp>
      <p:sp>
        <p:nvSpPr>
          <p:cNvPr id="28704" name="Text Box 53"/>
          <p:cNvSpPr txBox="1">
            <a:spLocks noChangeArrowheads="1"/>
          </p:cNvSpPr>
          <p:nvPr/>
        </p:nvSpPr>
        <p:spPr bwMode="auto">
          <a:xfrm>
            <a:off x="5654675" y="2135188"/>
            <a:ext cx="20891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JUCESP</a:t>
            </a:r>
          </a:p>
        </p:txBody>
      </p:sp>
      <p:sp>
        <p:nvSpPr>
          <p:cNvPr id="28705" name="Text Box 54"/>
          <p:cNvSpPr txBox="1">
            <a:spLocks noChangeArrowheads="1"/>
          </p:cNvSpPr>
          <p:nvPr/>
        </p:nvSpPr>
        <p:spPr bwMode="auto">
          <a:xfrm>
            <a:off x="5654675" y="2505076"/>
            <a:ext cx="20891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Prefeitura</a:t>
            </a:r>
          </a:p>
        </p:txBody>
      </p:sp>
      <p:sp>
        <p:nvSpPr>
          <p:cNvPr id="28706" name="Text Box 55"/>
          <p:cNvSpPr txBox="1">
            <a:spLocks noChangeArrowheads="1"/>
          </p:cNvSpPr>
          <p:nvPr/>
        </p:nvSpPr>
        <p:spPr bwMode="auto">
          <a:xfrm>
            <a:off x="5667376" y="2879726"/>
            <a:ext cx="20875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Receita Federal</a:t>
            </a:r>
          </a:p>
        </p:txBody>
      </p:sp>
      <p:sp>
        <p:nvSpPr>
          <p:cNvPr id="28707" name="Text Box 56"/>
          <p:cNvSpPr txBox="1">
            <a:spLocks noChangeArrowheads="1"/>
          </p:cNvSpPr>
          <p:nvPr/>
        </p:nvSpPr>
        <p:spPr bwMode="auto">
          <a:xfrm>
            <a:off x="5654675" y="3249613"/>
            <a:ext cx="20891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Prefeitura   </a:t>
            </a:r>
          </a:p>
        </p:txBody>
      </p:sp>
      <p:sp>
        <p:nvSpPr>
          <p:cNvPr id="28708" name="Text Box 57"/>
          <p:cNvSpPr txBox="1">
            <a:spLocks noChangeArrowheads="1"/>
          </p:cNvSpPr>
          <p:nvPr/>
        </p:nvSpPr>
        <p:spPr bwMode="auto">
          <a:xfrm>
            <a:off x="5654675" y="3632201"/>
            <a:ext cx="20891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Prefeitura</a:t>
            </a:r>
          </a:p>
        </p:txBody>
      </p:sp>
      <p:sp>
        <p:nvSpPr>
          <p:cNvPr id="28709" name="Text Box 58"/>
          <p:cNvSpPr txBox="1">
            <a:spLocks noChangeArrowheads="1"/>
          </p:cNvSpPr>
          <p:nvPr/>
        </p:nvSpPr>
        <p:spPr bwMode="auto">
          <a:xfrm>
            <a:off x="5654675" y="3987801"/>
            <a:ext cx="20891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Caixa Econômica Federal</a:t>
            </a:r>
          </a:p>
        </p:txBody>
      </p:sp>
      <p:sp>
        <p:nvSpPr>
          <p:cNvPr id="28710" name="Text Box 59"/>
          <p:cNvSpPr txBox="1">
            <a:spLocks noChangeArrowheads="1"/>
          </p:cNvSpPr>
          <p:nvPr/>
        </p:nvSpPr>
        <p:spPr bwMode="auto">
          <a:xfrm>
            <a:off x="5654675" y="4335463"/>
            <a:ext cx="20891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Caixa Econômica Federal</a:t>
            </a:r>
          </a:p>
        </p:txBody>
      </p:sp>
      <p:sp>
        <p:nvSpPr>
          <p:cNvPr id="28711" name="Text Box 60"/>
          <p:cNvSpPr txBox="1">
            <a:spLocks noChangeArrowheads="1"/>
          </p:cNvSpPr>
          <p:nvPr/>
        </p:nvSpPr>
        <p:spPr bwMode="auto">
          <a:xfrm>
            <a:off x="5654675" y="4725988"/>
            <a:ext cx="20891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Ministério do Trabalho</a:t>
            </a:r>
          </a:p>
        </p:txBody>
      </p:sp>
      <p:sp>
        <p:nvSpPr>
          <p:cNvPr id="28712" name="Text Box 61"/>
          <p:cNvSpPr txBox="1">
            <a:spLocks noChangeArrowheads="1"/>
          </p:cNvSpPr>
          <p:nvPr/>
        </p:nvSpPr>
        <p:spPr bwMode="auto">
          <a:xfrm>
            <a:off x="5654675" y="5105401"/>
            <a:ext cx="20891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Sindicatos</a:t>
            </a:r>
          </a:p>
        </p:txBody>
      </p:sp>
      <p:sp>
        <p:nvSpPr>
          <p:cNvPr id="28713" name="Text Box 62"/>
          <p:cNvSpPr txBox="1">
            <a:spLocks noChangeArrowheads="1"/>
          </p:cNvSpPr>
          <p:nvPr/>
        </p:nvSpPr>
        <p:spPr bwMode="auto">
          <a:xfrm>
            <a:off x="7974014" y="1133475"/>
            <a:ext cx="2339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/>
              <a:t>Tempo (#Dias)</a:t>
            </a:r>
          </a:p>
        </p:txBody>
      </p:sp>
      <p:sp>
        <p:nvSpPr>
          <p:cNvPr id="28714" name="Text Box 63"/>
          <p:cNvSpPr txBox="1">
            <a:spLocks noChangeArrowheads="1"/>
          </p:cNvSpPr>
          <p:nvPr/>
        </p:nvSpPr>
        <p:spPr bwMode="auto">
          <a:xfrm>
            <a:off x="2120901" y="5513388"/>
            <a:ext cx="3419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 b="1"/>
              <a:t>TOTAL DO PROCESSO</a:t>
            </a:r>
          </a:p>
        </p:txBody>
      </p:sp>
      <p:sp>
        <p:nvSpPr>
          <p:cNvPr id="28715" name="Text Box 64"/>
          <p:cNvSpPr txBox="1">
            <a:spLocks noChangeArrowheads="1"/>
          </p:cNvSpPr>
          <p:nvPr/>
        </p:nvSpPr>
        <p:spPr bwMode="auto">
          <a:xfrm>
            <a:off x="1524001" y="6611938"/>
            <a:ext cx="61563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altLang="pt-BR" sz="1000">
                <a:solidFill>
                  <a:srgbClr val="FFFFFF"/>
                </a:solidFill>
              </a:rPr>
              <a:t> Procedimentos que ocorrem de forma simultânea a outros, não impactando no tempo total</a:t>
            </a:r>
          </a:p>
        </p:txBody>
      </p:sp>
      <p:sp>
        <p:nvSpPr>
          <p:cNvPr id="28716" name="Rectangle 65"/>
          <p:cNvSpPr>
            <a:spLocks noChangeArrowheads="1"/>
          </p:cNvSpPr>
          <p:nvPr/>
        </p:nvSpPr>
        <p:spPr bwMode="auto">
          <a:xfrm>
            <a:off x="1790700" y="3225800"/>
            <a:ext cx="8566150" cy="395288"/>
          </a:xfrm>
          <a:prstGeom prst="rect">
            <a:avLst/>
          </a:prstGeom>
          <a:noFill/>
          <a:ln w="28440" cap="sq">
            <a:solidFill>
              <a:srgbClr val="1F497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8717" name="Rectangle 66"/>
          <p:cNvSpPr>
            <a:spLocks noChangeArrowheads="1"/>
          </p:cNvSpPr>
          <p:nvPr/>
        </p:nvSpPr>
        <p:spPr bwMode="auto">
          <a:xfrm>
            <a:off x="2514601" y="6018214"/>
            <a:ext cx="7116763" cy="484187"/>
          </a:xfrm>
          <a:prstGeom prst="rect">
            <a:avLst/>
          </a:prstGeom>
          <a:solidFill>
            <a:srgbClr val="4F6228"/>
          </a:solidFill>
          <a:ln w="6480" cap="sq">
            <a:solidFill>
              <a:srgbClr val="BFBF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0" rIns="36000" bIns="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1500" b="1">
                <a:solidFill>
                  <a:srgbClr val="1F497D"/>
                </a:solidFill>
              </a:rPr>
              <a:t>87%</a:t>
            </a:r>
            <a:r>
              <a:rPr lang="pt-BR" altLang="pt-BR" sz="1500" b="1"/>
              <a:t> </a:t>
            </a:r>
            <a:r>
              <a:rPr lang="pt-BR" altLang="pt-BR" sz="1500" b="1">
                <a:solidFill>
                  <a:srgbClr val="FFFFFF"/>
                </a:solidFill>
              </a:rPr>
              <a:t>do tempo necessário para a abertura de empresas, segundo o Banco Mundial, é gasto na obtenção da licença de funcionamento</a:t>
            </a:r>
          </a:p>
        </p:txBody>
      </p:sp>
      <p:sp>
        <p:nvSpPr>
          <p:cNvPr id="28718" name="Rectangle 67"/>
          <p:cNvSpPr>
            <a:spLocks noChangeArrowheads="1"/>
          </p:cNvSpPr>
          <p:nvPr/>
        </p:nvSpPr>
        <p:spPr bwMode="auto">
          <a:xfrm>
            <a:off x="2257426" y="785814"/>
            <a:ext cx="2759075" cy="307975"/>
          </a:xfrm>
          <a:prstGeom prst="rect">
            <a:avLst/>
          </a:prstGeom>
          <a:solidFill>
            <a:srgbClr val="4F62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500" b="1">
                <a:solidFill>
                  <a:srgbClr val="FFFFFF"/>
                </a:solidFill>
              </a:rPr>
              <a:t>Prazos de Abertura de Empresas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1560513" y="44451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Um dos principais gargalos ainda existentes é o processo de abertura de empresas que leva, em média, 101,5 dias em São Paulo</a:t>
            </a:r>
          </a:p>
        </p:txBody>
      </p:sp>
      <p:sp>
        <p:nvSpPr>
          <p:cNvPr id="28720" name="Line 69"/>
          <p:cNvSpPr>
            <a:spLocks noChangeShapeType="1"/>
          </p:cNvSpPr>
          <p:nvPr/>
        </p:nvSpPr>
        <p:spPr bwMode="auto">
          <a:xfrm>
            <a:off x="7935914" y="1341439"/>
            <a:ext cx="23399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8721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1362076"/>
            <a:ext cx="24257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151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703388" y="1125538"/>
            <a:ext cx="6775450" cy="538480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4F6228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451225" y="1584326"/>
            <a:ext cx="3562350" cy="248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3038" indent="-1730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pt-BR" altLang="pt-BR" sz="1400"/>
              <a:t>Retirada exigência de regularização edilícia;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pt-BR" altLang="pt-BR" sz="1400"/>
              <a:t>Instituído conceito de Baixo Risco para fins de licenciamento – Iniciando com mais de 500 atividades;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pt-BR" altLang="pt-BR" sz="1400"/>
              <a:t>Definida a obrigatoriedade de utilização de CNAEs;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pt-BR" altLang="pt-BR" sz="1400"/>
              <a:t>Isenção de largura mínima de via para Baixo Risco.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833564" y="1584326"/>
            <a:ext cx="1406525" cy="2447925"/>
          </a:xfrm>
          <a:prstGeom prst="rect">
            <a:avLst/>
          </a:prstGeom>
          <a:solidFill>
            <a:srgbClr val="77933C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1300" b="1"/>
              <a:t>Lei de Uso e Ocupação do Solo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1300" b="1"/>
              <a:t>Lei 16.402, de  22.03.2016 Decreto Municipal – Consulta Pública em 03.06.2016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833564" y="4332288"/>
            <a:ext cx="1406525" cy="982662"/>
          </a:xfrm>
          <a:prstGeom prst="rect">
            <a:avLst/>
          </a:prstGeom>
          <a:solidFill>
            <a:srgbClr val="77933C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1300" b="1"/>
              <a:t>Procedimentos previstos no Decreto em consulta pública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3451225" y="4332288"/>
            <a:ext cx="3562350" cy="16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173038" indent="-1730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20713" algn="l"/>
                <a:tab pos="1069975" algn="l"/>
                <a:tab pos="1519238" algn="l"/>
                <a:tab pos="1968500" algn="l"/>
                <a:tab pos="2417763" algn="l"/>
                <a:tab pos="2867025" algn="l"/>
                <a:tab pos="3316288" algn="l"/>
                <a:tab pos="3765550" algn="l"/>
                <a:tab pos="4214813" algn="l"/>
                <a:tab pos="4664075" algn="l"/>
                <a:tab pos="5113338" algn="l"/>
                <a:tab pos="5562600" algn="l"/>
                <a:tab pos="6011863" algn="l"/>
                <a:tab pos="6461125" algn="l"/>
                <a:tab pos="6910388" algn="l"/>
                <a:tab pos="7359650" algn="l"/>
                <a:tab pos="7808913" algn="l"/>
                <a:tab pos="8258175" algn="l"/>
                <a:tab pos="8707438" algn="l"/>
                <a:tab pos="9156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pt-BR" altLang="pt-BR" sz="1400"/>
              <a:t>Procedimento totalmente eletrônico;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pt-BR" altLang="pt-BR" sz="1400"/>
              <a:t>Processo declaratório com emissão da licença automática;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pt-BR" altLang="pt-BR" sz="1400"/>
              <a:t>Registro Municipal “especial” para licenciamento eletrônico.</a:t>
            </a: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1914526" y="4094164"/>
            <a:ext cx="5053013" cy="1587"/>
          </a:xfrm>
          <a:prstGeom prst="line">
            <a:avLst/>
          </a:prstGeom>
          <a:noFill/>
          <a:ln w="12600" cap="sq">
            <a:solidFill>
              <a:srgbClr val="40404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7262814" y="1284289"/>
            <a:ext cx="3297237" cy="5114925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1F497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04000" rIns="90000" bIns="46800"/>
          <a:lstStyle>
            <a:lvl1pPr marL="214313" indent="-211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600"/>
              </a:spcBef>
              <a:buClrTx/>
            </a:pPr>
            <a:endParaRPr lang="pt-BR" altLang="pt-BR" sz="1300" b="1"/>
          </a:p>
          <a:p>
            <a:pPr algn="just">
              <a:spcBef>
                <a:spcPts val="600"/>
              </a:spcBef>
              <a:buClrTx/>
            </a:pPr>
            <a:endParaRPr lang="pt-BR" altLang="pt-BR" sz="1300" b="1"/>
          </a:p>
          <a:p>
            <a:pPr algn="just">
              <a:spcBef>
                <a:spcPts val="600"/>
              </a:spcBef>
              <a:buClrTx/>
            </a:pPr>
            <a:endParaRPr lang="pt-BR" altLang="pt-BR" sz="1300" b="1"/>
          </a:p>
          <a:p>
            <a:pPr algn="just">
              <a:spcBef>
                <a:spcPts val="600"/>
              </a:spcBef>
              <a:buClrTx/>
            </a:pPr>
            <a:endParaRPr lang="pt-BR" altLang="pt-BR" sz="1300" b="1"/>
          </a:p>
          <a:p>
            <a:pPr algn="just">
              <a:spcBef>
                <a:spcPts val="600"/>
              </a:spcBef>
              <a:buClrTx/>
            </a:pPr>
            <a:endParaRPr lang="pt-BR" altLang="pt-BR" sz="1300" b="1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7262813" y="1311276"/>
            <a:ext cx="3059112" cy="252413"/>
          </a:xfrm>
          <a:prstGeom prst="rect">
            <a:avLst/>
          </a:prstGeom>
          <a:solidFill>
            <a:srgbClr val="1F497D"/>
          </a:solidFill>
          <a:ln w="25560" cap="sq">
            <a:solidFill>
              <a:srgbClr val="1F497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1300" b="1">
                <a:solidFill>
                  <a:srgbClr val="FFFFFF"/>
                </a:solidFill>
              </a:rPr>
              <a:t>Impacto no Processo</a:t>
            </a:r>
          </a:p>
        </p:txBody>
      </p:sp>
      <p:grpSp>
        <p:nvGrpSpPr>
          <p:cNvPr id="30730" name="Group 9"/>
          <p:cNvGrpSpPr>
            <a:grpSpLocks/>
          </p:cNvGrpSpPr>
          <p:nvPr/>
        </p:nvGrpSpPr>
        <p:grpSpPr bwMode="auto">
          <a:xfrm>
            <a:off x="9431339" y="1590677"/>
            <a:ext cx="822325" cy="517526"/>
            <a:chOff x="4981" y="1002"/>
            <a:chExt cx="518" cy="326"/>
          </a:xfrm>
        </p:grpSpPr>
        <p:sp>
          <p:nvSpPr>
            <p:cNvPr id="30766" name="Text Box 10"/>
            <p:cNvSpPr txBox="1">
              <a:spLocks noChangeArrowheads="1"/>
            </p:cNvSpPr>
            <p:nvPr/>
          </p:nvSpPr>
          <p:spPr bwMode="auto">
            <a:xfrm>
              <a:off x="4985" y="1002"/>
              <a:ext cx="514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46800" rIns="36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300" b="1"/>
                <a:t>São Paulo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300" b="1"/>
                <a:t>Bx. risco</a:t>
              </a:r>
            </a:p>
          </p:txBody>
        </p:sp>
        <p:sp>
          <p:nvSpPr>
            <p:cNvPr id="30767" name="Line 11"/>
            <p:cNvSpPr>
              <a:spLocks noChangeShapeType="1"/>
            </p:cNvSpPr>
            <p:nvPr/>
          </p:nvSpPr>
          <p:spPr bwMode="auto">
            <a:xfrm>
              <a:off x="4981" y="1328"/>
              <a:ext cx="45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3073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2236789"/>
            <a:ext cx="3635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233614"/>
            <a:ext cx="3635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2744789"/>
            <a:ext cx="3635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4" y="2743201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3254375"/>
            <a:ext cx="3635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4" y="3255964"/>
            <a:ext cx="365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3763964"/>
            <a:ext cx="3635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4" y="3760788"/>
            <a:ext cx="365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4273550"/>
            <a:ext cx="3635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4" y="4273551"/>
            <a:ext cx="365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4783139"/>
            <a:ext cx="3635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5292725"/>
            <a:ext cx="3635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5802314"/>
            <a:ext cx="3635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4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4" y="5803901"/>
            <a:ext cx="365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45" name="Group 26"/>
          <p:cNvGrpSpPr>
            <a:grpSpLocks/>
          </p:cNvGrpSpPr>
          <p:nvPr/>
        </p:nvGrpSpPr>
        <p:grpSpPr bwMode="auto">
          <a:xfrm>
            <a:off x="8561388" y="1589086"/>
            <a:ext cx="823912" cy="517524"/>
            <a:chOff x="4433" y="1001"/>
            <a:chExt cx="519" cy="326"/>
          </a:xfrm>
        </p:grpSpPr>
        <p:sp>
          <p:nvSpPr>
            <p:cNvPr id="30764" name="Text Box 27"/>
            <p:cNvSpPr txBox="1">
              <a:spLocks noChangeArrowheads="1"/>
            </p:cNvSpPr>
            <p:nvPr/>
          </p:nvSpPr>
          <p:spPr bwMode="auto">
            <a:xfrm>
              <a:off x="4437" y="1001"/>
              <a:ext cx="515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46800" rIns="36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300" b="1"/>
                <a:t>São Paulo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300" b="1"/>
                <a:t>Antes</a:t>
              </a:r>
            </a:p>
          </p:txBody>
        </p:sp>
        <p:sp>
          <p:nvSpPr>
            <p:cNvPr id="30765" name="Line 28"/>
            <p:cNvSpPr>
              <a:spLocks noChangeShapeType="1"/>
            </p:cNvSpPr>
            <p:nvPr/>
          </p:nvSpPr>
          <p:spPr bwMode="auto">
            <a:xfrm>
              <a:off x="4433" y="1327"/>
              <a:ext cx="45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746" name="Rectangle 29"/>
          <p:cNvSpPr>
            <a:spLocks noChangeArrowheads="1"/>
          </p:cNvSpPr>
          <p:nvPr/>
        </p:nvSpPr>
        <p:spPr bwMode="auto">
          <a:xfrm>
            <a:off x="7381876" y="2214563"/>
            <a:ext cx="1179513" cy="4318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Zona de Uso</a:t>
            </a:r>
          </a:p>
        </p:txBody>
      </p:sp>
      <p:sp>
        <p:nvSpPr>
          <p:cNvPr id="30747" name="Rectangle 30"/>
          <p:cNvSpPr>
            <a:spLocks noChangeArrowheads="1"/>
          </p:cNvSpPr>
          <p:nvPr/>
        </p:nvSpPr>
        <p:spPr bwMode="auto">
          <a:xfrm>
            <a:off x="7381876" y="2722563"/>
            <a:ext cx="1179513" cy="4318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Habite-se</a:t>
            </a:r>
          </a:p>
        </p:txBody>
      </p:sp>
      <p:sp>
        <p:nvSpPr>
          <p:cNvPr id="30748" name="Rectangle 31"/>
          <p:cNvSpPr>
            <a:spLocks noChangeArrowheads="1"/>
          </p:cNvSpPr>
          <p:nvPr/>
        </p:nvSpPr>
        <p:spPr bwMode="auto">
          <a:xfrm>
            <a:off x="7381876" y="3230563"/>
            <a:ext cx="1179513" cy="4318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Largura mínima de via</a:t>
            </a:r>
          </a:p>
        </p:txBody>
      </p:sp>
      <p:sp>
        <p:nvSpPr>
          <p:cNvPr id="30749" name="Rectangle 32"/>
          <p:cNvSpPr>
            <a:spLocks noChangeArrowheads="1"/>
          </p:cNvSpPr>
          <p:nvPr/>
        </p:nvSpPr>
        <p:spPr bwMode="auto">
          <a:xfrm>
            <a:off x="7381876" y="3738563"/>
            <a:ext cx="1179513" cy="4318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Classificação viária</a:t>
            </a:r>
          </a:p>
        </p:txBody>
      </p:sp>
      <p:sp>
        <p:nvSpPr>
          <p:cNvPr id="30750" name="Rectangle 33"/>
          <p:cNvSpPr>
            <a:spLocks noChangeArrowheads="1"/>
          </p:cNvSpPr>
          <p:nvPr/>
        </p:nvSpPr>
        <p:spPr bwMode="auto">
          <a:xfrm>
            <a:off x="7381876" y="4246563"/>
            <a:ext cx="1179513" cy="4318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CADIN</a:t>
            </a:r>
          </a:p>
        </p:txBody>
      </p:sp>
      <p:sp>
        <p:nvSpPr>
          <p:cNvPr id="30751" name="Rectangle 34"/>
          <p:cNvSpPr>
            <a:spLocks noChangeArrowheads="1"/>
          </p:cNvSpPr>
          <p:nvPr/>
        </p:nvSpPr>
        <p:spPr bwMode="auto">
          <a:xfrm>
            <a:off x="7381876" y="4754563"/>
            <a:ext cx="1179513" cy="4318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Resp. técnico (&gt;150 m²)</a:t>
            </a:r>
          </a:p>
        </p:txBody>
      </p:sp>
      <p:sp>
        <p:nvSpPr>
          <p:cNvPr id="30752" name="Rectangle 35"/>
          <p:cNvSpPr>
            <a:spLocks noChangeArrowheads="1"/>
          </p:cNvSpPr>
          <p:nvPr/>
        </p:nvSpPr>
        <p:spPr bwMode="auto">
          <a:xfrm>
            <a:off x="7381876" y="5262564"/>
            <a:ext cx="1179513" cy="43338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Registro Municipal</a:t>
            </a:r>
          </a:p>
        </p:txBody>
      </p:sp>
      <p:sp>
        <p:nvSpPr>
          <p:cNvPr id="30753" name="Rectangle 36"/>
          <p:cNvSpPr>
            <a:spLocks noChangeArrowheads="1"/>
          </p:cNvSpPr>
          <p:nvPr/>
        </p:nvSpPr>
        <p:spPr bwMode="auto">
          <a:xfrm>
            <a:off x="7381876" y="5770564"/>
            <a:ext cx="1179513" cy="43338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Corresp. com CNAE</a:t>
            </a:r>
          </a:p>
        </p:txBody>
      </p:sp>
      <p:pic>
        <p:nvPicPr>
          <p:cNvPr id="30754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4" y="4784726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5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4" y="5291138"/>
            <a:ext cx="365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6" name="Text Box 39"/>
          <p:cNvSpPr txBox="1">
            <a:spLocks noChangeArrowheads="1"/>
          </p:cNvSpPr>
          <p:nvPr/>
        </p:nvSpPr>
        <p:spPr bwMode="auto">
          <a:xfrm>
            <a:off x="9977438" y="4754563"/>
            <a:ext cx="220662" cy="27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15900" indent="-211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pt-BR" altLang="pt-BR" sz="1300"/>
              <a:t>*</a:t>
            </a:r>
          </a:p>
        </p:txBody>
      </p:sp>
      <p:sp>
        <p:nvSpPr>
          <p:cNvPr id="30757" name="Text Box 40"/>
          <p:cNvSpPr txBox="1">
            <a:spLocks noChangeArrowheads="1"/>
          </p:cNvSpPr>
          <p:nvPr/>
        </p:nvSpPr>
        <p:spPr bwMode="auto">
          <a:xfrm>
            <a:off x="9977438" y="5262563"/>
            <a:ext cx="220662" cy="27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215900" indent="-211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pt-BR" altLang="pt-BR" sz="1300"/>
              <a:t>*</a:t>
            </a:r>
          </a:p>
        </p:txBody>
      </p:sp>
      <p:sp>
        <p:nvSpPr>
          <p:cNvPr id="30758" name="Text Box 41"/>
          <p:cNvSpPr txBox="1">
            <a:spLocks noChangeArrowheads="1"/>
          </p:cNvSpPr>
          <p:nvPr/>
        </p:nvSpPr>
        <p:spPr bwMode="auto">
          <a:xfrm>
            <a:off x="1524000" y="6581775"/>
            <a:ext cx="5613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300">
                <a:solidFill>
                  <a:srgbClr val="FFFFFF"/>
                </a:solidFill>
              </a:rPr>
              <a:t>* Exigências adaptadas para simplificar o procedimento</a:t>
            </a:r>
          </a:p>
        </p:txBody>
      </p:sp>
      <p:sp>
        <p:nvSpPr>
          <p:cNvPr id="30759" name="Text Box 42"/>
          <p:cNvSpPr txBox="1">
            <a:spLocks noChangeArrowheads="1"/>
          </p:cNvSpPr>
          <p:nvPr/>
        </p:nvSpPr>
        <p:spPr bwMode="auto">
          <a:xfrm>
            <a:off x="1773238" y="1322389"/>
            <a:ext cx="190341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Tipo de Normativo</a:t>
            </a:r>
          </a:p>
        </p:txBody>
      </p:sp>
      <p:sp>
        <p:nvSpPr>
          <p:cNvPr id="30760" name="Text Box 43"/>
          <p:cNvSpPr txBox="1">
            <a:spLocks noChangeArrowheads="1"/>
          </p:cNvSpPr>
          <p:nvPr/>
        </p:nvSpPr>
        <p:spPr bwMode="auto">
          <a:xfrm>
            <a:off x="3449639" y="1293814"/>
            <a:ext cx="136842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Mudanças</a:t>
            </a:r>
          </a:p>
        </p:txBody>
      </p:sp>
      <p:sp>
        <p:nvSpPr>
          <p:cNvPr id="30761" name="Line 44"/>
          <p:cNvSpPr>
            <a:spLocks noChangeShapeType="1"/>
          </p:cNvSpPr>
          <p:nvPr/>
        </p:nvSpPr>
        <p:spPr bwMode="auto">
          <a:xfrm>
            <a:off x="1793876" y="1512889"/>
            <a:ext cx="14763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62" name="Line 45"/>
          <p:cNvSpPr>
            <a:spLocks noChangeShapeType="1"/>
          </p:cNvSpPr>
          <p:nvPr/>
        </p:nvSpPr>
        <p:spPr bwMode="auto">
          <a:xfrm>
            <a:off x="3449639" y="1512889"/>
            <a:ext cx="3563937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1524000" y="44451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Requisitos para a obtenção da licença de funcionamento estão sendo simplificados através de mudanças na legislação do município</a:t>
            </a:r>
          </a:p>
        </p:txBody>
      </p:sp>
    </p:spTree>
    <p:extLst>
      <p:ext uri="{BB962C8B-B14F-4D97-AF65-F5344CB8AC3E}">
        <p14:creationId xmlns:p14="http://schemas.microsoft.com/office/powerpoint/2010/main" val="1160634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558925" y="260351"/>
            <a:ext cx="86741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b="1"/>
              <a:t>REDESIM em São Paulo – Redução do tempo de abertura de empresas de  101 dias para 7 dias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992813" y="5368925"/>
            <a:ext cx="2233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300" b="1"/>
              <a:t>MODELO DE CONVERGÊNCIA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08214" y="1484313"/>
            <a:ext cx="7997825" cy="1358900"/>
          </a:xfrm>
          <a:prstGeom prst="rect">
            <a:avLst/>
          </a:prstGeom>
          <a:solidFill>
            <a:srgbClr val="F2DCDB">
              <a:alpha val="14902"/>
            </a:srgbClr>
          </a:solidFill>
          <a:ln w="25560" cap="sq">
            <a:solidFill>
              <a:srgbClr val="385D8A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410076" y="2838451"/>
            <a:ext cx="3827463" cy="2822575"/>
          </a:xfrm>
          <a:prstGeom prst="rect">
            <a:avLst/>
          </a:prstGeom>
          <a:solidFill>
            <a:srgbClr val="DCE6F2"/>
          </a:solidFill>
          <a:ln w="25560" cap="sq">
            <a:solidFill>
              <a:srgbClr val="385D8A">
                <a:alpha val="56078"/>
              </a:srgbClr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715250" y="1833563"/>
            <a:ext cx="1511300" cy="685800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162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RLE Licenciamento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SEMPE/MDIC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411788" y="1841500"/>
            <a:ext cx="1655762" cy="685800"/>
          </a:xfrm>
          <a:prstGeom prst="rect">
            <a:avLst/>
          </a:prstGeom>
          <a:solidFill>
            <a:srgbClr val="83CAFF"/>
          </a:solidFill>
          <a:ln w="9360" cap="sq">
            <a:solidFill>
              <a:srgbClr val="632523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Integrar Nacional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(CNPJ RFB)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419851" y="3043238"/>
            <a:ext cx="1222375" cy="106045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385D8A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491288" y="3168650"/>
            <a:ext cx="110966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/>
              <a:t>Secretaria de Fazenda do Estado de SP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8386764" y="4133850"/>
            <a:ext cx="1819275" cy="762000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385D8A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8350250" y="4122738"/>
            <a:ext cx="185578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/>
              <a:t>Secretaria Municipal de Finanças  e Órgãos de Licenciamento Municipais</a:t>
            </a: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6" y="2540000"/>
            <a:ext cx="347663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3" y="2438401"/>
            <a:ext cx="341312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974975" y="1863725"/>
            <a:ext cx="1646238" cy="685800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162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RLE Viabilidade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300"/>
              <a:t>SEMPE/MDIC 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243139" y="4125914"/>
            <a:ext cx="1819275" cy="930275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385D8A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371725" y="4387851"/>
            <a:ext cx="1320800" cy="473075"/>
          </a:xfrm>
          <a:prstGeom prst="rect">
            <a:avLst/>
          </a:prstGeom>
          <a:solidFill>
            <a:srgbClr val="EBF1DE"/>
          </a:soli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/>
              <a:t>Municipal</a:t>
            </a:r>
          </a:p>
        </p:txBody>
      </p:sp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4" y="2549526"/>
            <a:ext cx="3460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6" y="2395539"/>
            <a:ext cx="347663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208213" y="4100513"/>
            <a:ext cx="174625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/>
              <a:t>Órgãos de Viabilidade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4619626" y="2952751"/>
            <a:ext cx="1222375" cy="1008063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385D8A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560888" y="3068638"/>
            <a:ext cx="14271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200"/>
              <a:t>Órgão de Registro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200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4764089" y="3384551"/>
            <a:ext cx="928687" cy="473075"/>
          </a:xfrm>
          <a:prstGeom prst="rect">
            <a:avLst/>
          </a:prstGeom>
          <a:solidFill>
            <a:srgbClr val="EBF1DE"/>
          </a:soli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100"/>
              <a:t>Junta Com. Cartório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100"/>
              <a:t>OAB</a:t>
            </a:r>
          </a:p>
        </p:txBody>
      </p:sp>
      <p:sp>
        <p:nvSpPr>
          <p:cNvPr id="32791" name="Line 22"/>
          <p:cNvSpPr>
            <a:spLocks noChangeShapeType="1"/>
          </p:cNvSpPr>
          <p:nvPr/>
        </p:nvSpPr>
        <p:spPr bwMode="auto">
          <a:xfrm>
            <a:off x="4619626" y="2160589"/>
            <a:ext cx="79216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2" name="Line 23"/>
          <p:cNvSpPr>
            <a:spLocks noChangeShapeType="1"/>
          </p:cNvSpPr>
          <p:nvPr/>
        </p:nvSpPr>
        <p:spPr bwMode="auto">
          <a:xfrm>
            <a:off x="5556250" y="2527301"/>
            <a:ext cx="1588" cy="4238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3" name="Line 24"/>
          <p:cNvSpPr>
            <a:spLocks noChangeShapeType="1"/>
          </p:cNvSpPr>
          <p:nvPr/>
        </p:nvSpPr>
        <p:spPr bwMode="auto">
          <a:xfrm>
            <a:off x="6780214" y="2527300"/>
            <a:ext cx="1587" cy="4953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4" name="Line 25"/>
          <p:cNvSpPr>
            <a:spLocks noChangeShapeType="1"/>
          </p:cNvSpPr>
          <p:nvPr/>
        </p:nvSpPr>
        <p:spPr bwMode="auto">
          <a:xfrm flipV="1">
            <a:off x="5700714" y="2525713"/>
            <a:ext cx="1587" cy="4302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5" name="Line 26"/>
          <p:cNvSpPr>
            <a:spLocks noChangeShapeType="1"/>
          </p:cNvSpPr>
          <p:nvPr/>
        </p:nvSpPr>
        <p:spPr bwMode="auto">
          <a:xfrm flipV="1">
            <a:off x="6924675" y="2524125"/>
            <a:ext cx="1588" cy="5222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96" name="Line 27"/>
          <p:cNvSpPr>
            <a:spLocks noChangeShapeType="1"/>
          </p:cNvSpPr>
          <p:nvPr/>
        </p:nvSpPr>
        <p:spPr bwMode="auto">
          <a:xfrm>
            <a:off x="7140576" y="2160589"/>
            <a:ext cx="57626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32797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84313"/>
            <a:ext cx="1306513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98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6" y="4392613"/>
            <a:ext cx="16557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99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4" y="5111751"/>
            <a:ext cx="17287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00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4" y="4895851"/>
            <a:ext cx="17287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01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88" y="1447801"/>
            <a:ext cx="1306512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919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8" dur="1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52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53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54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55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56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57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58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59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8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93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3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4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10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11" grpId="0" animBg="1"/>
      <p:bldP spid="21513" grpId="0" animBg="1"/>
      <p:bldP spid="21518" grpId="0" animBg="1"/>
      <p:bldP spid="215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925195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88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692151"/>
            <a:ext cx="8394700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3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 noGrp="1"/>
          </p:cNvSpPr>
          <p:nvPr>
            <p:ph type="title" idx="4294967295"/>
          </p:nvPr>
        </p:nvSpPr>
        <p:spPr>
          <a:xfrm>
            <a:off x="5528114" y="2666637"/>
            <a:ext cx="5916808" cy="1808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pPr lvl="0" algn="r"/>
            <a:br>
              <a:rPr lang="pt-BR" sz="1300">
                <a:solidFill>
                  <a:srgbClr val="44546A"/>
                </a:solidFill>
              </a:rPr>
            </a:br>
            <a:br>
              <a:rPr lang="pt-BR" sz="4000">
                <a:solidFill>
                  <a:srgbClr val="44546A"/>
                </a:solidFill>
              </a:rPr>
            </a:br>
            <a:r>
              <a:rPr lang="pt-BR" sz="4000" b="1">
                <a:solidFill>
                  <a:srgbClr val="44546A"/>
                </a:solidFill>
              </a:rPr>
              <a:t>SPED Simplificação</a:t>
            </a:r>
            <a:br>
              <a:rPr lang="pt-BR" sz="4000" b="1">
                <a:solidFill>
                  <a:srgbClr val="44546A"/>
                </a:solidFill>
              </a:rPr>
            </a:br>
            <a:r>
              <a:rPr lang="pt-BR" sz="4000" b="1">
                <a:solidFill>
                  <a:srgbClr val="44546A"/>
                </a:solidFill>
              </a:rPr>
              <a:t>das Obrigações Acessórias</a:t>
            </a:r>
            <a:br>
              <a:rPr lang="pt-BR" sz="4000">
                <a:solidFill>
                  <a:srgbClr val="44546A"/>
                </a:solidFill>
              </a:rPr>
            </a:br>
            <a:br>
              <a:rPr lang="pt-BR" sz="4000">
                <a:solidFill>
                  <a:srgbClr val="44546A"/>
                </a:solidFill>
              </a:rPr>
            </a:br>
            <a:endParaRPr lang="pt-BR" sz="3200">
              <a:solidFill>
                <a:srgbClr val="44546A"/>
              </a:solidFill>
            </a:endParaRPr>
          </a:p>
        </p:txBody>
      </p:sp>
      <p:sp>
        <p:nvSpPr>
          <p:cNvPr id="3" name="CaixaDeTexto 5"/>
          <p:cNvSpPr txBox="1"/>
          <p:nvPr/>
        </p:nvSpPr>
        <p:spPr>
          <a:xfrm>
            <a:off x="1343473" y="6093296"/>
            <a:ext cx="3888431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333F50"/>
                </a:solidFill>
                <a:uFillTx/>
                <a:latin typeface="Calibri Light"/>
              </a:rPr>
              <a:t>Brasília, 14/06/2017</a:t>
            </a:r>
          </a:p>
        </p:txBody>
      </p:sp>
      <p:sp>
        <p:nvSpPr>
          <p:cNvPr id="4" name="Título 3"/>
          <p:cNvSpPr txBox="1"/>
          <p:nvPr/>
        </p:nvSpPr>
        <p:spPr>
          <a:xfrm>
            <a:off x="2567607" y="4284649"/>
            <a:ext cx="4752529" cy="9063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t-BR" sz="3300" b="1" i="0" u="none" strike="noStrike" kern="1200" cap="none" spc="0" baseline="0">
                <a:solidFill>
                  <a:srgbClr val="44546A"/>
                </a:solidFill>
                <a:uFillTx/>
                <a:latin typeface="Calibri Light"/>
              </a:rPr>
            </a:br>
            <a:endParaRPr lang="pt-BR" sz="2700" b="1" i="0" u="none" strike="noStrike" kern="1200" cap="none" spc="0" baseline="0">
              <a:solidFill>
                <a:srgbClr val="44546A"/>
              </a:solidFill>
              <a:uFillTx/>
              <a:latin typeface="Calibri Light"/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599" y="691368"/>
            <a:ext cx="3331131" cy="162754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0944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/>
          <p:nvPr/>
        </p:nvSpPr>
        <p:spPr>
          <a:xfrm>
            <a:off x="2567607" y="4284649"/>
            <a:ext cx="4752529" cy="9063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t-BR" sz="3300" b="1" i="0" u="none" strike="noStrike" kern="1200" cap="none" spc="0" baseline="0">
                <a:solidFill>
                  <a:srgbClr val="44546A"/>
                </a:solidFill>
                <a:uFillTx/>
                <a:latin typeface="Calibri Light"/>
              </a:rPr>
            </a:br>
            <a:endParaRPr lang="pt-BR" sz="2700" b="1" i="0" u="none" strike="noStrike" kern="1200" cap="none" spc="0" baseline="0">
              <a:solidFill>
                <a:srgbClr val="44546A"/>
              </a:solidFill>
              <a:uFillTx/>
              <a:latin typeface="Calibri Ligh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360775"/>
              </p:ext>
            </p:extLst>
          </p:nvPr>
        </p:nvGraphicFramePr>
        <p:xfrm>
          <a:off x="4353635" y="0"/>
          <a:ext cx="7838365" cy="6493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4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Área Temática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Classificação/Ranking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DB 2017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DB 2016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DB 2015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Abertura de Empresas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175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174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174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Obtendo Alvarás de Construção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172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169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167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Obtendo Eletricidade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47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22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23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Registro de Propriedades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128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130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125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Obtenção de Crédito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101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97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90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Proteção de Investidores Minoritários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32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29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27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Pagamento de Impostos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181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178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177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Comércio Internacional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149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145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148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Execução de Contratos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37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45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45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Resolução de Insolvências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67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62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55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Geral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123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116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111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80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242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960F0F-9DD5-4D75-BD25-4191A1C96EF9}" type="slidenum">
              <a:rPr lang="pt-BR" altLang="pt-BR" smtClean="0"/>
              <a:pPr>
                <a:defRPr/>
              </a:pPr>
              <a:t>20</a:t>
            </a:fld>
            <a:endParaRPr lang="pt-BR" alt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2135560" y="980728"/>
          <a:ext cx="7920880" cy="446449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612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4400" b="0" dirty="0">
                          <a:latin typeface="Arial Black" panose="020B0A04020102020204" pitchFamily="34" charset="0"/>
                        </a:rPr>
                        <a:t>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4400" b="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DMA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4400" b="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DIEF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4400" b="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GIM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4400" b="0" dirty="0">
                          <a:latin typeface="Arial Black" panose="020B0A04020102020204" pitchFamily="34" charset="0"/>
                        </a:rPr>
                        <a:t>DMD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4400" b="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DAC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Sintegra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4400" b="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DIME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4400" b="0" dirty="0">
                          <a:latin typeface="Arial Black" panose="020B0A04020102020204" pitchFamily="34" charset="0"/>
                        </a:rPr>
                        <a:t>DAPI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4400" b="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GIAM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4400" b="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DIAP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4400" b="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FCI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sz="4400" b="0" dirty="0">
                          <a:latin typeface="Arial Black" panose="020B0A04020102020204" pitchFamily="34" charset="0"/>
                        </a:rPr>
                        <a:t>LEF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2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4400" b="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DFC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4400" b="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742950" rtl="0" eaLnBrk="1" latinLnBrk="0" hangingPunct="1"/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GIA-ST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351584" y="11663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</a:rPr>
              <a:t>Ambiente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Obrigacional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5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 flipV="1">
            <a:off x="1158552" y="620689"/>
            <a:ext cx="9906000" cy="3495"/>
          </a:xfrm>
          <a:prstGeom prst="line">
            <a:avLst/>
          </a:prstGeom>
          <a:ln w="28575">
            <a:solidFill>
              <a:srgbClr val="54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343472" y="735602"/>
            <a:ext cx="9462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t-BR" dirty="0">
              <a:solidFill>
                <a:schemeClr val="tx2"/>
              </a:solidFill>
            </a:endParaRPr>
          </a:p>
          <a:p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1815078"/>
            <a:ext cx="6062470" cy="2669711"/>
          </a:xfrm>
          <a:prstGeom prst="rect">
            <a:avLst/>
          </a:prstGeom>
        </p:spPr>
      </p:pic>
      <p:sp>
        <p:nvSpPr>
          <p:cNvPr id="12" name="CustomShape 6"/>
          <p:cNvSpPr/>
          <p:nvPr/>
        </p:nvSpPr>
        <p:spPr>
          <a:xfrm>
            <a:off x="1882516" y="29871"/>
            <a:ext cx="8458073" cy="523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pt-BR" sz="2903" b="1" dirty="0">
                <a:solidFill>
                  <a:srgbClr val="203864"/>
                </a:solidFill>
                <a:latin typeface="Arial"/>
                <a:ea typeface="DejaVu Sans"/>
              </a:rPr>
              <a:t>Melhoria no Ambiente de Negócios do Brasil</a:t>
            </a:r>
            <a:endParaRPr dirty="0"/>
          </a:p>
        </p:txBody>
      </p:sp>
      <p:sp>
        <p:nvSpPr>
          <p:cNvPr id="13" name="CustomShape 6"/>
          <p:cNvSpPr/>
          <p:nvPr/>
        </p:nvSpPr>
        <p:spPr>
          <a:xfrm>
            <a:off x="1631505" y="5334871"/>
            <a:ext cx="8458073" cy="523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rgbClr val="203864"/>
                </a:solidFill>
                <a:latin typeface="Arial"/>
                <a:ea typeface="DejaVu Sans"/>
              </a:rPr>
              <a:t>Construção em ambiente colaborativo!</a:t>
            </a:r>
            <a:endParaRPr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299" y="2037655"/>
            <a:ext cx="6441348" cy="273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2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876424" y="198896"/>
            <a:ext cx="8423275" cy="1141413"/>
          </a:xfrm>
        </p:spPr>
        <p:txBody>
          <a:bodyPr anchorCtr="1"/>
          <a:lstStyle/>
          <a:p>
            <a:pPr algn="ctr">
              <a:defRPr/>
            </a:pPr>
            <a:r>
              <a:rPr lang="pt-BR" sz="2775" dirty="0">
                <a:solidFill>
                  <a:schemeClr val="tx2"/>
                </a:solidFill>
              </a:rPr>
              <a:t>Obrigações Estaduais vs. </a:t>
            </a:r>
            <a:r>
              <a:rPr lang="pt-BR" sz="2775" u="sng" dirty="0">
                <a:solidFill>
                  <a:schemeClr val="tx2"/>
                </a:solidFill>
              </a:rPr>
              <a:t>EFD ICMS-IPI</a:t>
            </a:r>
            <a:endParaRPr lang="pt-BR" sz="975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639617" y="1306248"/>
            <a:ext cx="7154551" cy="647700"/>
          </a:xfrm>
        </p:spPr>
        <p:txBody>
          <a:bodyPr anchorCtr="1"/>
          <a:lstStyle/>
          <a:p>
            <a:pPr marL="89298" indent="0" algn="ctr">
              <a:buNone/>
              <a:defRPr/>
            </a:pPr>
            <a:r>
              <a:rPr lang="pt-BR" sz="2400" b="1" dirty="0"/>
              <a:t>Obrigações Estaduais de </a:t>
            </a:r>
            <a:r>
              <a:rPr lang="pt-BR" b="1" dirty="0"/>
              <a:t>Abrangência Nacional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extLst/>
          </p:nvPr>
        </p:nvGraphicFramePr>
        <p:xfrm>
          <a:off x="2019609" y="2073689"/>
          <a:ext cx="8136903" cy="3795274"/>
        </p:xfrm>
        <a:graphic>
          <a:graphicData uri="http://schemas.openxmlformats.org/drawingml/2006/table">
            <a:tbl>
              <a:tblPr firstRow="1" bandRow="1">
                <a:effectLst/>
                <a:tableStyleId>{793D81CF-94F2-401A-BA57-92F5A7B2D0C5}</a:tableStyleId>
              </a:tblPr>
              <a:tblGrid>
                <a:gridCol w="132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003">
                <a:tc>
                  <a:txBody>
                    <a:bodyPr/>
                    <a:lstStyle/>
                    <a:p>
                      <a:pPr marL="0" lvl="0" algn="ctr" rtl="0" fontAlgn="b" hangingPunct="1"/>
                      <a:r>
                        <a:rPr lang="pt-BR" sz="1800" b="1" i="0" u="none" strike="noStrike" kern="1200" dirty="0">
                          <a:solidFill>
                            <a:srgbClr val="FFFFFF"/>
                          </a:solidFill>
                          <a:latin typeface="Corbel"/>
                        </a:rPr>
                        <a:t>Abrangência</a:t>
                      </a:r>
                    </a:p>
                    <a:p>
                      <a:pPr lvl="0" algn="l" fontAlgn="b"/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7145" marR="7145" marT="714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orbel"/>
                        </a:rPr>
                        <a:t>Obrigação Fiscal </a:t>
                      </a:r>
                    </a:p>
                    <a:p>
                      <a:pPr lvl="0" algn="ctr" fontAlgn="b"/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7145" marR="7145" marT="714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orbel"/>
                        </a:rPr>
                        <a:t>% Informações encontradas na EFD </a:t>
                      </a:r>
                    </a:p>
                  </a:txBody>
                  <a:tcPr marL="7145" marR="7145" marT="714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orbel"/>
                        </a:rPr>
                        <a:t>Facilidade de Eliminação</a:t>
                      </a:r>
                    </a:p>
                  </a:txBody>
                  <a:tcPr marL="7145" marR="7145" marT="7142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661"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Nacional 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Guia Nacional de Informação e Apuração do ICMS Substituição Tributária - </a:t>
                      </a:r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latin typeface="Corbel"/>
                        </a:rPr>
                        <a:t>GIA-ST 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98%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Baixa 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88"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Nacional 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Sistema Integrado de Informações sobre Operações Interestaduais com Mercadorias e Serviços - </a:t>
                      </a:r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latin typeface="Corbel"/>
                        </a:rPr>
                        <a:t>SINTEGRA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 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94%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Baixa 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85"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Nacional 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Ficha de Conteúdo de Importação </a:t>
                      </a:r>
                      <a:r>
                        <a:rPr lang="pt-BR" sz="1800" b="1" i="0" u="none" strike="noStrike" dirty="0">
                          <a:solidFill>
                            <a:srgbClr val="C00000"/>
                          </a:solidFill>
                          <a:latin typeface="Corbel"/>
                        </a:rPr>
                        <a:t>- FCI 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83%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Média 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661"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Nacional 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Sistema de Captação e Auditoria dos Anexos de Combustíveis - SCANC 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orbel"/>
                        </a:rPr>
                        <a:t>55%</a:t>
                      </a:r>
                    </a:p>
                  </a:txBody>
                  <a:tcPr marL="7145" marR="7145" marT="714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Alta </a:t>
                      </a:r>
                    </a:p>
                  </a:txBody>
                  <a:tcPr marL="7145" marR="7145" marT="714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6108446"/>
            <a:ext cx="201185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0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828641" y="-194566"/>
            <a:ext cx="8423275" cy="1141413"/>
          </a:xfrm>
        </p:spPr>
        <p:txBody>
          <a:bodyPr anchorCtr="1"/>
          <a:lstStyle/>
          <a:p>
            <a:pPr algn="ctr">
              <a:defRPr/>
            </a:pPr>
            <a:br>
              <a:rPr lang="pt-BR" sz="2775" dirty="0">
                <a:solidFill>
                  <a:schemeClr val="tx2"/>
                </a:solidFill>
              </a:rPr>
            </a:br>
            <a:r>
              <a:rPr lang="pt-BR" sz="2775" dirty="0">
                <a:solidFill>
                  <a:schemeClr val="tx2"/>
                </a:solidFill>
              </a:rPr>
              <a:t>Obrigações Estaduais vs. EFD ICMS-IPI</a:t>
            </a:r>
            <a:endParaRPr lang="pt-BR" sz="975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783632" y="1014927"/>
            <a:ext cx="6172200" cy="647700"/>
          </a:xfrm>
        </p:spPr>
        <p:txBody>
          <a:bodyPr anchorCtr="1"/>
          <a:lstStyle/>
          <a:p>
            <a:pPr marL="89298" indent="0" algn="ctr">
              <a:buNone/>
              <a:defRPr/>
            </a:pPr>
            <a:r>
              <a:rPr lang="pt-BR" sz="2400" b="1" dirty="0"/>
              <a:t>Obrigações Estaduais (GIA e congêneres)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6108446"/>
            <a:ext cx="2011854" cy="493819"/>
          </a:xfrm>
          <a:prstGeom prst="rect">
            <a:avLst/>
          </a:prstGeom>
        </p:spPr>
      </p:pic>
      <p:graphicFrame>
        <p:nvGraphicFramePr>
          <p:cNvPr id="9" name="Gráfico 8"/>
          <p:cNvGraphicFramePr/>
          <p:nvPr>
            <p:extLst/>
          </p:nvPr>
        </p:nvGraphicFramePr>
        <p:xfrm>
          <a:off x="2306136" y="1643517"/>
          <a:ext cx="7127192" cy="446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6714971" y="4858693"/>
          <a:ext cx="4342828" cy="140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585">
                <a:tc>
                  <a:txBody>
                    <a:bodyPr/>
                    <a:lstStyle/>
                    <a:p>
                      <a:r>
                        <a:rPr lang="en-US" sz="1400" dirty="0" err="1"/>
                        <a:t>Dificuldade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Percentual</a:t>
                      </a:r>
                      <a:r>
                        <a:rPr lang="en-US" sz="1400" baseline="0" dirty="0"/>
                        <a:t> de </a:t>
                      </a:r>
                      <a:r>
                        <a:rPr lang="en-US" sz="1400" baseline="0" dirty="0" err="1"/>
                        <a:t>sobreposição</a:t>
                      </a:r>
                      <a:r>
                        <a:rPr lang="en-US" sz="1400" baseline="0" dirty="0"/>
                        <a:t> com a EFD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69">
                <a:tc>
                  <a:txBody>
                    <a:bodyPr/>
                    <a:lstStyle/>
                    <a:p>
                      <a:r>
                        <a:rPr lang="en-US" dirty="0" err="1"/>
                        <a:t>Baixa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Acima</a:t>
                      </a:r>
                      <a:r>
                        <a:rPr lang="en-US" baseline="0" dirty="0"/>
                        <a:t> de 84%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69">
                <a:tc>
                  <a:txBody>
                    <a:bodyPr/>
                    <a:lstStyle/>
                    <a:p>
                      <a:r>
                        <a:rPr lang="en-US" dirty="0" err="1"/>
                        <a:t>Média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Entre 70% e 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69">
                <a:tc>
                  <a:txBody>
                    <a:bodyPr/>
                    <a:lstStyle/>
                    <a:p>
                      <a:r>
                        <a:rPr lang="en-US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Abaixo</a:t>
                      </a:r>
                      <a:r>
                        <a:rPr lang="en-US" dirty="0"/>
                        <a:t> de 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295800" y="300837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2619817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/>
          </p:nvPr>
        </p:nvGraphicFramePr>
        <p:xfrm>
          <a:off x="1703512" y="332656"/>
          <a:ext cx="89154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altLang="pt-BR" sz="4400" noProof="0" dirty="0">
                          <a:solidFill>
                            <a:schemeClr val="bg1"/>
                          </a:solidFill>
                        </a:rPr>
                        <a:t>Piloto de Simplificação </a:t>
                      </a:r>
                      <a:endParaRPr lang="pt-BR" sz="4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400" noProof="0" dirty="0"/>
                        <a:t>Colaboração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altLang="pt-BR" sz="2400" noProof="0" dirty="0"/>
                        <a:t>RFB e Estados</a:t>
                      </a:r>
                    </a:p>
                    <a:p>
                      <a:pPr algn="l"/>
                      <a:endParaRPr lang="pt-BR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400" noProof="0" dirty="0"/>
                        <a:t>Apoio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r>
                        <a:rPr lang="pt-BR" altLang="pt-BR" sz="2400" noProof="0" dirty="0"/>
                        <a:t>CNI e GETAP</a:t>
                      </a:r>
                    </a:p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endParaRPr lang="pt-BR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400" noProof="0" dirty="0"/>
                        <a:t>Escopo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r>
                        <a:rPr lang="pt-BR" altLang="pt-BR" sz="2400" noProof="0" dirty="0"/>
                        <a:t>adaptação da EFD ICMS IPI para absorção de obrigações acessórias estaduais e início da eliminação de declarações em duplicidade.</a:t>
                      </a:r>
                    </a:p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endParaRPr lang="pt-BR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400" noProof="0" dirty="0"/>
                        <a:t>Início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r>
                        <a:rPr lang="pt-BR" altLang="pt-BR" sz="2400" noProof="0" dirty="0"/>
                        <a:t>com +/- 6 estados e com declarações com alto grau de aderência</a:t>
                      </a:r>
                    </a:p>
                    <a:p>
                      <a:pPr marL="0" indent="0" algn="l">
                        <a:lnSpc>
                          <a:spcPct val="80000"/>
                        </a:lnSpc>
                        <a:buNone/>
                      </a:pPr>
                      <a:endParaRPr lang="pt-BR" altLang="pt-BR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400" noProof="0" dirty="0"/>
                        <a:t>Prazo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400" noProof="0" dirty="0"/>
                        <a:t>dez/17</a:t>
                      </a:r>
                    </a:p>
                    <a:p>
                      <a:pPr algn="l"/>
                      <a:endParaRPr lang="pt-BR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931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2139950" y="303215"/>
            <a:ext cx="7886700" cy="993775"/>
          </a:xfrm>
        </p:spPr>
        <p:txBody>
          <a:bodyPr anchorCtr="1"/>
          <a:lstStyle/>
          <a:p>
            <a:pPr algn="ctr"/>
            <a:r>
              <a:rPr lang="en-US" altLang="pt-BR" i="1" dirty="0">
                <a:solidFill>
                  <a:schemeClr val="tx2"/>
                </a:solidFill>
              </a:rPr>
              <a:t>Road Map </a:t>
            </a:r>
          </a:p>
        </p:txBody>
      </p:sp>
      <p:sp>
        <p:nvSpPr>
          <p:cNvPr id="5" name="CaixaDeTexto 8"/>
          <p:cNvSpPr txBox="1"/>
          <p:nvPr/>
        </p:nvSpPr>
        <p:spPr>
          <a:xfrm>
            <a:off x="2540000" y="5877273"/>
            <a:ext cx="7086600" cy="584775"/>
          </a:xfrm>
          <a:prstGeom prst="rect">
            <a:avLst/>
          </a:prstGeom>
          <a:noFill/>
          <a:ln cap="flat">
            <a:noFill/>
          </a:ln>
        </p:spPr>
        <p:txBody>
          <a:bodyPr lIns="68580" tIns="34290" rIns="68580" bIns="34290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u="sng" kern="0" dirty="0">
                <a:solidFill>
                  <a:srgbClr val="000000"/>
                </a:solidFill>
                <a:latin typeface="Calibri"/>
              </a:rPr>
              <a:t>Bônus das iniciativa</a:t>
            </a:r>
            <a:r>
              <a:rPr lang="pt-BR" sz="2000" kern="0" dirty="0">
                <a:solidFill>
                  <a:srgbClr val="000000"/>
                </a:solidFill>
                <a:latin typeface="Calibri"/>
              </a:rPr>
              <a:t>: melhor utilização de pessoal e de sistemas</a:t>
            </a:r>
            <a:r>
              <a:rPr lang="en-US" sz="2000" kern="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 kern="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223641"/>
              </p:ext>
            </p:extLst>
          </p:nvPr>
        </p:nvGraphicFramePr>
        <p:xfrm>
          <a:off x="1624083" y="1296990"/>
          <a:ext cx="872038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3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37">
                <a:tc>
                  <a:txBody>
                    <a:bodyPr/>
                    <a:lstStyle/>
                    <a:p>
                      <a:pPr algn="ctr"/>
                      <a:r>
                        <a:rPr lang="pt-BR" sz="2800" noProof="0" dirty="0"/>
                        <a:t>Etapa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noProof="0" dirty="0"/>
                        <a:t>Partícipe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250">
                <a:tc>
                  <a:txBody>
                    <a:bodyPr/>
                    <a:lstStyle/>
                    <a:p>
                      <a:r>
                        <a:rPr lang="pt-BR" sz="2800" noProof="0" dirty="0"/>
                        <a:t>Melhoria</a:t>
                      </a:r>
                      <a:r>
                        <a:rPr lang="pt-BR" sz="2800" baseline="0" noProof="0" dirty="0"/>
                        <a:t> do Ambiente Tecnológico da EFD</a:t>
                      </a:r>
                      <a:endParaRPr lang="pt-B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noProof="0" dirty="0"/>
                        <a:t>RFB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250">
                <a:tc>
                  <a:txBody>
                    <a:bodyPr/>
                    <a:lstStyle/>
                    <a:p>
                      <a:r>
                        <a:rPr lang="pt-BR" sz="2800" baseline="0" noProof="0" dirty="0"/>
                        <a:t>Análise de aderência das declarações com EFD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noProof="0" dirty="0"/>
                        <a:t>RFB + 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250">
                <a:tc>
                  <a:txBody>
                    <a:bodyPr/>
                    <a:lstStyle/>
                    <a:p>
                      <a:r>
                        <a:rPr lang="pt-BR" sz="2800" noProof="0" dirty="0"/>
                        <a:t>Plano de adequação</a:t>
                      </a:r>
                      <a:r>
                        <a:rPr lang="pt-BR" sz="2800" baseline="0" noProof="0" dirty="0"/>
                        <a:t> dos sistemas corporativos</a:t>
                      </a:r>
                      <a:endParaRPr lang="pt-B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noProof="0" dirty="0"/>
                        <a:t>RFB + 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noProof="0" dirty="0"/>
                        <a:t>Adequação</a:t>
                      </a:r>
                      <a:r>
                        <a:rPr lang="pt-BR" sz="2800" baseline="0" noProof="0" dirty="0"/>
                        <a:t> legislativa</a:t>
                      </a:r>
                      <a:endParaRPr lang="pt-B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noProof="0" dirty="0"/>
                        <a:t>RFB + 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137">
                <a:tc>
                  <a:txBody>
                    <a:bodyPr/>
                    <a:lstStyle/>
                    <a:p>
                      <a:endParaRPr lang="pt-BR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819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9B6391-A612-46CB-8CB6-DF68A48CE25E}" type="slidenum">
              <a:t>26</a:t>
            </a:fld>
            <a:endParaRPr lang="pt-BR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grpSp>
        <p:nvGrpSpPr>
          <p:cNvPr id="3" name="Diagrama 2"/>
          <p:cNvGrpSpPr/>
          <p:nvPr/>
        </p:nvGrpSpPr>
        <p:grpSpPr>
          <a:xfrm>
            <a:off x="1704469" y="1052739"/>
            <a:ext cx="8495031" cy="4392484"/>
            <a:chOff x="1704469" y="1052739"/>
            <a:chExt cx="8495031" cy="4392484"/>
          </a:xfrm>
        </p:grpSpPr>
        <p:sp>
          <p:nvSpPr>
            <p:cNvPr id="4" name="Forma livre 3"/>
            <p:cNvSpPr/>
            <p:nvPr/>
          </p:nvSpPr>
          <p:spPr>
            <a:xfrm>
              <a:off x="2340781" y="1052739"/>
              <a:ext cx="7222397" cy="4392484"/>
            </a:xfrm>
            <a:custGeom>
              <a:avLst>
                <a:gd name="f0" fmla="val 15032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+- 21600 0 f21"/>
                <a:gd name="f30" fmla="*/ f22 f13 1"/>
                <a:gd name="f31" fmla="*/ f21 f12 1"/>
                <a:gd name="f32" fmla="+- f25 0 f3"/>
                <a:gd name="f33" fmla="+- f26 0 f3"/>
                <a:gd name="f34" fmla="*/ 0 f27 1"/>
                <a:gd name="f35" fmla="*/ 21600 f27 1"/>
                <a:gd name="f36" fmla="*/ f29 f22 1"/>
                <a:gd name="f37" fmla="*/ f28 f13 1"/>
                <a:gd name="f38" fmla="*/ f36 1 10800"/>
                <a:gd name="f39" fmla="*/ f34 1 f27"/>
                <a:gd name="f40" fmla="*/ f35 1 f27"/>
                <a:gd name="f41" fmla="+- f21 f38 0"/>
                <a:gd name="f42" fmla="*/ f39 f12 1"/>
                <a:gd name="f43" fmla="*/ f39 f13 1"/>
                <a:gd name="f44" fmla="*/ f40 f13 1"/>
                <a:gd name="f45" fmla="*/ f41 f12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2" t="f30" r="f45" b="f37"/>
              <a:pathLst>
                <a:path w="21600" h="21600">
                  <a:moveTo>
                    <a:pt x="f7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8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7" y="f28"/>
                  </a:lnTo>
                  <a:close/>
                </a:path>
              </a:pathLst>
            </a:custGeom>
            <a:solidFill>
              <a:srgbClr val="D2DEE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orma livre 4"/>
            <p:cNvSpPr/>
            <p:nvPr/>
          </p:nvSpPr>
          <p:spPr>
            <a:xfrm>
              <a:off x="1704469" y="2370481"/>
              <a:ext cx="2449513" cy="1756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9509"/>
                <a:gd name="f7" fmla="val 1756995"/>
                <a:gd name="f8" fmla="val 292838"/>
                <a:gd name="f9" fmla="val 131108"/>
                <a:gd name="f10" fmla="val 2156671"/>
                <a:gd name="f11" fmla="val 2318401"/>
                <a:gd name="f12" fmla="val 1464157"/>
                <a:gd name="f13" fmla="val 1625887"/>
                <a:gd name="f14" fmla="+- 0 0 -90"/>
                <a:gd name="f15" fmla="*/ f3 1 2449509"/>
                <a:gd name="f16" fmla="*/ f4 1 1756995"/>
                <a:gd name="f17" fmla="+- f7 0 f5"/>
                <a:gd name="f18" fmla="+- f6 0 f5"/>
                <a:gd name="f19" fmla="*/ f14 f0 1"/>
                <a:gd name="f20" fmla="*/ f18 1 2449509"/>
                <a:gd name="f21" fmla="*/ f17 1 1756995"/>
                <a:gd name="f22" fmla="*/ 0 f18 1"/>
                <a:gd name="f23" fmla="*/ 292838 f17 1"/>
                <a:gd name="f24" fmla="*/ 292838 f18 1"/>
                <a:gd name="f25" fmla="*/ 0 f17 1"/>
                <a:gd name="f26" fmla="*/ 2156671 f18 1"/>
                <a:gd name="f27" fmla="*/ 2449509 f18 1"/>
                <a:gd name="f28" fmla="*/ 1464157 f17 1"/>
                <a:gd name="f29" fmla="*/ 1756995 f17 1"/>
                <a:gd name="f30" fmla="*/ f19 1 f2"/>
                <a:gd name="f31" fmla="*/ f22 1 2449509"/>
                <a:gd name="f32" fmla="*/ f23 1 1756995"/>
                <a:gd name="f33" fmla="*/ f24 1 2449509"/>
                <a:gd name="f34" fmla="*/ f25 1 1756995"/>
                <a:gd name="f35" fmla="*/ f26 1 2449509"/>
                <a:gd name="f36" fmla="*/ f27 1 2449509"/>
                <a:gd name="f37" fmla="*/ f28 1 1756995"/>
                <a:gd name="f38" fmla="*/ f29 1 175699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49509" h="175699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333417" tIns="333417" rIns="333417" bIns="333417" anchor="ctr" anchorCtr="1" compatLnSpc="1">
              <a:noAutofit/>
            </a:bodyPr>
            <a:lstStyle/>
            <a:p>
              <a:pPr marL="0" marR="0" lvl="0" indent="0" algn="ctr" defTabSz="28892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65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4562234" y="2370481"/>
              <a:ext cx="2449513" cy="1756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9509"/>
                <a:gd name="f7" fmla="val 1756995"/>
                <a:gd name="f8" fmla="val 292838"/>
                <a:gd name="f9" fmla="val 131108"/>
                <a:gd name="f10" fmla="val 2156671"/>
                <a:gd name="f11" fmla="val 2318401"/>
                <a:gd name="f12" fmla="val 1464157"/>
                <a:gd name="f13" fmla="val 1625887"/>
                <a:gd name="f14" fmla="+- 0 0 -90"/>
                <a:gd name="f15" fmla="*/ f3 1 2449509"/>
                <a:gd name="f16" fmla="*/ f4 1 1756995"/>
                <a:gd name="f17" fmla="+- f7 0 f5"/>
                <a:gd name="f18" fmla="+- f6 0 f5"/>
                <a:gd name="f19" fmla="*/ f14 f0 1"/>
                <a:gd name="f20" fmla="*/ f18 1 2449509"/>
                <a:gd name="f21" fmla="*/ f17 1 1756995"/>
                <a:gd name="f22" fmla="*/ 0 f18 1"/>
                <a:gd name="f23" fmla="*/ 292838 f17 1"/>
                <a:gd name="f24" fmla="*/ 292838 f18 1"/>
                <a:gd name="f25" fmla="*/ 0 f17 1"/>
                <a:gd name="f26" fmla="*/ 2156671 f18 1"/>
                <a:gd name="f27" fmla="*/ 2449509 f18 1"/>
                <a:gd name="f28" fmla="*/ 1464157 f17 1"/>
                <a:gd name="f29" fmla="*/ 1756995 f17 1"/>
                <a:gd name="f30" fmla="*/ f19 1 f2"/>
                <a:gd name="f31" fmla="*/ f22 1 2449509"/>
                <a:gd name="f32" fmla="*/ f23 1 1756995"/>
                <a:gd name="f33" fmla="*/ f24 1 2449509"/>
                <a:gd name="f34" fmla="*/ f25 1 1756995"/>
                <a:gd name="f35" fmla="*/ f26 1 2449509"/>
                <a:gd name="f36" fmla="*/ f27 1 2449509"/>
                <a:gd name="f37" fmla="*/ f28 1 1756995"/>
                <a:gd name="f38" fmla="*/ f29 1 175699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449509" h="175699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333417" tIns="333417" rIns="333417" bIns="333417" anchor="ctr" anchorCtr="1" compatLnSpc="1">
              <a:noAutofit/>
            </a:bodyPr>
            <a:lstStyle/>
            <a:p>
              <a:pPr marL="0" marR="0" lvl="0" indent="0" algn="ctr" defTabSz="28892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6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EFD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7419990" y="2370481"/>
              <a:ext cx="2779510" cy="1756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79507"/>
                <a:gd name="f7" fmla="val 1756995"/>
                <a:gd name="f8" fmla="val 292838"/>
                <a:gd name="f9" fmla="val 131108"/>
                <a:gd name="f10" fmla="val 2486669"/>
                <a:gd name="f11" fmla="val 2648399"/>
                <a:gd name="f12" fmla="val 1464157"/>
                <a:gd name="f13" fmla="val 1625887"/>
                <a:gd name="f14" fmla="+- 0 0 -90"/>
                <a:gd name="f15" fmla="*/ f3 1 2779507"/>
                <a:gd name="f16" fmla="*/ f4 1 1756995"/>
                <a:gd name="f17" fmla="+- f7 0 f5"/>
                <a:gd name="f18" fmla="+- f6 0 f5"/>
                <a:gd name="f19" fmla="*/ f14 f0 1"/>
                <a:gd name="f20" fmla="*/ f18 1 2779507"/>
                <a:gd name="f21" fmla="*/ f17 1 1756995"/>
                <a:gd name="f22" fmla="*/ 0 f18 1"/>
                <a:gd name="f23" fmla="*/ 292838 f17 1"/>
                <a:gd name="f24" fmla="*/ 292838 f18 1"/>
                <a:gd name="f25" fmla="*/ 0 f17 1"/>
                <a:gd name="f26" fmla="*/ 2486669 f18 1"/>
                <a:gd name="f27" fmla="*/ 2779507 f18 1"/>
                <a:gd name="f28" fmla="*/ 1464157 f17 1"/>
                <a:gd name="f29" fmla="*/ 1756995 f17 1"/>
                <a:gd name="f30" fmla="*/ f19 1 f2"/>
                <a:gd name="f31" fmla="*/ f22 1 2779507"/>
                <a:gd name="f32" fmla="*/ f23 1 1756995"/>
                <a:gd name="f33" fmla="*/ f24 1 2779507"/>
                <a:gd name="f34" fmla="*/ f25 1 1756995"/>
                <a:gd name="f35" fmla="*/ f26 1 2779507"/>
                <a:gd name="f36" fmla="*/ f27 1 2779507"/>
                <a:gd name="f37" fmla="*/ f28 1 1756995"/>
                <a:gd name="f38" fmla="*/ f29 1 175699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779507" h="175699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92444" tIns="192444" rIns="192444" bIns="192444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EFD + DF-e </a:t>
              </a:r>
            </a:p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(EFD Pré-preenchida)</a:t>
              </a:r>
            </a:p>
          </p:txBody>
        </p:sp>
      </p:grpSp>
      <p:pic>
        <p:nvPicPr>
          <p:cNvPr id="8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2" y="2780928"/>
            <a:ext cx="1647648" cy="10246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Elipse 4"/>
          <p:cNvSpPr/>
          <p:nvPr/>
        </p:nvSpPr>
        <p:spPr>
          <a:xfrm>
            <a:off x="1271464" y="1340766"/>
            <a:ext cx="6192691" cy="36364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8804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solidFill>
                  <a:schemeClr val="tx2"/>
                </a:solidFill>
              </a:rPr>
              <a:t>Potencial Médio de Eficiência com a eliminação de Obrigações Acessórias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5" y="1484784"/>
            <a:ext cx="6149785" cy="434731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8040217" y="5846564"/>
            <a:ext cx="1956931" cy="373272"/>
            <a:chOff x="6825208" y="6165304"/>
            <a:chExt cx="1956931" cy="37327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103" y="6165304"/>
              <a:ext cx="1184036" cy="373272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6825208" y="6165304"/>
              <a:ext cx="946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Fonte: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0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8242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960F0F-9DD5-4D75-BD25-4191A1C96EF9}" type="slidenum">
              <a:rPr lang="pt-BR" altLang="pt-BR" smtClean="0"/>
              <a:pPr>
                <a:defRPr/>
              </a:pPr>
              <a:t>28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5" y="908721"/>
            <a:ext cx="8791575" cy="44481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31504" y="5710022"/>
            <a:ext cx="6148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fonte - </a:t>
            </a:r>
            <a:r>
              <a:rPr lang="pt-BR" sz="1600" dirty="0">
                <a:hlinkClick r:id="rId3"/>
              </a:rPr>
              <a:t>http://contabilrn.com.br/exclusivo-o-fim-da-gim-no-rn-guia-de-informativo-mensal-ate-junho-de-2017/</a:t>
            </a:r>
            <a:r>
              <a:rPr lang="pt-B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742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 noGrp="1"/>
          </p:cNvSpPr>
          <p:nvPr>
            <p:ph type="title"/>
          </p:nvPr>
        </p:nvSpPr>
        <p:spPr>
          <a:xfrm>
            <a:off x="6233373" y="2318909"/>
            <a:ext cx="5250183" cy="1808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pPr lvl="0" algn="r"/>
            <a:br>
              <a:rPr lang="pt-BR" sz="1300">
                <a:solidFill>
                  <a:srgbClr val="44546A"/>
                </a:solidFill>
              </a:rPr>
            </a:br>
            <a:br>
              <a:rPr lang="pt-BR" sz="4000">
                <a:solidFill>
                  <a:srgbClr val="44546A"/>
                </a:solidFill>
              </a:rPr>
            </a:br>
            <a:r>
              <a:rPr lang="pt-BR" sz="4000" b="1">
                <a:solidFill>
                  <a:srgbClr val="44546A"/>
                </a:solidFill>
              </a:rPr>
              <a:t>Pagamento Centralizado no Comércio Exterior</a:t>
            </a:r>
            <a:br>
              <a:rPr lang="pt-BR" sz="4000">
                <a:solidFill>
                  <a:srgbClr val="44546A"/>
                </a:solidFill>
              </a:rPr>
            </a:br>
            <a:endParaRPr lang="pt-BR" sz="3200">
              <a:solidFill>
                <a:srgbClr val="44546A"/>
              </a:solidFill>
            </a:endParaRPr>
          </a:p>
        </p:txBody>
      </p:sp>
      <p:sp>
        <p:nvSpPr>
          <p:cNvPr id="3" name="CaixaDeTexto 5"/>
          <p:cNvSpPr txBox="1"/>
          <p:nvPr/>
        </p:nvSpPr>
        <p:spPr>
          <a:xfrm>
            <a:off x="1343473" y="6093296"/>
            <a:ext cx="3888431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333F50"/>
                </a:solidFill>
                <a:uFillTx/>
                <a:latin typeface="Calibri Light"/>
              </a:rPr>
              <a:t>Brasília, 14/06/2017</a:t>
            </a:r>
          </a:p>
        </p:txBody>
      </p:sp>
      <p:sp>
        <p:nvSpPr>
          <p:cNvPr id="4" name="Título 3"/>
          <p:cNvSpPr txBox="1"/>
          <p:nvPr/>
        </p:nvSpPr>
        <p:spPr>
          <a:xfrm>
            <a:off x="2567607" y="4284649"/>
            <a:ext cx="4752529" cy="9063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t-BR" sz="3300" b="1" i="0" u="none" strike="noStrike" kern="1200" cap="none" spc="0" baseline="0">
                <a:solidFill>
                  <a:srgbClr val="44546A"/>
                </a:solidFill>
                <a:uFillTx/>
                <a:latin typeface="Calibri Light"/>
              </a:rPr>
            </a:br>
            <a:endParaRPr lang="pt-BR" sz="2700" b="1" i="0" u="none" strike="noStrike" kern="1200" cap="none" spc="0" baseline="0">
              <a:solidFill>
                <a:srgbClr val="44546A"/>
              </a:solidFill>
              <a:uFillTx/>
              <a:latin typeface="Calibri Light"/>
            </a:endParaRPr>
          </a:p>
        </p:txBody>
      </p:sp>
      <p:pic>
        <p:nvPicPr>
          <p:cNvPr id="5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7" y="833567"/>
            <a:ext cx="4055610" cy="148533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 txBox="1"/>
          <p:nvPr/>
        </p:nvSpPr>
        <p:spPr>
          <a:xfrm>
            <a:off x="1343473" y="6093296"/>
            <a:ext cx="3888431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333F50"/>
                </a:solidFill>
                <a:uFillTx/>
                <a:latin typeface="Calibri Light"/>
              </a:rPr>
              <a:t>Brasília, 14/06/2017</a:t>
            </a:r>
          </a:p>
        </p:txBody>
      </p:sp>
      <p:sp>
        <p:nvSpPr>
          <p:cNvPr id="3" name="Título 3"/>
          <p:cNvSpPr txBox="1"/>
          <p:nvPr/>
        </p:nvSpPr>
        <p:spPr>
          <a:xfrm>
            <a:off x="2567607" y="4284649"/>
            <a:ext cx="4752529" cy="9063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t-BR" sz="3300" b="1" i="0" u="none" strike="noStrike" kern="1200" cap="none" spc="0" baseline="0">
                <a:solidFill>
                  <a:srgbClr val="44546A"/>
                </a:solidFill>
                <a:uFillTx/>
                <a:latin typeface="Calibri Light"/>
              </a:rPr>
            </a:br>
            <a:endParaRPr lang="pt-BR" sz="2700" b="1" i="0" u="none" strike="noStrike" kern="1200" cap="none" spc="0" baseline="0">
              <a:solidFill>
                <a:srgbClr val="44546A"/>
              </a:solidFill>
              <a:uFillTx/>
              <a:latin typeface="Calibri Ligh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5445"/>
              </p:ext>
            </p:extLst>
          </p:nvPr>
        </p:nvGraphicFramePr>
        <p:xfrm>
          <a:off x="4943871" y="-3"/>
          <a:ext cx="7074090" cy="6493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4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Área Temática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Classificação/Ranking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DB 2017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DB 2016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DB 2015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Abertura de Empresas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175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174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174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Obtendo Alvarás de Construção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172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169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167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Obtendo Eletricidade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47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22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23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Registro de Propriedades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128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130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125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Obtenção de Crédito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101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97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90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Proteção de Investidores Minoritários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32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29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27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Pagamento de Impostos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181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178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177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Comércio Internacional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149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145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148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Execução de Contratos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37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45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45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Resolução de Insolvências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67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62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55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54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Geral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>
                          <a:effectLst/>
                        </a:rPr>
                        <a:t>123</a:t>
                      </a:r>
                      <a:endParaRPr lang="pt-BR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116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</a:rPr>
                        <a:t>111</a:t>
                      </a:r>
                      <a:endParaRPr lang="pt-BR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7888406" y="1187355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8020334" y="4628865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8004412" y="4114052"/>
            <a:ext cx="0" cy="341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067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Objetivo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838203" y="1562737"/>
            <a:ext cx="10515600" cy="1649093"/>
          </a:xfrm>
        </p:spPr>
        <p:txBody>
          <a:bodyPr/>
          <a:lstStyle/>
          <a:p>
            <a:pPr marL="0" lvl="0" indent="0" algn="just">
              <a:buNone/>
            </a:pPr>
            <a:r>
              <a:rPr lang="pt-BR" dirty="0"/>
              <a:t>Permitir o conhecimento das obrigações pecuniárias e o pagamento centralizado de Impostos, taxas e tarifas públicas correlacionadas aos processos de importação e de exportação, de forma simples, automática e organizadas no site do Portal Único do Comercio Exterior.</a:t>
            </a: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1826263" y="3462867"/>
          <a:ext cx="8128000" cy="299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951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Ganhos Esperados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/>
              <a:t>Redução de dois dias no tempo entre a finalização do desembaraço aduaneiro e a liberação da carga do recinto alfandegário na importação;</a:t>
            </a:r>
          </a:p>
          <a:p>
            <a:pPr lvl="0"/>
            <a:r>
              <a:rPr lang="pt-BR" sz="2400" dirty="0"/>
              <a:t>Aumento de controle e da arrecadação do ICMS na importação;</a:t>
            </a:r>
          </a:p>
          <a:p>
            <a:pPr lvl="0"/>
            <a:r>
              <a:rPr lang="pt-BR" sz="2400" dirty="0"/>
              <a:t>Redução do tempo de licenciamento do processo de importação e de exportação;</a:t>
            </a:r>
          </a:p>
          <a:p>
            <a:pPr lvl="0"/>
            <a:r>
              <a:rPr lang="pt-BR" sz="2400" dirty="0"/>
              <a:t>Maior transparência e contabilidade sobre os custos diretos dos processos de importar e de exportar, permitindo a evolução das políticas públicas do comércio exterior;</a:t>
            </a:r>
          </a:p>
          <a:p>
            <a:pPr lvl="0"/>
            <a:r>
              <a:rPr lang="pt-BR" sz="2400" dirty="0"/>
              <a:t>Simplificação do processo de importar e de exportar.</a:t>
            </a:r>
          </a:p>
          <a:p>
            <a:pPr lvl="0"/>
            <a:r>
              <a:rPr lang="pt-BR" sz="2400" dirty="0"/>
              <a:t>Redução do custo nas operações de comércio exterior.</a:t>
            </a:r>
          </a:p>
          <a:p>
            <a:pPr marL="0" lvl="0" indent="0">
              <a:lnSpc>
                <a:spcPct val="80000"/>
              </a:lnSpc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601796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Visão de Futuro do Pagamento Centralizado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7129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3232886" y="5952188"/>
            <a:ext cx="2299234" cy="528620"/>
            <a:chOff x="4204365" y="2858552"/>
            <a:chExt cx="3191701" cy="786309"/>
          </a:xfrm>
          <a:solidFill>
            <a:schemeClr val="accent2">
              <a:lumMod val="75000"/>
            </a:schemeClr>
          </a:solidFill>
        </p:grpSpPr>
        <p:sp>
          <p:nvSpPr>
            <p:cNvPr id="9" name="Retângulo de cantos arredondados 8"/>
            <p:cNvSpPr/>
            <p:nvPr/>
          </p:nvSpPr>
          <p:spPr>
            <a:xfrm>
              <a:off x="4204365" y="2858552"/>
              <a:ext cx="3191701" cy="780171"/>
            </a:xfrm>
            <a:prstGeom prst="roundRect">
              <a:avLst>
                <a:gd name="adj" fmla="val 105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4323651" y="2982996"/>
              <a:ext cx="2945480" cy="6618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dirty="0"/>
                <a:t>Pagamento automático já existente</a:t>
              </a:r>
              <a:endParaRPr lang="pt-BR" sz="15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762726" y="5948062"/>
            <a:ext cx="2299234" cy="528620"/>
            <a:chOff x="4204365" y="2858552"/>
            <a:chExt cx="3191701" cy="78630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etângulo de cantos arredondados 11"/>
            <p:cNvSpPr/>
            <p:nvPr/>
          </p:nvSpPr>
          <p:spPr>
            <a:xfrm>
              <a:off x="4204365" y="2858552"/>
              <a:ext cx="3191701" cy="780171"/>
            </a:xfrm>
            <a:prstGeom prst="roundRect">
              <a:avLst>
                <a:gd name="adj" fmla="val 105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4323651" y="2982996"/>
              <a:ext cx="2945480" cy="6618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dirty="0"/>
                <a:t>Primeira entrega do projeto</a:t>
              </a:r>
              <a:endParaRPr lang="pt-BR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0427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O que já existe e pode ser aproveitado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pt-BR" sz="2400" dirty="0"/>
              <a:t>GNRE – Guia Nacional de Recolhimento Estadual utilizada por 24 estados, exceto SP, RJ e ES. O Banco do Brasil recolhe e repassa para o estado favorecido; Possui serviços que permitem uma rápida integração com o Modulo Pagamento Centralizado, de forma a se fazer o débito em conta automatizado e informar qualquer sistema; Administrado pela SEFAZ/PE.</a:t>
            </a:r>
          </a:p>
          <a:p>
            <a:pPr lvl="0">
              <a:lnSpc>
                <a:spcPct val="80000"/>
              </a:lnSpc>
            </a:pPr>
            <a:endParaRPr lang="pt-BR" sz="2400" dirty="0"/>
          </a:p>
          <a:p>
            <a:pPr lvl="0">
              <a:lnSpc>
                <a:spcPct val="80000"/>
              </a:lnSpc>
            </a:pPr>
            <a:r>
              <a:rPr lang="pt-BR" sz="2400" dirty="0"/>
              <a:t>Aproveitar as rotinas e processo negocial já estabelecido com o sistema e-Arrecada, de forma a se obter a informação </a:t>
            </a:r>
            <a:r>
              <a:rPr lang="pt-BR" sz="2400" i="1" dirty="0" err="1"/>
              <a:t>on</a:t>
            </a:r>
            <a:r>
              <a:rPr lang="pt-BR" sz="2400" i="1" dirty="0"/>
              <a:t> </a:t>
            </a:r>
            <a:r>
              <a:rPr lang="pt-BR" sz="2400" i="1" dirty="0" err="1"/>
              <a:t>line</a:t>
            </a:r>
            <a:r>
              <a:rPr lang="pt-BR" sz="2400" i="1" dirty="0"/>
              <a:t> </a:t>
            </a:r>
            <a:r>
              <a:rPr lang="pt-BR" sz="2400" dirty="0"/>
              <a:t>do pagamento;</a:t>
            </a:r>
          </a:p>
          <a:p>
            <a:pPr lvl="0">
              <a:lnSpc>
                <a:spcPct val="80000"/>
              </a:lnSpc>
            </a:pPr>
            <a:endParaRPr lang="pt-BR" sz="2400" dirty="0"/>
          </a:p>
          <a:p>
            <a:pPr lvl="0">
              <a:lnSpc>
                <a:spcPct val="80000"/>
              </a:lnSpc>
            </a:pPr>
            <a:r>
              <a:rPr lang="pt-BR" sz="2400" dirty="0"/>
              <a:t>Numa primeira entrega aproveitar o Siscomex Carga para informar ao terminal sobre o pagamento já realizado relacionado ao ICMS, em substituição à conferência em papel do comprovante bancário.</a:t>
            </a:r>
          </a:p>
          <a:p>
            <a:pPr lvl="0">
              <a:lnSpc>
                <a:spcPct val="80000"/>
              </a:lnSpc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245162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Críticos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-674370" y="1543050"/>
          <a:ext cx="12028170" cy="505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682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/>
          <p:nvPr/>
        </p:nvSpPr>
        <p:spPr>
          <a:xfrm>
            <a:off x="2567607" y="4284649"/>
            <a:ext cx="4752529" cy="9063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t-BR" sz="3300" b="1" i="0" u="none" strike="noStrike" kern="1200" cap="none" spc="0" baseline="0">
                <a:solidFill>
                  <a:srgbClr val="44546A"/>
                </a:solidFill>
                <a:uFillTx/>
                <a:latin typeface="Calibri Light"/>
              </a:rPr>
            </a:br>
            <a:endParaRPr lang="pt-BR" sz="2700" b="1" i="0" u="none" strike="noStrike" kern="1200" cap="none" spc="0" baseline="0">
              <a:solidFill>
                <a:srgbClr val="44546A"/>
              </a:solidFill>
              <a:uFillTx/>
              <a:latin typeface="Calibri Light"/>
            </a:endParaRPr>
          </a:p>
        </p:txBody>
      </p:sp>
      <p:sp>
        <p:nvSpPr>
          <p:cNvPr id="4" name="CaixaDeTexto 1"/>
          <p:cNvSpPr txBox="1"/>
          <p:nvPr/>
        </p:nvSpPr>
        <p:spPr>
          <a:xfrm>
            <a:off x="5559450" y="2183285"/>
            <a:ext cx="6368695" cy="25545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i="0" u="sng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Meus contatos: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Altemir Linhares de </a:t>
            </a:r>
            <a:r>
              <a:rPr lang="pt-BR" sz="3200" b="1" dirty="0">
                <a:solidFill>
                  <a:srgbClr val="000000"/>
                </a:solidFill>
                <a:latin typeface="Calibri"/>
              </a:rPr>
              <a:t>Melo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Gabinete da RFB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Sala 722 – tel. 3412-2729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altemir.melo@receita.fazenda.gov.br</a:t>
            </a:r>
          </a:p>
        </p:txBody>
      </p:sp>
    </p:spTree>
    <p:extLst>
      <p:ext uri="{BB962C8B-B14F-4D97-AF65-F5344CB8AC3E}">
        <p14:creationId xmlns:p14="http://schemas.microsoft.com/office/powerpoint/2010/main" val="474068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 txBox="1"/>
          <p:nvPr/>
        </p:nvSpPr>
        <p:spPr>
          <a:xfrm>
            <a:off x="1343473" y="6093296"/>
            <a:ext cx="3888431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333F50"/>
                </a:solidFill>
                <a:uFillTx/>
                <a:latin typeface="Calibri Light"/>
              </a:rPr>
              <a:t>Brasília, 14/06/2017</a:t>
            </a:r>
          </a:p>
        </p:txBody>
      </p:sp>
      <p:sp>
        <p:nvSpPr>
          <p:cNvPr id="3" name="Título 3"/>
          <p:cNvSpPr txBox="1"/>
          <p:nvPr/>
        </p:nvSpPr>
        <p:spPr>
          <a:xfrm>
            <a:off x="2567607" y="4284649"/>
            <a:ext cx="4752529" cy="9063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t-BR" sz="3300" b="1" i="0" u="none" strike="noStrike" kern="1200" cap="none" spc="0" baseline="0">
                <a:solidFill>
                  <a:srgbClr val="44546A"/>
                </a:solidFill>
                <a:uFillTx/>
                <a:latin typeface="Calibri Light"/>
              </a:rPr>
            </a:br>
            <a:endParaRPr lang="pt-BR" sz="2700" b="1" i="0" u="none" strike="noStrike" kern="1200" cap="none" spc="0" baseline="0">
              <a:solidFill>
                <a:srgbClr val="44546A"/>
              </a:solidFill>
              <a:uFillTx/>
              <a:latin typeface="Calibri Ligh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56" y="0"/>
            <a:ext cx="619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65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RFB.2014\apresentação.BEPS\Image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92"/>
            <a:ext cx="9906000" cy="6850416"/>
          </a:xfrm>
          <a:prstGeom prst="rect">
            <a:avLst/>
          </a:prstGeom>
          <a:noFill/>
        </p:spPr>
      </p:pic>
      <p:pic>
        <p:nvPicPr>
          <p:cNvPr id="4" name="Espaço Reservado para Conteúdo 3" descr="inter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9906000" cy="6858000"/>
          </a:xfrm>
          <a:ln>
            <a:noFill/>
          </a:ln>
        </p:spPr>
      </p:pic>
      <p:sp>
        <p:nvSpPr>
          <p:cNvPr id="21" name="Retângulo 20"/>
          <p:cNvSpPr/>
          <p:nvPr/>
        </p:nvSpPr>
        <p:spPr>
          <a:xfrm>
            <a:off x="1297747" y="1214422"/>
            <a:ext cx="9519114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 flipV="1">
            <a:off x="9965558" y="6500835"/>
            <a:ext cx="1083442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2" name="Imagem 11" descr="BALANÇ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622" y="785794"/>
            <a:ext cx="5898055" cy="417480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627441" y="2000240"/>
            <a:ext cx="805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0000"/>
                </a:solidFill>
              </a:rPr>
              <a:t>6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27902" y="3464013"/>
            <a:ext cx="1182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FF0000"/>
                </a:solidFill>
              </a:rPr>
              <a:t>77</a:t>
            </a:r>
            <a:endParaRPr lang="pt-BR" sz="400" b="1" dirty="0">
              <a:solidFill>
                <a:srgbClr val="00206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81752" y="4929198"/>
            <a:ext cx="2611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Estados/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</a:rPr>
              <a:t> Municípios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29806" y="3429002"/>
            <a:ext cx="883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RFB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609482" y="4584218"/>
            <a:ext cx="2486385" cy="150810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A extinguir: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DIPJ – 2015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FCONT – 2016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GFIP – A partir de 2016 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DIRF – 2017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9342478" y="1588836"/>
            <a:ext cx="1897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DFC</a:t>
            </a:r>
          </a:p>
          <a:p>
            <a:r>
              <a:rPr lang="pt-BR" sz="2000" dirty="0">
                <a:solidFill>
                  <a:srgbClr val="002060"/>
                </a:solidFill>
              </a:rPr>
              <a:t>GIA</a:t>
            </a:r>
          </a:p>
          <a:p>
            <a:r>
              <a:rPr lang="pt-BR" sz="2000" dirty="0">
                <a:solidFill>
                  <a:srgbClr val="002060"/>
                </a:solidFill>
              </a:rPr>
              <a:t>GIA-ST</a:t>
            </a:r>
          </a:p>
          <a:p>
            <a:r>
              <a:rPr lang="pt-BR" sz="2000" dirty="0">
                <a:solidFill>
                  <a:srgbClr val="002060"/>
                </a:solidFill>
              </a:rPr>
              <a:t>SINTEGRA</a:t>
            </a:r>
          </a:p>
          <a:p>
            <a:r>
              <a:rPr lang="pt-BR" sz="2000" dirty="0">
                <a:solidFill>
                  <a:srgbClr val="002060"/>
                </a:solidFill>
              </a:rPr>
              <a:t>GMB</a:t>
            </a:r>
          </a:p>
          <a:p>
            <a:r>
              <a:rPr lang="pt-BR" sz="2000" dirty="0">
                <a:solidFill>
                  <a:srgbClr val="002060"/>
                </a:solidFill>
              </a:rPr>
              <a:t>DMA</a:t>
            </a:r>
          </a:p>
          <a:p>
            <a:r>
              <a:rPr lang="pt-BR" sz="2000" dirty="0">
                <a:solidFill>
                  <a:srgbClr val="002060"/>
                </a:solidFill>
              </a:rPr>
              <a:t>DAC</a:t>
            </a:r>
          </a:p>
          <a:p>
            <a:r>
              <a:rPr lang="pt-BR" sz="2000" dirty="0">
                <a:solidFill>
                  <a:srgbClr val="002060"/>
                </a:solidFill>
              </a:rPr>
              <a:t>DIEF</a:t>
            </a:r>
          </a:p>
        </p:txBody>
      </p:sp>
      <p:sp>
        <p:nvSpPr>
          <p:cNvPr id="25" name="Colchete esquerdo 24"/>
          <p:cNvSpPr/>
          <p:nvPr/>
        </p:nvSpPr>
        <p:spPr>
          <a:xfrm>
            <a:off x="9271041" y="1500174"/>
            <a:ext cx="252889" cy="2643206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953522" y="4800441"/>
            <a:ext cx="1928826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prstClr val="white"/>
                </a:solidFill>
              </a:rPr>
              <a:t>Podem ser eliminadas através do módulo </a:t>
            </a:r>
            <a:r>
              <a:rPr lang="pt-BR" dirty="0" err="1">
                <a:solidFill>
                  <a:prstClr val="white"/>
                </a:solidFill>
              </a:rPr>
              <a:t>Sped</a:t>
            </a:r>
            <a:r>
              <a:rPr lang="pt-BR" dirty="0">
                <a:solidFill>
                  <a:prstClr val="white"/>
                </a:solidFill>
              </a:rPr>
              <a:t> EFD IPI/ICMS</a:t>
            </a:r>
          </a:p>
        </p:txBody>
      </p:sp>
      <p:sp>
        <p:nvSpPr>
          <p:cNvPr id="27" name="Seta para baixo 26"/>
          <p:cNvSpPr/>
          <p:nvPr/>
        </p:nvSpPr>
        <p:spPr>
          <a:xfrm>
            <a:off x="3770314" y="4071941"/>
            <a:ext cx="357190" cy="50006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8" name="Colchete esquerdo 27"/>
          <p:cNvSpPr/>
          <p:nvPr/>
        </p:nvSpPr>
        <p:spPr>
          <a:xfrm flipH="1">
            <a:off x="10352134" y="1500174"/>
            <a:ext cx="244460" cy="2643206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9" name="Seta para baixo 28"/>
          <p:cNvSpPr/>
          <p:nvPr/>
        </p:nvSpPr>
        <p:spPr>
          <a:xfrm>
            <a:off x="9739338" y="4214818"/>
            <a:ext cx="357190" cy="50006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095341" y="6182048"/>
            <a:ext cx="9933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</a:rPr>
              <a:t>*Situação atual de uma empresa que opera em 15 estados</a:t>
            </a:r>
          </a:p>
          <a:p>
            <a:r>
              <a:rPr lang="pt-BR" sz="1200" dirty="0">
                <a:solidFill>
                  <a:srgbClr val="002060"/>
                </a:solidFill>
              </a:rPr>
              <a:t>** Fonte: http://www.fiesp.com.br/indices-pesquisas-e-publicacoes/seminario-o-peso-da-burocracia-tributaria-a-busca-pela-simplificacao-apresentacoes-2/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143000" y="0"/>
            <a:ext cx="9906000" cy="71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rgbClr val="002060"/>
                </a:solidFill>
              </a:rPr>
              <a:t>O peso das obrigações acessórias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1143000" y="571480"/>
            <a:ext cx="9906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7985388" y="3717376"/>
            <a:ext cx="1182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*</a:t>
            </a:r>
            <a:endParaRPr lang="pt-BR" sz="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3647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 txBox="1"/>
          <p:nvPr/>
        </p:nvSpPr>
        <p:spPr>
          <a:xfrm>
            <a:off x="1343473" y="6093296"/>
            <a:ext cx="3888431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333F50"/>
                </a:solidFill>
                <a:uFillTx/>
                <a:latin typeface="Calibri Light"/>
              </a:rPr>
              <a:t>Brasília, 14/06/2017</a:t>
            </a:r>
          </a:p>
        </p:txBody>
      </p:sp>
      <p:sp>
        <p:nvSpPr>
          <p:cNvPr id="3" name="Título 3"/>
          <p:cNvSpPr txBox="1"/>
          <p:nvPr/>
        </p:nvSpPr>
        <p:spPr>
          <a:xfrm>
            <a:off x="2567607" y="4284649"/>
            <a:ext cx="4752529" cy="9063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t-BR" sz="3300" b="1" i="0" u="none" strike="noStrike" kern="1200" cap="none" spc="0" baseline="0">
                <a:solidFill>
                  <a:srgbClr val="44546A"/>
                </a:solidFill>
                <a:uFillTx/>
                <a:latin typeface="Calibri Light"/>
              </a:rPr>
            </a:br>
            <a:endParaRPr lang="pt-BR" sz="2700" b="1" i="0" u="none" strike="noStrike" kern="1200" cap="none" spc="0" baseline="0">
              <a:solidFill>
                <a:srgbClr val="44546A"/>
              </a:solidFill>
              <a:uFillTx/>
              <a:latin typeface="Calibri Light"/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25" y="699552"/>
            <a:ext cx="4533366" cy="35850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6724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558925" y="115888"/>
            <a:ext cx="86741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Marco Legal do Sistema REDESIMPLES – LC 147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774826" y="1150939"/>
            <a:ext cx="8653463" cy="4486275"/>
            <a:chOff x="158" y="725"/>
            <a:chExt cx="5451" cy="2826"/>
          </a:xfrm>
        </p:grpSpPr>
        <p:sp>
          <p:nvSpPr>
            <p:cNvPr id="12292" name="AutoShape 3"/>
            <p:cNvSpPr>
              <a:spLocks noChangeArrowheads="1"/>
            </p:cNvSpPr>
            <p:nvPr/>
          </p:nvSpPr>
          <p:spPr bwMode="auto">
            <a:xfrm>
              <a:off x="2044" y="1779"/>
              <a:ext cx="1558" cy="492"/>
            </a:xfrm>
            <a:custGeom>
              <a:avLst/>
              <a:gdLst>
                <a:gd name="T0" fmla="*/ 0 w 2484287"/>
                <a:gd name="T1" fmla="*/ 0 h 792298"/>
                <a:gd name="T2" fmla="*/ 1 w 2484287"/>
                <a:gd name="T3" fmla="*/ 0 h 792298"/>
                <a:gd name="T4" fmla="*/ 0 w 2484287"/>
                <a:gd name="T5" fmla="*/ 0 h 792298"/>
                <a:gd name="T6" fmla="*/ 0 w 2484287"/>
                <a:gd name="T7" fmla="*/ 0 h 7922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269 w 2484287"/>
                <a:gd name="T13" fmla="*/ 38649 h 792298"/>
                <a:gd name="T14" fmla="*/ 2446018 w 2484287"/>
                <a:gd name="T15" fmla="*/ 753649 h 7922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4287" h="792298">
                  <a:moveTo>
                    <a:pt x="132050" y="0"/>
                  </a:moveTo>
                  <a:lnTo>
                    <a:pt x="132050" y="0"/>
                  </a:lnTo>
                  <a:cubicBezTo>
                    <a:pt x="59120" y="-1"/>
                    <a:pt x="0" y="59120"/>
                    <a:pt x="0" y="132049"/>
                  </a:cubicBezTo>
                  <a:lnTo>
                    <a:pt x="0" y="660248"/>
                  </a:lnTo>
                  <a:lnTo>
                    <a:pt x="0" y="660247"/>
                  </a:lnTo>
                  <a:cubicBezTo>
                    <a:pt x="-1" y="733177"/>
                    <a:pt x="59120" y="792297"/>
                    <a:pt x="132049" y="792298"/>
                  </a:cubicBezTo>
                  <a:lnTo>
                    <a:pt x="2352237" y="792298"/>
                  </a:lnTo>
                  <a:cubicBezTo>
                    <a:pt x="2425166" y="792297"/>
                    <a:pt x="2484287" y="733177"/>
                    <a:pt x="2484287" y="660248"/>
                  </a:cubicBezTo>
                  <a:lnTo>
                    <a:pt x="2484287" y="132050"/>
                  </a:lnTo>
                  <a:cubicBezTo>
                    <a:pt x="2484287" y="59120"/>
                    <a:pt x="2425166" y="0"/>
                    <a:pt x="2352237" y="0"/>
                  </a:cubicBezTo>
                  <a:lnTo>
                    <a:pt x="132050" y="0"/>
                  </a:lnTo>
                  <a:close/>
                </a:path>
              </a:pathLst>
            </a:custGeom>
            <a:solidFill>
              <a:srgbClr val="254061"/>
            </a:solidFill>
            <a:ln w="25560" cap="sq">
              <a:solidFill>
                <a:srgbClr val="97874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600">
                  <a:solidFill>
                    <a:srgbClr val="FFFFFF"/>
                  </a:solidFill>
                  <a:cs typeface="Times New Roman" panose="02020603050405020304" pitchFamily="18" charset="0"/>
                </a:rPr>
                <a:t>Premissas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600">
                  <a:solidFill>
                    <a:srgbClr val="FFFFFF"/>
                  </a:solidFill>
                  <a:cs typeface="Times New Roman" panose="02020603050405020304" pitchFamily="18" charset="0"/>
                </a:rPr>
                <a:t>REDESIMPLES</a:t>
              </a:r>
            </a:p>
          </p:txBody>
        </p:sp>
        <p:sp>
          <p:nvSpPr>
            <p:cNvPr id="12293" name="AutoShape 4"/>
            <p:cNvSpPr>
              <a:spLocks noChangeArrowheads="1"/>
            </p:cNvSpPr>
            <p:nvPr/>
          </p:nvSpPr>
          <p:spPr bwMode="auto">
            <a:xfrm>
              <a:off x="201" y="2225"/>
              <a:ext cx="1491" cy="1111"/>
            </a:xfrm>
            <a:custGeom>
              <a:avLst/>
              <a:gdLst>
                <a:gd name="T0" fmla="*/ 0 w 2377931"/>
                <a:gd name="T1" fmla="*/ 0 h 1775130"/>
                <a:gd name="T2" fmla="*/ 1 w 2377931"/>
                <a:gd name="T3" fmla="*/ 0 h 1775130"/>
                <a:gd name="T4" fmla="*/ 0 w 2377931"/>
                <a:gd name="T5" fmla="*/ 1 h 1775130"/>
                <a:gd name="T6" fmla="*/ 0 w 2377931"/>
                <a:gd name="T7" fmla="*/ 0 h 1775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86122 w 2377931"/>
                <a:gd name="T13" fmla="*/ 86280 h 1775130"/>
                <a:gd name="T14" fmla="*/ 2291809 w 2377931"/>
                <a:gd name="T15" fmla="*/ 1688850 h 1775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7931" h="1775130">
                  <a:moveTo>
                    <a:pt x="295855" y="0"/>
                  </a:moveTo>
                  <a:lnTo>
                    <a:pt x="295855" y="0"/>
                  </a:lnTo>
                  <a:cubicBezTo>
                    <a:pt x="132458" y="-1"/>
                    <a:pt x="0" y="132458"/>
                    <a:pt x="0" y="295854"/>
                  </a:cubicBezTo>
                  <a:lnTo>
                    <a:pt x="0" y="1479275"/>
                  </a:lnTo>
                  <a:lnTo>
                    <a:pt x="0" y="1479274"/>
                  </a:lnTo>
                  <a:cubicBezTo>
                    <a:pt x="-1" y="1642671"/>
                    <a:pt x="132458" y="1775129"/>
                    <a:pt x="295854" y="1775130"/>
                  </a:cubicBezTo>
                  <a:lnTo>
                    <a:pt x="2082076" y="1775130"/>
                  </a:lnTo>
                  <a:cubicBezTo>
                    <a:pt x="2245472" y="1775129"/>
                    <a:pt x="2377931" y="1642671"/>
                    <a:pt x="2377931" y="1479275"/>
                  </a:cubicBezTo>
                  <a:lnTo>
                    <a:pt x="2377931" y="295855"/>
                  </a:lnTo>
                  <a:cubicBezTo>
                    <a:pt x="2377931" y="132458"/>
                    <a:pt x="2245472" y="0"/>
                    <a:pt x="2082076" y="0"/>
                  </a:cubicBezTo>
                  <a:lnTo>
                    <a:pt x="295855" y="0"/>
                  </a:lnTo>
                  <a:close/>
                </a:path>
              </a:pathLst>
            </a:custGeom>
            <a:solidFill>
              <a:srgbClr val="262626"/>
            </a:solidFill>
            <a:ln w="25560" cap="sq">
              <a:solidFill>
                <a:srgbClr val="97874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600" b="1">
                  <a:solidFill>
                    <a:srgbClr val="FFFFFF"/>
                  </a:solidFill>
                  <a:cs typeface="Times New Roman" panose="02020603050405020304" pitchFamily="18" charset="0"/>
                </a:rPr>
                <a:t>Base Nacional de Empresas compartilhada entre os órgãos</a:t>
              </a:r>
            </a:p>
          </p:txBody>
        </p:sp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4118" y="1088"/>
              <a:ext cx="1491" cy="591"/>
            </a:xfrm>
            <a:custGeom>
              <a:avLst/>
              <a:gdLst>
                <a:gd name="T0" fmla="*/ 0 w 2377931"/>
                <a:gd name="T1" fmla="*/ 0 h 949488"/>
                <a:gd name="T2" fmla="*/ 1 w 2377931"/>
                <a:gd name="T3" fmla="*/ 0 h 949488"/>
                <a:gd name="T4" fmla="*/ 0 w 2377931"/>
                <a:gd name="T5" fmla="*/ 0 h 949488"/>
                <a:gd name="T6" fmla="*/ 0 w 2377931"/>
                <a:gd name="T7" fmla="*/ 0 h 949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251 w 2377931"/>
                <a:gd name="T13" fmla="*/ 46591 h 949488"/>
                <a:gd name="T14" fmla="*/ 2331680 w 2377931"/>
                <a:gd name="T15" fmla="*/ 902897 h 949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7931" h="949488">
                  <a:moveTo>
                    <a:pt x="158248" y="0"/>
                  </a:moveTo>
                  <a:lnTo>
                    <a:pt x="158248" y="0"/>
                  </a:lnTo>
                  <a:cubicBezTo>
                    <a:pt x="70850" y="-1"/>
                    <a:pt x="0" y="70850"/>
                    <a:pt x="0" y="158247"/>
                  </a:cubicBezTo>
                  <a:lnTo>
                    <a:pt x="0" y="791240"/>
                  </a:lnTo>
                  <a:lnTo>
                    <a:pt x="0" y="791239"/>
                  </a:lnTo>
                  <a:cubicBezTo>
                    <a:pt x="-1" y="878637"/>
                    <a:pt x="70850" y="949487"/>
                    <a:pt x="158247" y="949488"/>
                  </a:cubicBezTo>
                  <a:lnTo>
                    <a:pt x="2219683" y="949488"/>
                  </a:lnTo>
                  <a:cubicBezTo>
                    <a:pt x="2307080" y="949487"/>
                    <a:pt x="2377931" y="878637"/>
                    <a:pt x="2377931" y="791240"/>
                  </a:cubicBezTo>
                  <a:lnTo>
                    <a:pt x="2377931" y="158248"/>
                  </a:lnTo>
                  <a:cubicBezTo>
                    <a:pt x="2377931" y="70850"/>
                    <a:pt x="2307080" y="0"/>
                    <a:pt x="2219683" y="0"/>
                  </a:cubicBezTo>
                  <a:lnTo>
                    <a:pt x="158248" y="0"/>
                  </a:lnTo>
                  <a:close/>
                </a:path>
              </a:pathLst>
            </a:custGeom>
            <a:solidFill>
              <a:srgbClr val="C4BD97"/>
            </a:solidFill>
            <a:ln w="25560" cap="sq">
              <a:solidFill>
                <a:srgbClr val="97874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600" b="1">
                  <a:solidFill>
                    <a:srgbClr val="FFFFFF"/>
                  </a:solidFill>
                  <a:cs typeface="Times New Roman" panose="02020603050405020304" pitchFamily="18" charset="0"/>
                </a:rPr>
                <a:t>Balcão único para entrega de documentos</a:t>
              </a:r>
            </a:p>
          </p:txBody>
        </p:sp>
        <p:sp>
          <p:nvSpPr>
            <p:cNvPr id="12295" name="AutoShape 6"/>
            <p:cNvSpPr>
              <a:spLocks noChangeArrowheads="1"/>
            </p:cNvSpPr>
            <p:nvPr/>
          </p:nvSpPr>
          <p:spPr bwMode="auto">
            <a:xfrm>
              <a:off x="158" y="1026"/>
              <a:ext cx="1325" cy="618"/>
            </a:xfrm>
            <a:custGeom>
              <a:avLst/>
              <a:gdLst>
                <a:gd name="T0" fmla="*/ 0 w 2114422"/>
                <a:gd name="T1" fmla="*/ 0 h 992358"/>
                <a:gd name="T2" fmla="*/ 1 w 2114422"/>
                <a:gd name="T3" fmla="*/ 0 h 992358"/>
                <a:gd name="T4" fmla="*/ 0 w 2114422"/>
                <a:gd name="T5" fmla="*/ 0 h 992358"/>
                <a:gd name="T6" fmla="*/ 0 w 2114422"/>
                <a:gd name="T7" fmla="*/ 0 h 9923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874 w 2114422"/>
                <a:gd name="T13" fmla="*/ 48173 h 992358"/>
                <a:gd name="T14" fmla="*/ 2066548 w 2114422"/>
                <a:gd name="T15" fmla="*/ 944185 h 9923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4422" h="992358">
                  <a:moveTo>
                    <a:pt x="165393" y="0"/>
                  </a:moveTo>
                  <a:lnTo>
                    <a:pt x="165393" y="0"/>
                  </a:lnTo>
                  <a:cubicBezTo>
                    <a:pt x="74048" y="-1"/>
                    <a:pt x="0" y="74048"/>
                    <a:pt x="0" y="165392"/>
                  </a:cubicBezTo>
                  <a:lnTo>
                    <a:pt x="0" y="826965"/>
                  </a:lnTo>
                  <a:lnTo>
                    <a:pt x="0" y="826964"/>
                  </a:lnTo>
                  <a:cubicBezTo>
                    <a:pt x="-1" y="918309"/>
                    <a:pt x="74048" y="992357"/>
                    <a:pt x="165392" y="992358"/>
                  </a:cubicBezTo>
                  <a:lnTo>
                    <a:pt x="1949029" y="992358"/>
                  </a:lnTo>
                  <a:cubicBezTo>
                    <a:pt x="2040373" y="992357"/>
                    <a:pt x="2114422" y="918309"/>
                    <a:pt x="2114422" y="826965"/>
                  </a:cubicBezTo>
                  <a:lnTo>
                    <a:pt x="2114422" y="165393"/>
                  </a:lnTo>
                  <a:cubicBezTo>
                    <a:pt x="2114422" y="74048"/>
                    <a:pt x="2040373" y="0"/>
                    <a:pt x="1949029" y="0"/>
                  </a:cubicBezTo>
                  <a:lnTo>
                    <a:pt x="165393" y="0"/>
                  </a:lnTo>
                  <a:close/>
                </a:path>
              </a:pathLst>
            </a:custGeom>
            <a:solidFill>
              <a:srgbClr val="95B3D7"/>
            </a:solidFill>
            <a:ln w="25560" cap="sq">
              <a:solidFill>
                <a:srgbClr val="97874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600" b="1">
                  <a:solidFill>
                    <a:srgbClr val="FFFFFF"/>
                  </a:solidFill>
                  <a:cs typeface="Times New Roman" panose="02020603050405020304" pitchFamily="18" charset="0"/>
                </a:rPr>
                <a:t>Entrada Única de dados e documentos</a:t>
              </a:r>
            </a:p>
          </p:txBody>
        </p:sp>
        <p:sp>
          <p:nvSpPr>
            <p:cNvPr id="12296" name="AutoShape 7"/>
            <p:cNvSpPr>
              <a:spLocks noChangeArrowheads="1"/>
            </p:cNvSpPr>
            <p:nvPr/>
          </p:nvSpPr>
          <p:spPr bwMode="auto">
            <a:xfrm>
              <a:off x="4140" y="2158"/>
              <a:ext cx="1462" cy="1081"/>
            </a:xfrm>
            <a:custGeom>
              <a:avLst/>
              <a:gdLst>
                <a:gd name="T0" fmla="*/ 0 w 2331897"/>
                <a:gd name="T1" fmla="*/ 0 h 1727496"/>
                <a:gd name="T2" fmla="*/ 1 w 2331897"/>
                <a:gd name="T3" fmla="*/ 0 h 1727496"/>
                <a:gd name="T4" fmla="*/ 0 w 2331897"/>
                <a:gd name="T5" fmla="*/ 1 h 1727496"/>
                <a:gd name="T6" fmla="*/ 0 w 2331897"/>
                <a:gd name="T7" fmla="*/ 0 h 17274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84535 w 2331897"/>
                <a:gd name="T13" fmla="*/ 84697 h 1727496"/>
                <a:gd name="T14" fmla="*/ 2247362 w 2331897"/>
                <a:gd name="T15" fmla="*/ 1642799 h 17274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31897" h="1727496">
                  <a:moveTo>
                    <a:pt x="287916" y="0"/>
                  </a:moveTo>
                  <a:lnTo>
                    <a:pt x="287916" y="0"/>
                  </a:lnTo>
                  <a:cubicBezTo>
                    <a:pt x="128904" y="-1"/>
                    <a:pt x="0" y="128904"/>
                    <a:pt x="0" y="287915"/>
                  </a:cubicBezTo>
                  <a:lnTo>
                    <a:pt x="0" y="1439580"/>
                  </a:lnTo>
                  <a:lnTo>
                    <a:pt x="0" y="1439579"/>
                  </a:lnTo>
                  <a:cubicBezTo>
                    <a:pt x="-1" y="1598591"/>
                    <a:pt x="128904" y="1727495"/>
                    <a:pt x="287915" y="1727496"/>
                  </a:cubicBezTo>
                  <a:lnTo>
                    <a:pt x="2043981" y="1727496"/>
                  </a:lnTo>
                  <a:cubicBezTo>
                    <a:pt x="2202992" y="1727495"/>
                    <a:pt x="2331897" y="1598591"/>
                    <a:pt x="2331897" y="1439580"/>
                  </a:cubicBezTo>
                  <a:lnTo>
                    <a:pt x="2331897" y="287916"/>
                  </a:lnTo>
                  <a:cubicBezTo>
                    <a:pt x="2331897" y="128904"/>
                    <a:pt x="2202992" y="0"/>
                    <a:pt x="2043981" y="0"/>
                  </a:cubicBezTo>
                  <a:lnTo>
                    <a:pt x="287916" y="0"/>
                  </a:lnTo>
                  <a:close/>
                </a:path>
              </a:pathLst>
            </a:custGeom>
            <a:solidFill>
              <a:srgbClr val="E46C0A"/>
            </a:solidFill>
            <a:ln w="25560" cap="sq">
              <a:solidFill>
                <a:srgbClr val="97874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600" b="1">
                  <a:solidFill>
                    <a:srgbClr val="FFFFFF"/>
                  </a:solidFill>
                  <a:cs typeface="Times New Roman" panose="02020603050405020304" pitchFamily="18" charset="0"/>
                </a:rPr>
                <a:t>Alvará que concede a licença de baixo risco  fornecido automaticamente.</a:t>
              </a:r>
            </a:p>
          </p:txBody>
        </p:sp>
        <p:sp>
          <p:nvSpPr>
            <p:cNvPr id="12297" name="Freeform 8"/>
            <p:cNvSpPr>
              <a:spLocks/>
            </p:cNvSpPr>
            <p:nvPr/>
          </p:nvSpPr>
          <p:spPr bwMode="auto">
            <a:xfrm>
              <a:off x="1511" y="1316"/>
              <a:ext cx="545" cy="473"/>
            </a:xfrm>
            <a:custGeom>
              <a:avLst/>
              <a:gdLst>
                <a:gd name="T0" fmla="*/ 442955785 w 1200"/>
                <a:gd name="T1" fmla="*/ 0 h 962"/>
                <a:gd name="T2" fmla="*/ 0 w 1200"/>
                <a:gd name="T3" fmla="*/ 519160931 h 962"/>
                <a:gd name="T4" fmla="*/ 442955785 w 1200"/>
                <a:gd name="T5" fmla="*/ 519160931 h 962"/>
                <a:gd name="T6" fmla="*/ 442955785 w 1200"/>
                <a:gd name="T7" fmla="*/ 519160931 h 9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0" h="962" fill="none">
                  <a:moveTo>
                    <a:pt x="1200" y="962"/>
                  </a:moveTo>
                  <a:lnTo>
                    <a:pt x="0" y="0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8" name="Freeform 9"/>
            <p:cNvSpPr>
              <a:spLocks/>
            </p:cNvSpPr>
            <p:nvPr/>
          </p:nvSpPr>
          <p:spPr bwMode="auto">
            <a:xfrm>
              <a:off x="3572" y="1386"/>
              <a:ext cx="513" cy="382"/>
            </a:xfrm>
            <a:custGeom>
              <a:avLst/>
              <a:gdLst>
                <a:gd name="T0" fmla="*/ 246880472 w 1513"/>
                <a:gd name="T1" fmla="*/ 0 h 1200"/>
                <a:gd name="T2" fmla="*/ 0 w 1513"/>
                <a:gd name="T3" fmla="*/ 217617641 h 1200"/>
                <a:gd name="T4" fmla="*/ 246880472 w 1513"/>
                <a:gd name="T5" fmla="*/ 217617641 h 1200"/>
                <a:gd name="T6" fmla="*/ 246880472 w 1513"/>
                <a:gd name="T7" fmla="*/ 217617641 h 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3" h="1200" fill="none">
                  <a:moveTo>
                    <a:pt x="0" y="1200"/>
                  </a:moveTo>
                  <a:lnTo>
                    <a:pt x="1513" y="0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9" name="Freeform 10"/>
            <p:cNvSpPr>
              <a:spLocks/>
            </p:cNvSpPr>
            <p:nvPr/>
          </p:nvSpPr>
          <p:spPr bwMode="auto">
            <a:xfrm>
              <a:off x="3583" y="2217"/>
              <a:ext cx="536" cy="269"/>
            </a:xfrm>
            <a:custGeom>
              <a:avLst/>
              <a:gdLst>
                <a:gd name="T0" fmla="*/ 269514161 w 1513"/>
                <a:gd name="T1" fmla="*/ 0 h 838"/>
                <a:gd name="T2" fmla="*/ 0 w 1513"/>
                <a:gd name="T3" fmla="*/ 221282153 h 838"/>
                <a:gd name="T4" fmla="*/ 269514161 w 1513"/>
                <a:gd name="T5" fmla="*/ 221282153 h 838"/>
                <a:gd name="T6" fmla="*/ 269514161 w 1513"/>
                <a:gd name="T7" fmla="*/ 221282153 h 8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3" h="838" fill="none">
                  <a:moveTo>
                    <a:pt x="0" y="0"/>
                  </a:moveTo>
                  <a:lnTo>
                    <a:pt x="1513" y="838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0" name="Freeform 11"/>
            <p:cNvSpPr>
              <a:spLocks/>
            </p:cNvSpPr>
            <p:nvPr/>
          </p:nvSpPr>
          <p:spPr bwMode="auto">
            <a:xfrm>
              <a:off x="1707" y="2217"/>
              <a:ext cx="342" cy="249"/>
            </a:xfrm>
            <a:custGeom>
              <a:avLst/>
              <a:gdLst>
                <a:gd name="T0" fmla="*/ 77524160 w 1800"/>
                <a:gd name="T1" fmla="*/ 0 h 1400"/>
                <a:gd name="T2" fmla="*/ 0 w 1800"/>
                <a:gd name="T3" fmla="*/ 67931701 h 1400"/>
                <a:gd name="T4" fmla="*/ 77524160 w 1800"/>
                <a:gd name="T5" fmla="*/ 67931701 h 1400"/>
                <a:gd name="T6" fmla="*/ 77524160 w 1800"/>
                <a:gd name="T7" fmla="*/ 67931701 h 1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00" h="1400" fill="none">
                  <a:moveTo>
                    <a:pt x="1800" y="0"/>
                  </a:moveTo>
                  <a:lnTo>
                    <a:pt x="0" y="1400"/>
                  </a:ln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01" name="AutoShape 12"/>
            <p:cNvSpPr>
              <a:spLocks noChangeArrowheads="1"/>
            </p:cNvSpPr>
            <p:nvPr/>
          </p:nvSpPr>
          <p:spPr bwMode="auto">
            <a:xfrm>
              <a:off x="2048" y="725"/>
              <a:ext cx="1561" cy="605"/>
            </a:xfrm>
            <a:custGeom>
              <a:avLst/>
              <a:gdLst>
                <a:gd name="T0" fmla="*/ 0 w 2489049"/>
                <a:gd name="T1" fmla="*/ 0 h 971717"/>
                <a:gd name="T2" fmla="*/ 1 w 2489049"/>
                <a:gd name="T3" fmla="*/ 0 h 971717"/>
                <a:gd name="T4" fmla="*/ 0 w 2489049"/>
                <a:gd name="T5" fmla="*/ 0 h 971717"/>
                <a:gd name="T6" fmla="*/ 0 w 2489049"/>
                <a:gd name="T7" fmla="*/ 0 h 971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836 w 2489049"/>
                <a:gd name="T13" fmla="*/ 48184 h 971717"/>
                <a:gd name="T14" fmla="*/ 2441213 w 2489049"/>
                <a:gd name="T15" fmla="*/ 923533 h 971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9049" h="971717">
                  <a:moveTo>
                    <a:pt x="161953" y="0"/>
                  </a:moveTo>
                  <a:lnTo>
                    <a:pt x="161953" y="0"/>
                  </a:lnTo>
                  <a:cubicBezTo>
                    <a:pt x="72508" y="-1"/>
                    <a:pt x="0" y="72508"/>
                    <a:pt x="0" y="161952"/>
                  </a:cubicBezTo>
                  <a:lnTo>
                    <a:pt x="0" y="809764"/>
                  </a:lnTo>
                  <a:lnTo>
                    <a:pt x="0" y="809763"/>
                  </a:lnTo>
                  <a:cubicBezTo>
                    <a:pt x="-1" y="899208"/>
                    <a:pt x="72508" y="971716"/>
                    <a:pt x="161952" y="971717"/>
                  </a:cubicBezTo>
                  <a:lnTo>
                    <a:pt x="2327096" y="971717"/>
                  </a:lnTo>
                  <a:cubicBezTo>
                    <a:pt x="2416540" y="971716"/>
                    <a:pt x="2489049" y="899208"/>
                    <a:pt x="2489049" y="809764"/>
                  </a:cubicBezTo>
                  <a:lnTo>
                    <a:pt x="2489049" y="161953"/>
                  </a:lnTo>
                  <a:cubicBezTo>
                    <a:pt x="2489049" y="72508"/>
                    <a:pt x="2416540" y="0"/>
                    <a:pt x="2327096" y="0"/>
                  </a:cubicBezTo>
                  <a:lnTo>
                    <a:pt x="161953" y="0"/>
                  </a:lnTo>
                  <a:close/>
                </a:path>
              </a:pathLst>
            </a:custGeom>
            <a:solidFill>
              <a:srgbClr val="77933C"/>
            </a:solidFill>
            <a:ln w="25560" cap="sq">
              <a:solidFill>
                <a:srgbClr val="97874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600" b="1">
                  <a:solidFill>
                    <a:srgbClr val="FFFFFF"/>
                  </a:solidFill>
                  <a:cs typeface="Times New Roman" panose="02020603050405020304" pitchFamily="18" charset="0"/>
                </a:rPr>
                <a:t>Atos cadastrais livres de exigências fiscais</a:t>
              </a:r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 flipV="1">
              <a:off x="2826" y="1357"/>
              <a:ext cx="0" cy="40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3" name="AutoShape 14"/>
            <p:cNvSpPr>
              <a:spLocks noChangeArrowheads="1"/>
            </p:cNvSpPr>
            <p:nvPr/>
          </p:nvSpPr>
          <p:spPr bwMode="auto">
            <a:xfrm>
              <a:off x="2105" y="2885"/>
              <a:ext cx="1505" cy="666"/>
            </a:xfrm>
            <a:custGeom>
              <a:avLst/>
              <a:gdLst>
                <a:gd name="T0" fmla="*/ 0 w 2400155"/>
                <a:gd name="T1" fmla="*/ 0 h 1068570"/>
                <a:gd name="T2" fmla="*/ 1 w 2400155"/>
                <a:gd name="T3" fmla="*/ 0 h 1068570"/>
                <a:gd name="T4" fmla="*/ 0 w 2400155"/>
                <a:gd name="T5" fmla="*/ 0 h 1068570"/>
                <a:gd name="T6" fmla="*/ 0 w 2400155"/>
                <a:gd name="T7" fmla="*/ 0 h 10685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628 w 2400155"/>
                <a:gd name="T13" fmla="*/ 52947 h 1068570"/>
                <a:gd name="T14" fmla="*/ 2347527 w 2400155"/>
                <a:gd name="T15" fmla="*/ 1015623 h 10685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0155" h="1068570">
                  <a:moveTo>
                    <a:pt x="178095" y="0"/>
                  </a:moveTo>
                  <a:lnTo>
                    <a:pt x="178095" y="0"/>
                  </a:lnTo>
                  <a:cubicBezTo>
                    <a:pt x="79735" y="-1"/>
                    <a:pt x="0" y="79735"/>
                    <a:pt x="0" y="178094"/>
                  </a:cubicBezTo>
                  <a:lnTo>
                    <a:pt x="0" y="890475"/>
                  </a:lnTo>
                  <a:lnTo>
                    <a:pt x="0" y="890474"/>
                  </a:lnTo>
                  <a:cubicBezTo>
                    <a:pt x="-1" y="988834"/>
                    <a:pt x="79735" y="1068569"/>
                    <a:pt x="178094" y="1068570"/>
                  </a:cubicBezTo>
                  <a:lnTo>
                    <a:pt x="2222060" y="1068570"/>
                  </a:lnTo>
                  <a:cubicBezTo>
                    <a:pt x="2320419" y="1068569"/>
                    <a:pt x="2400155" y="988834"/>
                    <a:pt x="2400155" y="890475"/>
                  </a:cubicBezTo>
                  <a:lnTo>
                    <a:pt x="2400155" y="178095"/>
                  </a:lnTo>
                  <a:cubicBezTo>
                    <a:pt x="2400155" y="79735"/>
                    <a:pt x="2320419" y="0"/>
                    <a:pt x="2222060" y="0"/>
                  </a:cubicBezTo>
                  <a:lnTo>
                    <a:pt x="178095" y="0"/>
                  </a:lnTo>
                  <a:close/>
                </a:path>
              </a:pathLst>
            </a:custGeom>
            <a:solidFill>
              <a:srgbClr val="7F7F7F"/>
            </a:solidFill>
            <a:ln w="25560" cap="sq">
              <a:solidFill>
                <a:srgbClr val="97874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1600" b="1">
                  <a:solidFill>
                    <a:srgbClr val="FFFFFF"/>
                  </a:solidFill>
                  <a:cs typeface="Times New Roman" panose="02020603050405020304" pitchFamily="18" charset="0"/>
                </a:rPr>
                <a:t>Licenciamento desvinculado da regularização fundiária</a:t>
              </a:r>
            </a:p>
          </p:txBody>
        </p:sp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>
              <a:off x="2851" y="2278"/>
              <a:ext cx="0" cy="57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629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090739"/>
            <a:ext cx="877888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58925" y="169864"/>
            <a:ext cx="86741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pt-BR" altLang="pt-BR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FLUXO REDESIMPLES</a:t>
            </a:r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1673225" y="1109664"/>
            <a:ext cx="8796338" cy="74084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solidFill>
                  <a:srgbClr val="000099"/>
                </a:solidFill>
                <a:cs typeface="Times New Roman" panose="02020603050405020304" pitchFamily="18" charset="0"/>
              </a:rPr>
              <a:t>Processo único e completo,</a:t>
            </a:r>
            <a:r>
              <a:rPr lang="pt-BR" altLang="pt-BR" sz="1800" b="1">
                <a:solidFill>
                  <a:srgbClr val="000099"/>
                </a:solidFill>
                <a:cs typeface="Times New Roman" panose="02020603050405020304" pitchFamily="18" charset="0"/>
              </a:rPr>
              <a:t> cujos fatos se desencadeiam numa sequência linear, considerando o ponto de vista do cidadão.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2035176" y="3155954"/>
            <a:ext cx="2898775" cy="401638"/>
            <a:chOff x="322" y="1988"/>
            <a:chExt cx="1826" cy="253"/>
          </a:xfrm>
        </p:grpSpPr>
        <p:sp>
          <p:nvSpPr>
            <p:cNvPr id="14357" name="AutoShape 5"/>
            <p:cNvSpPr>
              <a:spLocks noChangeArrowheads="1"/>
            </p:cNvSpPr>
            <p:nvPr/>
          </p:nvSpPr>
          <p:spPr bwMode="auto">
            <a:xfrm>
              <a:off x="322" y="1988"/>
              <a:ext cx="1511" cy="253"/>
            </a:xfrm>
            <a:custGeom>
              <a:avLst/>
              <a:gdLst>
                <a:gd name="T0" fmla="*/ 789246 w 21600"/>
                <a:gd name="T1" fmla="*/ 0 h 21600"/>
                <a:gd name="T2" fmla="*/ 1578492 w 21600"/>
                <a:gd name="T3" fmla="*/ 503 h 21600"/>
                <a:gd name="T4" fmla="*/ 789246 w 21600"/>
                <a:gd name="T5" fmla="*/ 1006 h 21600"/>
                <a:gd name="T6" fmla="*/ 0 w 21600"/>
                <a:gd name="T7" fmla="*/ 50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360" cap="sq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pt-BR" sz="2000" b="1">
                  <a:solidFill>
                    <a:srgbClr val="000099"/>
                  </a:solidFill>
                  <a:cs typeface="Times New Roman" panose="02020603050405020304" pitchFamily="18" charset="0"/>
                </a:rPr>
                <a:t>Etapas REDESIMPLES</a:t>
              </a:r>
            </a:p>
          </p:txBody>
        </p:sp>
        <p:sp>
          <p:nvSpPr>
            <p:cNvPr id="14358" name="Line 6"/>
            <p:cNvSpPr>
              <a:spLocks noChangeShapeType="1"/>
            </p:cNvSpPr>
            <p:nvPr/>
          </p:nvSpPr>
          <p:spPr bwMode="auto">
            <a:xfrm>
              <a:off x="1838" y="2101"/>
              <a:ext cx="310" cy="0"/>
            </a:xfrm>
            <a:prstGeom prst="line">
              <a:avLst/>
            </a:prstGeom>
            <a:noFill/>
            <a:ln w="9360" cap="sq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342" name="Group 7"/>
          <p:cNvGrpSpPr>
            <a:grpSpLocks/>
          </p:cNvGrpSpPr>
          <p:nvPr/>
        </p:nvGrpSpPr>
        <p:grpSpPr bwMode="auto">
          <a:xfrm>
            <a:off x="5311776" y="2962276"/>
            <a:ext cx="4659313" cy="1751013"/>
            <a:chOff x="2386" y="1866"/>
            <a:chExt cx="2935" cy="1103"/>
          </a:xfrm>
        </p:grpSpPr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2974" y="2530"/>
              <a:ext cx="0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3633" y="2530"/>
              <a:ext cx="0" cy="18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4275" y="2530"/>
              <a:ext cx="0" cy="38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5012" y="2526"/>
              <a:ext cx="0" cy="18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48" name="Group 12"/>
            <p:cNvGrpSpPr>
              <a:grpSpLocks/>
            </p:cNvGrpSpPr>
            <p:nvPr/>
          </p:nvGrpSpPr>
          <p:grpSpPr bwMode="auto">
            <a:xfrm>
              <a:off x="2386" y="1866"/>
              <a:ext cx="2935" cy="1103"/>
              <a:chOff x="2386" y="1866"/>
              <a:chExt cx="2935" cy="1103"/>
            </a:xfrm>
          </p:grpSpPr>
          <p:sp>
            <p:nvSpPr>
              <p:cNvPr id="14349" name="AutoShape 13"/>
              <p:cNvSpPr>
                <a:spLocks noChangeArrowheads="1"/>
              </p:cNvSpPr>
              <p:nvPr/>
            </p:nvSpPr>
            <p:spPr bwMode="auto">
              <a:xfrm flipH="1">
                <a:off x="4342" y="1866"/>
                <a:ext cx="979" cy="657"/>
              </a:xfrm>
              <a:prstGeom prst="cube">
                <a:avLst>
                  <a:gd name="adj" fmla="val 41819"/>
                </a:avLst>
              </a:prstGeom>
              <a:solidFill>
                <a:srgbClr val="F79646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14350" name="AutoShape 14"/>
              <p:cNvSpPr>
                <a:spLocks noChangeArrowheads="1"/>
              </p:cNvSpPr>
              <p:nvPr/>
            </p:nvSpPr>
            <p:spPr bwMode="auto">
              <a:xfrm flipH="1">
                <a:off x="3682" y="1982"/>
                <a:ext cx="926" cy="541"/>
              </a:xfrm>
              <a:prstGeom prst="cube">
                <a:avLst>
                  <a:gd name="adj" fmla="val 49894"/>
                </a:avLst>
              </a:prstGeom>
              <a:solidFill>
                <a:srgbClr val="FFC000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14351" name="AutoShape 15"/>
              <p:cNvSpPr>
                <a:spLocks noChangeArrowheads="1"/>
              </p:cNvSpPr>
              <p:nvPr/>
            </p:nvSpPr>
            <p:spPr bwMode="auto">
              <a:xfrm flipH="1">
                <a:off x="3040" y="2082"/>
                <a:ext cx="905" cy="441"/>
              </a:xfrm>
              <a:prstGeom prst="cube">
                <a:avLst>
                  <a:gd name="adj" fmla="val 58972"/>
                </a:avLst>
              </a:prstGeom>
              <a:solidFill>
                <a:srgbClr val="00B0F0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14352" name="AutoShape 16"/>
              <p:cNvSpPr>
                <a:spLocks noChangeArrowheads="1"/>
              </p:cNvSpPr>
              <p:nvPr/>
            </p:nvSpPr>
            <p:spPr bwMode="auto">
              <a:xfrm flipH="1">
                <a:off x="2386" y="2178"/>
                <a:ext cx="904" cy="345"/>
              </a:xfrm>
              <a:prstGeom prst="cube">
                <a:avLst>
                  <a:gd name="adj" fmla="val 73324"/>
                </a:avLst>
              </a:prstGeom>
              <a:solidFill>
                <a:srgbClr val="948A54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altLang="pt-BR"/>
              </a:p>
            </p:txBody>
          </p:sp>
          <p:sp>
            <p:nvSpPr>
              <p:cNvPr id="14353" name="Text Box 17"/>
              <p:cNvSpPr txBox="1">
                <a:spLocks noChangeArrowheads="1"/>
              </p:cNvSpPr>
              <p:nvPr/>
            </p:nvSpPr>
            <p:spPr bwMode="auto">
              <a:xfrm>
                <a:off x="3297" y="2646"/>
                <a:ext cx="546" cy="156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</a:pPr>
                <a:r>
                  <a:rPr lang="pt-BR" altLang="pt-BR" sz="1100"/>
                  <a:t>Viabilidade</a:t>
                </a:r>
              </a:p>
            </p:txBody>
          </p:sp>
          <p:sp>
            <p:nvSpPr>
              <p:cNvPr id="14354" name="Text Box 18"/>
              <p:cNvSpPr txBox="1">
                <a:spLocks noChangeArrowheads="1"/>
              </p:cNvSpPr>
              <p:nvPr/>
            </p:nvSpPr>
            <p:spPr bwMode="auto">
              <a:xfrm>
                <a:off x="2608" y="2602"/>
                <a:ext cx="598" cy="109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</a:pPr>
                <a:r>
                  <a:rPr lang="pt-BR" altLang="pt-BR" sz="1100"/>
                  <a:t>Orientações</a:t>
                </a:r>
              </a:p>
            </p:txBody>
          </p:sp>
          <p:sp>
            <p:nvSpPr>
              <p:cNvPr id="14355" name="Text Box 19"/>
              <p:cNvSpPr txBox="1">
                <a:spLocks noChangeArrowheads="1"/>
              </p:cNvSpPr>
              <p:nvPr/>
            </p:nvSpPr>
            <p:spPr bwMode="auto">
              <a:xfrm>
                <a:off x="4702" y="2646"/>
                <a:ext cx="586" cy="156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</a:pPr>
                <a:r>
                  <a:rPr lang="pt-BR" altLang="pt-BR" sz="1100"/>
                  <a:t>Licenciamento</a:t>
                </a: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</a:pPr>
                <a:r>
                  <a:rPr lang="pt-BR" altLang="pt-BR" sz="1100"/>
                  <a:t> </a:t>
                </a:r>
              </a:p>
            </p:txBody>
          </p:sp>
          <p:sp>
            <p:nvSpPr>
              <p:cNvPr id="14356" name="Text Box 20"/>
              <p:cNvSpPr txBox="1">
                <a:spLocks noChangeArrowheads="1"/>
              </p:cNvSpPr>
              <p:nvPr/>
            </p:nvSpPr>
            <p:spPr bwMode="auto">
              <a:xfrm>
                <a:off x="3910" y="2754"/>
                <a:ext cx="730" cy="215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</a:pPr>
                <a:r>
                  <a:rPr lang="pt-BR" altLang="pt-BR" sz="1100"/>
                  <a:t>Registro</a:t>
                </a:r>
                <a:r>
                  <a:rPr lang="pt-BR" altLang="pt-BR" sz="900"/>
                  <a:t> e Inscrições Tributárias</a:t>
                </a:r>
              </a:p>
            </p:txBody>
          </p:sp>
        </p:grpSp>
      </p:grpSp>
      <p:sp>
        <p:nvSpPr>
          <p:cNvPr id="14343" name="Rectangle 21"/>
          <p:cNvSpPr>
            <a:spLocks noChangeArrowheads="1"/>
          </p:cNvSpPr>
          <p:nvPr/>
        </p:nvSpPr>
        <p:spPr bwMode="auto">
          <a:xfrm>
            <a:off x="4943475" y="1989138"/>
            <a:ext cx="5289550" cy="2735262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8068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395289"/>
            <a:ext cx="9153526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39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460625" y="2808289"/>
            <a:ext cx="7270750" cy="1368425"/>
          </a:xfrm>
          <a:prstGeom prst="rect">
            <a:avLst/>
          </a:prstGeom>
          <a:solidFill>
            <a:srgbClr val="579D1C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CNPJ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Base Nacional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Times New Roman" panose="02020603050405020304" pitchFamily="18" charset="0"/>
              </a:rPr>
              <a:t>Núcleo Comum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532063" y="4248150"/>
            <a:ext cx="1655762" cy="1728788"/>
          </a:xfrm>
          <a:prstGeom prst="rect">
            <a:avLst/>
          </a:prstGeom>
          <a:solidFill>
            <a:srgbClr val="2323DC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Viabilidade: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Localização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Nome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empresarial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259263" y="5183188"/>
            <a:ext cx="3600450" cy="792162"/>
          </a:xfrm>
          <a:prstGeom prst="rect">
            <a:avLst/>
          </a:prstGeom>
          <a:solidFill>
            <a:srgbClr val="2323DC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Inscrições Estaduais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Inscrições Municipais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7932738" y="4248150"/>
            <a:ext cx="1727200" cy="1728788"/>
          </a:xfrm>
          <a:prstGeom prst="rect">
            <a:avLst/>
          </a:prstGeom>
          <a:solidFill>
            <a:srgbClr val="2323DC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200">
                <a:solidFill>
                  <a:srgbClr val="FFFFFF"/>
                </a:solidFill>
                <a:latin typeface="Times New Roman" panose="02020603050405020304" pitchFamily="18" charset="0"/>
              </a:rPr>
              <a:t>Licenças: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200">
                <a:solidFill>
                  <a:srgbClr val="FFFFFF"/>
                </a:solidFill>
                <a:latin typeface="Times New Roman" panose="02020603050405020304" pitchFamily="18" charset="0"/>
              </a:rPr>
              <a:t>Alvará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200">
                <a:solidFill>
                  <a:srgbClr val="FFFFFF"/>
                </a:solidFill>
                <a:latin typeface="Times New Roman" panose="02020603050405020304" pitchFamily="18" charset="0"/>
              </a:rPr>
              <a:t>VISA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200">
                <a:solidFill>
                  <a:srgbClr val="FFFFFF"/>
                </a:solidFill>
                <a:latin typeface="Times New Roman" panose="02020603050405020304" pitchFamily="18" charset="0"/>
              </a:rPr>
              <a:t>Ambiental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200">
                <a:solidFill>
                  <a:srgbClr val="FFFFFF"/>
                </a:solidFill>
                <a:latin typeface="Times New Roman" panose="02020603050405020304" pitchFamily="18" charset="0"/>
              </a:rPr>
              <a:t>CB, ...</a:t>
            </a: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3252788" y="2016125"/>
            <a:ext cx="360362" cy="647700"/>
          </a:xfrm>
          <a:prstGeom prst="upDownArrow">
            <a:avLst>
              <a:gd name="adj1" fmla="val 50000"/>
              <a:gd name="adj2" fmla="val 35781"/>
            </a:avLst>
          </a:prstGeom>
          <a:solidFill>
            <a:srgbClr val="314004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9028151" y="2010484"/>
            <a:ext cx="360362" cy="647700"/>
          </a:xfrm>
          <a:prstGeom prst="upDownArrow">
            <a:avLst>
              <a:gd name="adj1" fmla="val 50000"/>
              <a:gd name="adj2" fmla="val 35781"/>
            </a:avLst>
          </a:prstGeom>
          <a:solidFill>
            <a:srgbClr val="314004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7856539" y="4248151"/>
            <a:ext cx="16589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6348414" y="4319589"/>
            <a:ext cx="1406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2460625" y="4176713"/>
            <a:ext cx="1588" cy="18732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>
            <a:off x="2460626" y="4176714"/>
            <a:ext cx="23034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>
            <a:off x="4764089" y="4176714"/>
            <a:ext cx="1587" cy="714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>
            <a:off x="4764089" y="4248150"/>
            <a:ext cx="3024187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 flipV="1">
            <a:off x="7788275" y="4167189"/>
            <a:ext cx="1588" cy="968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>
            <a:off x="7788276" y="4176714"/>
            <a:ext cx="18081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1" name="Line 16"/>
          <p:cNvSpPr>
            <a:spLocks noChangeShapeType="1"/>
          </p:cNvSpPr>
          <p:nvPr/>
        </p:nvSpPr>
        <p:spPr bwMode="auto">
          <a:xfrm>
            <a:off x="9729789" y="4176714"/>
            <a:ext cx="1587" cy="18700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4259263" y="4248150"/>
            <a:ext cx="3600450" cy="863600"/>
          </a:xfrm>
          <a:prstGeom prst="rect">
            <a:avLst/>
          </a:prstGeom>
          <a:solidFill>
            <a:srgbClr val="2323DC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Registro Empresarial</a:t>
            </a:r>
          </a:p>
        </p:txBody>
      </p:sp>
      <p:sp>
        <p:nvSpPr>
          <p:cNvPr id="16403" name="Line 18"/>
          <p:cNvSpPr>
            <a:spLocks noChangeShapeType="1"/>
          </p:cNvSpPr>
          <p:nvPr/>
        </p:nvSpPr>
        <p:spPr bwMode="auto">
          <a:xfrm>
            <a:off x="2676526" y="6046789"/>
            <a:ext cx="70532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4" name="Text Box 19"/>
          <p:cNvSpPr txBox="1">
            <a:spLocks noChangeArrowheads="1"/>
          </p:cNvSpPr>
          <p:nvPr/>
        </p:nvSpPr>
        <p:spPr bwMode="auto">
          <a:xfrm>
            <a:off x="5916614" y="5102226"/>
            <a:ext cx="1622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6405" name="Text Box 20"/>
          <p:cNvSpPr txBox="1">
            <a:spLocks noChangeArrowheads="1"/>
          </p:cNvSpPr>
          <p:nvPr/>
        </p:nvSpPr>
        <p:spPr bwMode="auto">
          <a:xfrm>
            <a:off x="-148432" y="1983113"/>
            <a:ext cx="2735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6406" name="Text Box 21"/>
          <p:cNvSpPr txBox="1">
            <a:spLocks noChangeArrowheads="1"/>
          </p:cNvSpPr>
          <p:nvPr/>
        </p:nvSpPr>
        <p:spPr bwMode="auto">
          <a:xfrm>
            <a:off x="8771732" y="2122087"/>
            <a:ext cx="2735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6407" name="Rectangle 22"/>
          <p:cNvSpPr>
            <a:spLocks noChangeArrowheads="1"/>
          </p:cNvSpPr>
          <p:nvPr/>
        </p:nvSpPr>
        <p:spPr bwMode="auto">
          <a:xfrm>
            <a:off x="2532063" y="335288"/>
            <a:ext cx="3883025" cy="1571625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80"/>
                </a:solidFill>
                <a:latin typeface="Times New Roman" panose="02020603050405020304" pitchFamily="18" charset="0"/>
              </a:rPr>
              <a:t>COLETA PORTAL NACIONAL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80"/>
                </a:solidFill>
                <a:latin typeface="Times New Roman" panose="02020603050405020304" pitchFamily="18" charset="0"/>
              </a:rPr>
              <a:t>REDESIMPLES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80"/>
                </a:solidFill>
                <a:latin typeface="Times New Roman" panose="02020603050405020304" pitchFamily="18" charset="0"/>
              </a:rPr>
              <a:t>Viabilidade + DBE Núcleo Comum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80"/>
                </a:solidFill>
                <a:latin typeface="Times New Roman" panose="02020603050405020304" pitchFamily="18" charset="0"/>
              </a:rPr>
              <a:t>+ Registro + Licenciamento</a:t>
            </a:r>
          </a:p>
        </p:txBody>
      </p:sp>
      <p:pic>
        <p:nvPicPr>
          <p:cNvPr id="1640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44464"/>
            <a:ext cx="1295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09" name="Line 24"/>
          <p:cNvSpPr>
            <a:spLocks noChangeShapeType="1"/>
          </p:cNvSpPr>
          <p:nvPr/>
        </p:nvSpPr>
        <p:spPr bwMode="auto">
          <a:xfrm flipH="1">
            <a:off x="6483351" y="503239"/>
            <a:ext cx="1960563" cy="1587"/>
          </a:xfrm>
          <a:prstGeom prst="line">
            <a:avLst/>
          </a:prstGeom>
          <a:noFill/>
          <a:ln w="108000" cap="sq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10" name="Rectangle 25"/>
          <p:cNvSpPr>
            <a:spLocks noChangeArrowheads="1"/>
          </p:cNvSpPr>
          <p:nvPr/>
        </p:nvSpPr>
        <p:spPr bwMode="auto">
          <a:xfrm>
            <a:off x="7283450" y="1152526"/>
            <a:ext cx="3240088" cy="792163"/>
          </a:xfrm>
          <a:prstGeom prst="rect">
            <a:avLst/>
          </a:prstGeom>
          <a:solidFill>
            <a:srgbClr val="B2B2B2"/>
          </a:solidFill>
          <a:ln w="9360" cap="sq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Integrador Estadual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solidFill>
                  <a:srgbClr val="FFFFFF"/>
                </a:solidFill>
                <a:latin typeface="Times New Roman" panose="02020603050405020304" pitchFamily="18" charset="0"/>
              </a:rPr>
              <a:t> Viab + Reg + Licença</a:t>
            </a:r>
          </a:p>
        </p:txBody>
      </p:sp>
      <p:sp>
        <p:nvSpPr>
          <p:cNvPr id="16411" name="Line 26"/>
          <p:cNvSpPr>
            <a:spLocks noChangeShapeType="1"/>
          </p:cNvSpPr>
          <p:nvPr/>
        </p:nvSpPr>
        <p:spPr bwMode="auto">
          <a:xfrm flipH="1">
            <a:off x="6411913" y="1511300"/>
            <a:ext cx="804862" cy="1588"/>
          </a:xfrm>
          <a:prstGeom prst="line">
            <a:avLst/>
          </a:prstGeom>
          <a:noFill/>
          <a:ln w="108000" cap="sq">
            <a:solidFill>
              <a:srgbClr val="000000"/>
            </a:solidFill>
            <a:miter lim="800000"/>
            <a:headEnd/>
            <a:tailEnd type="triangle" w="med" len="med"/>
          </a:ln>
          <a:effectLst>
            <a:outerShdw dist="10182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12" name="Text Box 27"/>
          <p:cNvSpPr txBox="1">
            <a:spLocks noChangeArrowheads="1"/>
          </p:cNvSpPr>
          <p:nvPr/>
        </p:nvSpPr>
        <p:spPr bwMode="auto">
          <a:xfrm>
            <a:off x="3947319" y="2085976"/>
            <a:ext cx="45116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200" dirty="0">
                <a:solidFill>
                  <a:srgbClr val="003366"/>
                </a:solidFill>
                <a:latin typeface="Times New Roman" panose="02020603050405020304" pitchFamily="18" charset="0"/>
              </a:rPr>
              <a:t>Regras de Validação da Base Nacional</a:t>
            </a:r>
          </a:p>
        </p:txBody>
      </p:sp>
      <p:sp>
        <p:nvSpPr>
          <p:cNvPr id="16413" name="Rectangle 28"/>
          <p:cNvSpPr>
            <a:spLocks noChangeArrowheads="1"/>
          </p:cNvSpPr>
          <p:nvPr/>
        </p:nvSpPr>
        <p:spPr bwMode="auto">
          <a:xfrm>
            <a:off x="3951666" y="2101058"/>
            <a:ext cx="4535487" cy="425450"/>
          </a:xfrm>
          <a:prstGeom prst="rect">
            <a:avLst/>
          </a:prstGeom>
          <a:noFill/>
          <a:ln w="9360" cap="sq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6414" name="AutoShape 29"/>
          <p:cNvSpPr>
            <a:spLocks noChangeArrowheads="1"/>
          </p:cNvSpPr>
          <p:nvPr/>
        </p:nvSpPr>
        <p:spPr bwMode="auto">
          <a:xfrm>
            <a:off x="8832850" y="850900"/>
            <a:ext cx="230188" cy="230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1413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1708151"/>
            <a:ext cx="14128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995613" y="1603375"/>
            <a:ext cx="75612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pt-BR" altLang="pt-BR" dirty="0">
                <a:solidFill>
                  <a:srgbClr val="002060"/>
                </a:solidFill>
              </a:rPr>
              <a:t>Os sistemas de integração definidos pela REDESIM estão implantados nacionalmente, com índice de </a:t>
            </a:r>
            <a:r>
              <a:rPr lang="pt-BR" altLang="pt-BR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59,80 % </a:t>
            </a:r>
            <a:r>
              <a:rPr lang="pt-BR" altLang="pt-BR" dirty="0">
                <a:solidFill>
                  <a:srgbClr val="002060"/>
                </a:solidFill>
              </a:rPr>
              <a:t>de integração já atingido. Estes índices levam em consideração 4 aspectos: a integração aos serviços da </a:t>
            </a:r>
            <a:r>
              <a:rPr lang="pt-BR" altLang="pt-BR" dirty="0" err="1">
                <a:solidFill>
                  <a:srgbClr val="002060"/>
                </a:solidFill>
              </a:rPr>
              <a:t>Redesim</a:t>
            </a:r>
            <a:r>
              <a:rPr lang="pt-BR" altLang="pt-BR" dirty="0">
                <a:solidFill>
                  <a:srgbClr val="002060"/>
                </a:solidFill>
              </a:rPr>
              <a:t> (40%), a integração da viabilidade (20%), a integração das administrações tributárias (20%) e a integração dos órgãos de licenciamento (20%). Abaixo, a situação geral (4 aspectos).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620838" y="917577"/>
            <a:ext cx="9144000" cy="43306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200" b="1" dirty="0">
                <a:solidFill>
                  <a:srgbClr val="002060"/>
                </a:solidFill>
              </a:rPr>
              <a:t>Situação Geral da Integração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524000" y="214313"/>
            <a:ext cx="9144000" cy="54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900" b="1">
                <a:solidFill>
                  <a:srgbClr val="002060"/>
                </a:solidFill>
              </a:rPr>
              <a:t>REDESIM – Situação atual</a:t>
            </a:r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1524000" y="811214"/>
            <a:ext cx="9144000" cy="1587"/>
          </a:xfrm>
          <a:prstGeom prst="line">
            <a:avLst/>
          </a:prstGeom>
          <a:noFill/>
          <a:ln w="57240" cap="sq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438525"/>
            <a:ext cx="8761412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3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1828</Words>
  <Application>Microsoft Office PowerPoint</Application>
  <PresentationFormat>Widescreen</PresentationFormat>
  <Paragraphs>530</Paragraphs>
  <Slides>37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9" baseType="lpstr">
      <vt:lpstr>Microsoft YaHei</vt:lpstr>
      <vt:lpstr>MS PGothic</vt:lpstr>
      <vt:lpstr>Arial</vt:lpstr>
      <vt:lpstr>Arial Black</vt:lpstr>
      <vt:lpstr>Arial Unicode MS</vt:lpstr>
      <vt:lpstr>Calibri</vt:lpstr>
      <vt:lpstr>Calibri Light</vt:lpstr>
      <vt:lpstr>Corbel</vt:lpstr>
      <vt:lpstr>DejaVu Sans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SPED Simplificação das Obrigações Acessórias  </vt:lpstr>
      <vt:lpstr>Apresentação do PowerPoint</vt:lpstr>
      <vt:lpstr>Apresentação do PowerPoint</vt:lpstr>
      <vt:lpstr>Obrigações Estaduais vs. EFD ICMS-IPI</vt:lpstr>
      <vt:lpstr> Obrigações Estaduais vs. EFD ICMS-IPI</vt:lpstr>
      <vt:lpstr>Apresentação do PowerPoint</vt:lpstr>
      <vt:lpstr>Road Map </vt:lpstr>
      <vt:lpstr>Apresentação do PowerPoint</vt:lpstr>
      <vt:lpstr>Potencial Médio de Eficiência com a eliminação de Obrigações Acessórias</vt:lpstr>
      <vt:lpstr>Apresentação do PowerPoint</vt:lpstr>
      <vt:lpstr>  Pagamento Centralizado no Comércio Exterior </vt:lpstr>
      <vt:lpstr>Objetivo</vt:lpstr>
      <vt:lpstr>Ganhos Esperados</vt:lpstr>
      <vt:lpstr>Visão de Futuro do Pagamento Centralizado</vt:lpstr>
      <vt:lpstr>O que já existe e pode ser aproveitado</vt:lpstr>
      <vt:lpstr>Pontos Críticos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Altemir Linhares de Melo</dc:creator>
  <cp:lastModifiedBy>Jacilene Maria Fontes Leite</cp:lastModifiedBy>
  <cp:revision>15</cp:revision>
  <dcterms:created xsi:type="dcterms:W3CDTF">2017-06-14T11:41:48Z</dcterms:created>
  <dcterms:modified xsi:type="dcterms:W3CDTF">2017-07-04T14:26:23Z</dcterms:modified>
</cp:coreProperties>
</file>