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78" r:id="rId7"/>
    <p:sldId id="333" r:id="rId8"/>
    <p:sldId id="336" r:id="rId9"/>
    <p:sldId id="341" r:id="rId10"/>
    <p:sldId id="340" r:id="rId11"/>
    <p:sldId id="342" r:id="rId12"/>
    <p:sldId id="320" r:id="rId13"/>
    <p:sldId id="258" r:id="rId14"/>
    <p:sldId id="261" r:id="rId15"/>
    <p:sldId id="294" r:id="rId16"/>
    <p:sldId id="321" r:id="rId17"/>
    <p:sldId id="349" r:id="rId18"/>
    <p:sldId id="348" r:id="rId19"/>
    <p:sldId id="350" r:id="rId20"/>
    <p:sldId id="322" r:id="rId21"/>
    <p:sldId id="351" r:id="rId22"/>
    <p:sldId id="353" r:id="rId23"/>
    <p:sldId id="354" r:id="rId24"/>
    <p:sldId id="312" r:id="rId25"/>
    <p:sldId id="343" r:id="rId26"/>
    <p:sldId id="267" r:id="rId27"/>
    <p:sldId id="323" r:id="rId28"/>
    <p:sldId id="324" r:id="rId29"/>
    <p:sldId id="326" r:id="rId30"/>
    <p:sldId id="327" r:id="rId31"/>
    <p:sldId id="328" r:id="rId32"/>
    <p:sldId id="352" r:id="rId33"/>
    <p:sldId id="306" r:id="rId34"/>
    <p:sldId id="260" r:id="rId35"/>
    <p:sldId id="296" r:id="rId36"/>
    <p:sldId id="315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11" autoAdjust="0"/>
  </p:normalViewPr>
  <p:slideViewPr>
    <p:cSldViewPr snapToGrid="0" snapToObjects="1">
      <p:cViewPr varScale="1">
        <p:scale>
          <a:sx n="85" d="100"/>
          <a:sy n="85" d="100"/>
        </p:scale>
        <p:origin x="14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7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is\Google%20Drive\SNIP%20Nicaragua\Indicadores\Prog%20vs%20Ejec\Resum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is%20Documentos\Eduardo\Asesor&#237;a%20BID\Puntajes%20dimensiones%20y%20subdimensiones%20con%20Colomb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América Latina: Crecimiento real de </a:t>
            </a:r>
            <a:r>
              <a:rPr lang="en-US" sz="1400" baseline="0" dirty="0" smtClean="0"/>
              <a:t>la inversión pública y del PIB</a:t>
            </a:r>
          </a:p>
          <a:p>
            <a:pPr>
              <a:defRPr sz="1400"/>
            </a:pPr>
            <a:r>
              <a:rPr lang="es-CO" sz="1400" b="0" baseline="0" dirty="0" smtClean="0"/>
              <a:t>(promedio móvil de 3 años, porcentaje) </a:t>
            </a:r>
            <a:endParaRPr lang="en-US" sz="1400" b="0" dirty="0"/>
          </a:p>
        </c:rich>
      </c:tx>
      <c:layout>
        <c:manualLayout>
          <c:xMode val="edge"/>
          <c:yMode val="edge"/>
          <c:x val="0.120503610196403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352632170009086E-2"/>
          <c:y val="0.17274772839898056"/>
          <c:w val="0.90530412776346436"/>
          <c:h val="0.686197751720476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 pública (eje izq.)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Sheet1!$B$2:$B$13</c:f>
              <c:numCache>
                <c:formatCode>0.0</c:formatCode>
                <c:ptCount val="12"/>
                <c:pt idx="0">
                  <c:v>1.0520554764282963</c:v>
                </c:pt>
                <c:pt idx="1">
                  <c:v>4.1273705782260004</c:v>
                </c:pt>
                <c:pt idx="2">
                  <c:v>14.294749291511465</c:v>
                </c:pt>
                <c:pt idx="3">
                  <c:v>17.239880498424224</c:v>
                </c:pt>
                <c:pt idx="4">
                  <c:v>20.948844138195827</c:v>
                </c:pt>
                <c:pt idx="5">
                  <c:v>12.697670701038588</c:v>
                </c:pt>
                <c:pt idx="6">
                  <c:v>11.931657461281558</c:v>
                </c:pt>
                <c:pt idx="7">
                  <c:v>8.8831449457648493</c:v>
                </c:pt>
                <c:pt idx="8">
                  <c:v>13.132321169170254</c:v>
                </c:pt>
                <c:pt idx="9">
                  <c:v>11.938184412322011</c:v>
                </c:pt>
                <c:pt idx="10">
                  <c:v>10.195612876651813</c:v>
                </c:pt>
                <c:pt idx="11">
                  <c:v>6.9313422278597754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939344"/>
        <c:axId val="17693990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PIB (eje der.)</c:v>
                </c:pt>
              </c:strCache>
            </c:strRef>
          </c:tx>
          <c:spPr>
            <a:ln w="31750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Sheet1!$C$2:$C$13</c:f>
              <c:numCache>
                <c:formatCode>0.0</c:formatCode>
                <c:ptCount val="12"/>
                <c:pt idx="0">
                  <c:v>0.99966666666666659</c:v>
                </c:pt>
                <c:pt idx="1">
                  <c:v>2.8993333333333333</c:v>
                </c:pt>
                <c:pt idx="2">
                  <c:v>4.3056666666666663</c:v>
                </c:pt>
                <c:pt idx="3">
                  <c:v>5.5093333333333332</c:v>
                </c:pt>
                <c:pt idx="4">
                  <c:v>5.3476666666666661</c:v>
                </c:pt>
                <c:pt idx="5">
                  <c:v>5.0910000000000002</c:v>
                </c:pt>
                <c:pt idx="6">
                  <c:v>2.7863333333333338</c:v>
                </c:pt>
                <c:pt idx="7">
                  <c:v>2.895</c:v>
                </c:pt>
                <c:pt idx="8">
                  <c:v>3.222</c:v>
                </c:pt>
                <c:pt idx="9">
                  <c:v>4.682666666666667</c:v>
                </c:pt>
                <c:pt idx="10">
                  <c:v>3.6373333333333329</c:v>
                </c:pt>
                <c:pt idx="11">
                  <c:v>2.4499999999999997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941024"/>
        <c:axId val="176940464"/>
      </c:lineChart>
      <c:catAx>
        <c:axId val="1769393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txPr>
          <a:bodyPr rot="-5400000" vert="horz"/>
          <a:lstStyle/>
          <a:p>
            <a:pPr>
              <a:defRPr sz="1200"/>
            </a:pPr>
            <a:endParaRPr lang="es-CL"/>
          </a:p>
        </c:txPr>
        <c:crossAx val="176939904"/>
        <c:crosses val="autoZero"/>
        <c:auto val="1"/>
        <c:lblAlgn val="ctr"/>
        <c:lblOffset val="100"/>
        <c:noMultiLvlLbl val="0"/>
      </c:catAx>
      <c:valAx>
        <c:axId val="176939904"/>
        <c:scaling>
          <c:orientation val="minMax"/>
        </c:scaling>
        <c:delete val="0"/>
        <c:axPos val="l"/>
        <c:numFmt formatCode="0" sourceLinked="0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176939344"/>
        <c:crosses val="autoZero"/>
        <c:crossBetween val="midCat"/>
      </c:valAx>
      <c:valAx>
        <c:axId val="176940464"/>
        <c:scaling>
          <c:orientation val="minMax"/>
        </c:scaling>
        <c:delete val="0"/>
        <c:axPos val="r"/>
        <c:numFmt formatCode="0" sourceLinked="0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176941024"/>
        <c:crosses val="max"/>
        <c:crossBetween val="between"/>
      </c:valAx>
      <c:catAx>
        <c:axId val="176941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94046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7.7764272889339472E-2"/>
          <c:y val="0.13042151964902726"/>
          <c:w val="0.77021360619240919"/>
          <c:h val="6.7826480308261133E-2"/>
        </c:manualLayout>
      </c:layout>
      <c:overlay val="0"/>
      <c:txPr>
        <a:bodyPr/>
        <a:lstStyle/>
        <a:p>
          <a:pPr>
            <a:defRPr sz="12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Gasto de inversión pública, 2000-14*</a:t>
            </a:r>
          </a:p>
          <a:p>
            <a:pPr>
              <a:defRPr/>
            </a:pPr>
            <a:r>
              <a:rPr lang="es-CO" sz="1400" b="0" dirty="0" smtClean="0"/>
              <a:t>(porcentaje</a:t>
            </a:r>
            <a:r>
              <a:rPr lang="es-CO" sz="1400" b="0" baseline="0" dirty="0" smtClean="0"/>
              <a:t> del PIB)</a:t>
            </a:r>
            <a:endParaRPr lang="en-US" sz="1400" b="0" dirty="0"/>
          </a:p>
        </c:rich>
      </c:tx>
      <c:layout>
        <c:manualLayout>
          <c:xMode val="edge"/>
          <c:yMode val="edge"/>
          <c:x val="0.2374788013967558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168275287399983E-2"/>
          <c:y val="0.1261984840577095"/>
          <c:w val="0.77703924186142315"/>
          <c:h val="0.71589272601233178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ASEAN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olid"/>
            </a:ln>
          </c:spPr>
          <c:marker>
            <c:symbol val="none"/>
          </c:marker>
          <c:dLbls>
            <c:dLbl>
              <c:idx val="14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Sheet1!$D$2:$D$16</c:f>
              <c:numCache>
                <c:formatCode>0.0</c:formatCode>
                <c:ptCount val="15"/>
                <c:pt idx="0">
                  <c:v>6.8070032905315037</c:v>
                </c:pt>
                <c:pt idx="1">
                  <c:v>7.0443279487876396</c:v>
                </c:pt>
                <c:pt idx="2">
                  <c:v>6.1010470855712162</c:v>
                </c:pt>
                <c:pt idx="3">
                  <c:v>6.8066496437843336</c:v>
                </c:pt>
                <c:pt idx="4">
                  <c:v>5.2160348234928602</c:v>
                </c:pt>
                <c:pt idx="5">
                  <c:v>5.1551625940792736</c:v>
                </c:pt>
                <c:pt idx="6">
                  <c:v>5.0795052968424175</c:v>
                </c:pt>
                <c:pt idx="7">
                  <c:v>5.5387684439961555</c:v>
                </c:pt>
                <c:pt idx="8">
                  <c:v>5.130884940451967</c:v>
                </c:pt>
                <c:pt idx="9">
                  <c:v>6.9446609568802744</c:v>
                </c:pt>
                <c:pt idx="10">
                  <c:v>7.2773719285466658</c:v>
                </c:pt>
                <c:pt idx="11">
                  <c:v>6.1966511431448428</c:v>
                </c:pt>
                <c:pt idx="12">
                  <c:v>6.6523381059255389</c:v>
                </c:pt>
                <c:pt idx="13">
                  <c:v>6.6507846917100846</c:v>
                </c:pt>
                <c:pt idx="14">
                  <c:v>6.3095763226124557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América Latina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4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Sheet1!$B$2:$B$16</c:f>
              <c:numCache>
                <c:formatCode>0.0</c:formatCode>
                <c:ptCount val="15"/>
                <c:pt idx="0">
                  <c:v>3.216506941916299</c:v>
                </c:pt>
                <c:pt idx="1">
                  <c:v>3.3726966858438461</c:v>
                </c:pt>
                <c:pt idx="2">
                  <c:v>2.9615516044099079</c:v>
                </c:pt>
                <c:pt idx="3">
                  <c:v>2.8953063604656668</c:v>
                </c:pt>
                <c:pt idx="4">
                  <c:v>3.1456877677871677</c:v>
                </c:pt>
                <c:pt idx="5">
                  <c:v>3.0561463554876491</c:v>
                </c:pt>
                <c:pt idx="6">
                  <c:v>3.1013063920040982</c:v>
                </c:pt>
                <c:pt idx="7">
                  <c:v>3.4175822630489834</c:v>
                </c:pt>
                <c:pt idx="8">
                  <c:v>3.7905247915633442</c:v>
                </c:pt>
                <c:pt idx="9">
                  <c:v>3.9700212814652187</c:v>
                </c:pt>
                <c:pt idx="10">
                  <c:v>3.8227311608233019</c:v>
                </c:pt>
                <c:pt idx="11">
                  <c:v>3.8324036190029953</c:v>
                </c:pt>
                <c:pt idx="12">
                  <c:v>4.2332955709272548</c:v>
                </c:pt>
                <c:pt idx="13">
                  <c:v>4.4906983341657121</c:v>
                </c:pt>
                <c:pt idx="14">
                  <c:v>4.2640337816847156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OECD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4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Sheet1!$C$2:$C$16</c:f>
              <c:numCache>
                <c:formatCode>0.0</c:formatCode>
                <c:ptCount val="15"/>
                <c:pt idx="0">
                  <c:v>3.4612757400228986</c:v>
                </c:pt>
                <c:pt idx="1">
                  <c:v>3.6314545687397932</c:v>
                </c:pt>
                <c:pt idx="2">
                  <c:v>3.6929255197571544</c:v>
                </c:pt>
                <c:pt idx="3">
                  <c:v>3.7104206782564098</c:v>
                </c:pt>
                <c:pt idx="4">
                  <c:v>3.5594734250559759</c:v>
                </c:pt>
                <c:pt idx="5">
                  <c:v>3.5435950583956437</c:v>
                </c:pt>
                <c:pt idx="6">
                  <c:v>3.6496472232315851</c:v>
                </c:pt>
                <c:pt idx="7">
                  <c:v>3.7051029601617862</c:v>
                </c:pt>
                <c:pt idx="8">
                  <c:v>3.8456671871859691</c:v>
                </c:pt>
                <c:pt idx="9">
                  <c:v>4.0543649437913389</c:v>
                </c:pt>
                <c:pt idx="10">
                  <c:v>3.8080871024487193</c:v>
                </c:pt>
                <c:pt idx="11">
                  <c:v>3.5066907675093404</c:v>
                </c:pt>
                <c:pt idx="12">
                  <c:v>3.4209352749931736</c:v>
                </c:pt>
                <c:pt idx="13">
                  <c:v>3.3796954656786564</c:v>
                </c:pt>
                <c:pt idx="14">
                  <c:v>3.4857316903136839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Corea del Sur</c:v>
                </c:pt>
              </c:strCache>
            </c:strRef>
          </c:tx>
          <c:spPr>
            <a:ln w="31750">
              <a:solidFill>
                <a:srgbClr val="7030A0"/>
              </a:solidFill>
              <a:prstDash val="sysDot"/>
            </a:ln>
          </c:spPr>
          <c:marker>
            <c:symbol val="none"/>
          </c:marker>
          <c:dLbls>
            <c:dLbl>
              <c:idx val="14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Sheet1!$E$2:$E$16</c:f>
              <c:numCache>
                <c:formatCode>0.0</c:formatCode>
                <c:ptCount val="15"/>
                <c:pt idx="0">
                  <c:v>3.506540225713946</c:v>
                </c:pt>
                <c:pt idx="1">
                  <c:v>3.6247131501059049</c:v>
                </c:pt>
                <c:pt idx="2">
                  <c:v>3.8525398821349062</c:v>
                </c:pt>
                <c:pt idx="3">
                  <c:v>3.7735132419485438</c:v>
                </c:pt>
                <c:pt idx="4">
                  <c:v>3.0811621159063511</c:v>
                </c:pt>
                <c:pt idx="5">
                  <c:v>2.6797208471910063</c:v>
                </c:pt>
                <c:pt idx="6">
                  <c:v>3.006765870169243</c:v>
                </c:pt>
                <c:pt idx="7">
                  <c:v>2.511268068161101</c:v>
                </c:pt>
                <c:pt idx="8">
                  <c:v>2.5748484235560918</c:v>
                </c:pt>
                <c:pt idx="9">
                  <c:v>3.060498504915917</c:v>
                </c:pt>
                <c:pt idx="10">
                  <c:v>2.7036105043198968</c:v>
                </c:pt>
                <c:pt idx="11">
                  <c:v>2.5745095788114334</c:v>
                </c:pt>
                <c:pt idx="12">
                  <c:v>2.4901692002492126</c:v>
                </c:pt>
                <c:pt idx="13">
                  <c:v>2.3816513496829472</c:v>
                </c:pt>
                <c:pt idx="14">
                  <c:v>2.0810743024057721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167840"/>
        <c:axId val="179168400"/>
      </c:lineChart>
      <c:catAx>
        <c:axId val="1791678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txPr>
          <a:bodyPr rot="-5400000" vert="horz"/>
          <a:lstStyle/>
          <a:p>
            <a:pPr>
              <a:defRPr sz="1200"/>
            </a:pPr>
            <a:endParaRPr lang="es-CL"/>
          </a:p>
        </c:txPr>
        <c:crossAx val="179168400"/>
        <c:crosses val="autoZero"/>
        <c:auto val="1"/>
        <c:lblAlgn val="ctr"/>
        <c:lblOffset val="100"/>
        <c:noMultiLvlLbl val="0"/>
      </c:catAx>
      <c:valAx>
        <c:axId val="179168400"/>
        <c:scaling>
          <c:orientation val="minMax"/>
          <c:max val="8"/>
          <c:min val="0"/>
        </c:scaling>
        <c:delete val="0"/>
        <c:axPos val="l"/>
        <c:numFmt formatCode="#.##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17916784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s-C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Perú</a:t>
            </a:r>
            <a:r>
              <a:rPr lang="es-CO" baseline="0" dirty="0" smtClean="0"/>
              <a:t> (2014)</a:t>
            </a:r>
            <a:endParaRPr lang="en-US" dirty="0"/>
          </a:p>
        </c:rich>
      </c:tx>
      <c:layout>
        <c:manualLayout>
          <c:xMode val="edge"/>
          <c:yMode val="edge"/>
          <c:x val="0.41225622740553663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Protección Social</c:v>
                </c:pt>
                <c:pt idx="1">
                  <c:v>Otras Act. Econ. 3/</c:v>
                </c:pt>
                <c:pt idx="2">
                  <c:v>Energía</c:v>
                </c:pt>
                <c:pt idx="3">
                  <c:v>Medio Ambiente</c:v>
                </c:pt>
                <c:pt idx="4">
                  <c:v>Cultura y Religion</c:v>
                </c:pt>
                <c:pt idx="5">
                  <c:v>Orden y Seguridad</c:v>
                </c:pt>
                <c:pt idx="6">
                  <c:v>Defensa</c:v>
                </c:pt>
                <c:pt idx="7">
                  <c:v>Servicios Públicos 2/</c:v>
                </c:pt>
                <c:pt idx="8">
                  <c:v>Salud</c:v>
                </c:pt>
                <c:pt idx="9">
                  <c:v>Agro</c:v>
                </c:pt>
                <c:pt idx="10">
                  <c:v>Agua</c:v>
                </c:pt>
                <c:pt idx="11">
                  <c:v>Educación</c:v>
                </c:pt>
                <c:pt idx="12">
                  <c:v>Vivienda y Serv. Comunitarios 1/</c:v>
                </c:pt>
                <c:pt idx="13">
                  <c:v>Transporte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0.82251355631085077</c:v>
                </c:pt>
                <c:pt idx="1">
                  <c:v>1.6272595288246452</c:v>
                </c:pt>
                <c:pt idx="2">
                  <c:v>1.6902988596491544</c:v>
                </c:pt>
                <c:pt idx="3">
                  <c:v>1.824122074621952</c:v>
                </c:pt>
                <c:pt idx="4">
                  <c:v>3.7713588350329252</c:v>
                </c:pt>
                <c:pt idx="5">
                  <c:v>4.1373213879634951</c:v>
                </c:pt>
                <c:pt idx="6">
                  <c:v>4.6023680842176118</c:v>
                </c:pt>
                <c:pt idx="7">
                  <c:v>5.5163603506812615</c:v>
                </c:pt>
                <c:pt idx="8">
                  <c:v>5.9222679527983342</c:v>
                </c:pt>
                <c:pt idx="9">
                  <c:v>8.1013392363029677</c:v>
                </c:pt>
                <c:pt idx="10">
                  <c:v>11.427146239106014</c:v>
                </c:pt>
                <c:pt idx="11">
                  <c:v>12.773865765900572</c:v>
                </c:pt>
                <c:pt idx="12">
                  <c:v>13.45102019426046</c:v>
                </c:pt>
                <c:pt idx="13">
                  <c:v>35.759904173435771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675136"/>
        <c:axId val="178389040"/>
      </c:barChart>
      <c:catAx>
        <c:axId val="179675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L"/>
          </a:p>
        </c:txPr>
        <c:crossAx val="178389040"/>
        <c:crosses val="autoZero"/>
        <c:auto val="1"/>
        <c:lblAlgn val="ctr"/>
        <c:lblOffset val="100"/>
        <c:noMultiLvlLbl val="0"/>
      </c:catAx>
      <c:valAx>
        <c:axId val="17838904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7967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Chile (2014)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7096642400831978"/>
          <c:y val="0.13349711431578207"/>
          <c:w val="0.4753228841677809"/>
          <c:h val="0.785782384875881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Otras Act. Econ. 3/</c:v>
                </c:pt>
                <c:pt idx="1">
                  <c:v>Agro</c:v>
                </c:pt>
                <c:pt idx="2">
                  <c:v>Medio Ambiente</c:v>
                </c:pt>
                <c:pt idx="3">
                  <c:v>Defensa</c:v>
                </c:pt>
                <c:pt idx="4">
                  <c:v>Energía</c:v>
                </c:pt>
                <c:pt idx="5">
                  <c:v>Cultura y Religion</c:v>
                </c:pt>
                <c:pt idx="6">
                  <c:v>Servicios Públicos 2/</c:v>
                </c:pt>
                <c:pt idx="7">
                  <c:v>Orden y Seguridad</c:v>
                </c:pt>
                <c:pt idx="8">
                  <c:v>Vivienda y Serv. Comunitarios 1/</c:v>
                </c:pt>
                <c:pt idx="9">
                  <c:v>Educación</c:v>
                </c:pt>
                <c:pt idx="10">
                  <c:v>Salud</c:v>
                </c:pt>
                <c:pt idx="11">
                  <c:v>Protección Social</c:v>
                </c:pt>
                <c:pt idx="12">
                  <c:v>Transporte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7.1570528583870461</c:v>
                </c:pt>
                <c:pt idx="1">
                  <c:v>4.0931478252697962E-3</c:v>
                </c:pt>
                <c:pt idx="2">
                  <c:v>0.15022327084658332</c:v>
                </c:pt>
                <c:pt idx="3">
                  <c:v>0.30725961675613722</c:v>
                </c:pt>
                <c:pt idx="4">
                  <c:v>0.84623090954552094</c:v>
                </c:pt>
                <c:pt idx="5">
                  <c:v>1.0811980943526991</c:v>
                </c:pt>
                <c:pt idx="6">
                  <c:v>2.7036496938311463</c:v>
                </c:pt>
                <c:pt idx="7">
                  <c:v>3.9125845551280141</c:v>
                </c:pt>
                <c:pt idx="8">
                  <c:v>6.2292314482147564</c:v>
                </c:pt>
                <c:pt idx="9">
                  <c:v>6.241078815196178</c:v>
                </c:pt>
                <c:pt idx="10">
                  <c:v>11.617333402694689</c:v>
                </c:pt>
                <c:pt idx="11">
                  <c:v>11.781652690912935</c:v>
                </c:pt>
                <c:pt idx="12">
                  <c:v>47.968411496309024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391280"/>
        <c:axId val="178391840"/>
      </c:barChart>
      <c:catAx>
        <c:axId val="178391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L"/>
          </a:p>
        </c:txPr>
        <c:crossAx val="178391840"/>
        <c:crosses val="autoZero"/>
        <c:auto val="1"/>
        <c:lblAlgn val="ctr"/>
        <c:lblOffset val="100"/>
        <c:noMultiLvlLbl val="0"/>
      </c:catAx>
      <c:valAx>
        <c:axId val="178391840"/>
        <c:scaling>
          <c:orientation val="minMax"/>
          <c:max val="50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78391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C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Hoja4!$B$4</c:f>
              <c:strCache>
                <c:ptCount val="1"/>
                <c:pt idx="0">
                  <c:v>MTI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Hoja4!$C$3:$D$3</c:f>
              <c:strCache>
                <c:ptCount val="2"/>
                <c:pt idx="0">
                  <c:v>% Cumplimiento Ev. Social</c:v>
                </c:pt>
                <c:pt idx="1">
                  <c:v>%Ejecución 2016</c:v>
                </c:pt>
              </c:strCache>
            </c:strRef>
          </c:cat>
          <c:val>
            <c:numRef>
              <c:f>Hoja4!$C$4:$D$4</c:f>
              <c:numCache>
                <c:formatCode>0%</c:formatCode>
                <c:ptCount val="2"/>
                <c:pt idx="0">
                  <c:v>1</c:v>
                </c:pt>
                <c:pt idx="1">
                  <c:v>1.1299999999999999</c:v>
                </c:pt>
              </c:numCache>
            </c:numRef>
          </c:val>
        </c:ser>
        <c:ser>
          <c:idx val="1"/>
          <c:order val="1"/>
          <c:tx>
            <c:strRef>
              <c:f>Hoja4!$B$5</c:f>
              <c:strCache>
                <c:ptCount val="1"/>
                <c:pt idx="0">
                  <c:v>MINED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Hoja4!$C$3:$D$3</c:f>
              <c:strCache>
                <c:ptCount val="2"/>
                <c:pt idx="0">
                  <c:v>% Cumplimiento Ev. Social</c:v>
                </c:pt>
                <c:pt idx="1">
                  <c:v>%Ejecución 2016</c:v>
                </c:pt>
              </c:strCache>
            </c:strRef>
          </c:cat>
          <c:val>
            <c:numRef>
              <c:f>Hoja4!$C$5:$D$5</c:f>
              <c:numCache>
                <c:formatCode>0%</c:formatCode>
                <c:ptCount val="2"/>
                <c:pt idx="0">
                  <c:v>0.01</c:v>
                </c:pt>
                <c:pt idx="1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388688"/>
        <c:axId val="173389248"/>
      </c:barChart>
      <c:catAx>
        <c:axId val="17338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3389248"/>
        <c:crosses val="autoZero"/>
        <c:auto val="1"/>
        <c:lblAlgn val="ctr"/>
        <c:lblOffset val="100"/>
        <c:noMultiLvlLbl val="0"/>
      </c:catAx>
      <c:valAx>
        <c:axId val="17338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338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Eficiencia</a:t>
            </a:r>
            <a:r>
              <a:rPr lang="es-CL" baseline="0"/>
              <a:t> Gestión y Cumplimiento plazos</a:t>
            </a:r>
            <a:endParaRPr lang="es-CL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Hoja2!$A$4</c:f>
              <c:strCache>
                <c:ptCount val="1"/>
                <c:pt idx="0">
                  <c:v>Eficiencia gestión inversión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Hoja2!$B$3:$Q$3</c:f>
              <c:strCache>
                <c:ptCount val="16"/>
                <c:pt idx="0">
                  <c:v>Panamá</c:v>
                </c:pt>
                <c:pt idx="1">
                  <c:v>El Salvador</c:v>
                </c:pt>
                <c:pt idx="2">
                  <c:v>Paraguay</c:v>
                </c:pt>
                <c:pt idx="3">
                  <c:v>Costa Rica</c:v>
                </c:pt>
                <c:pt idx="4">
                  <c:v>Uruguay</c:v>
                </c:pt>
                <c:pt idx="5">
                  <c:v>Guatemala</c:v>
                </c:pt>
                <c:pt idx="6">
                  <c:v>Honduras</c:v>
                </c:pt>
                <c:pt idx="7">
                  <c:v>Nicaragua</c:v>
                </c:pt>
                <c:pt idx="8">
                  <c:v>Argentina</c:v>
                </c:pt>
                <c:pt idx="9">
                  <c:v>Ecuador</c:v>
                </c:pt>
                <c:pt idx="10">
                  <c:v>México</c:v>
                </c:pt>
                <c:pt idx="11">
                  <c:v>Colombia</c:v>
                </c:pt>
                <c:pt idx="12">
                  <c:v>Perú</c:v>
                </c:pt>
                <c:pt idx="13">
                  <c:v>Bolivia</c:v>
                </c:pt>
                <c:pt idx="14">
                  <c:v>Rep. Dominicana</c:v>
                </c:pt>
                <c:pt idx="15">
                  <c:v>Chile</c:v>
                </c:pt>
              </c:strCache>
            </c:strRef>
          </c:cat>
          <c:val>
            <c:numRef>
              <c:f>Hoja2!$B$4:$Q$4</c:f>
              <c:numCache>
                <c:formatCode>General</c:formatCode>
                <c:ptCount val="16"/>
                <c:pt idx="0">
                  <c:v>1.5723218746299734</c:v>
                </c:pt>
                <c:pt idx="1">
                  <c:v>1.6989053139080528</c:v>
                </c:pt>
                <c:pt idx="2">
                  <c:v>1.7468320484416782</c:v>
                </c:pt>
                <c:pt idx="3">
                  <c:v>1.9901078537775547</c:v>
                </c:pt>
                <c:pt idx="4">
                  <c:v>2.0506624366308999</c:v>
                </c:pt>
                <c:pt idx="5">
                  <c:v>2.2193055555555543</c:v>
                </c:pt>
                <c:pt idx="6">
                  <c:v>2.5479531746031738</c:v>
                </c:pt>
                <c:pt idx="7">
                  <c:v>2.5614095518537221</c:v>
                </c:pt>
                <c:pt idx="8">
                  <c:v>2.6204697753659776</c:v>
                </c:pt>
                <c:pt idx="9">
                  <c:v>2.6283006714056762</c:v>
                </c:pt>
                <c:pt idx="10">
                  <c:v>2.6916184773510743</c:v>
                </c:pt>
                <c:pt idx="11">
                  <c:v>2.7012673257053117</c:v>
                </c:pt>
                <c:pt idx="12">
                  <c:v>2.9430533599753224</c:v>
                </c:pt>
                <c:pt idx="13">
                  <c:v>2.9431876819958163</c:v>
                </c:pt>
                <c:pt idx="14">
                  <c:v>2.9475487786751926</c:v>
                </c:pt>
                <c:pt idx="15">
                  <c:v>3.2599030526109143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Hoja2!$A$5</c:f>
              <c:strCache>
                <c:ptCount val="1"/>
                <c:pt idx="0">
                  <c:v>Cumplimiento plazos ejecución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Hoja2!$B$3:$Q$3</c:f>
              <c:strCache>
                <c:ptCount val="16"/>
                <c:pt idx="0">
                  <c:v>Panamá</c:v>
                </c:pt>
                <c:pt idx="1">
                  <c:v>El Salvador</c:v>
                </c:pt>
                <c:pt idx="2">
                  <c:v>Paraguay</c:v>
                </c:pt>
                <c:pt idx="3">
                  <c:v>Costa Rica</c:v>
                </c:pt>
                <c:pt idx="4">
                  <c:v>Uruguay</c:v>
                </c:pt>
                <c:pt idx="5">
                  <c:v>Guatemala</c:v>
                </c:pt>
                <c:pt idx="6">
                  <c:v>Honduras</c:v>
                </c:pt>
                <c:pt idx="7">
                  <c:v>Nicaragua</c:v>
                </c:pt>
                <c:pt idx="8">
                  <c:v>Argentina</c:v>
                </c:pt>
                <c:pt idx="9">
                  <c:v>Ecuador</c:v>
                </c:pt>
                <c:pt idx="10">
                  <c:v>México</c:v>
                </c:pt>
                <c:pt idx="11">
                  <c:v>Colombia</c:v>
                </c:pt>
                <c:pt idx="12">
                  <c:v>Perú</c:v>
                </c:pt>
                <c:pt idx="13">
                  <c:v>Bolivia</c:v>
                </c:pt>
                <c:pt idx="14">
                  <c:v>Rep. Dominicana</c:v>
                </c:pt>
                <c:pt idx="15">
                  <c:v>Chile</c:v>
                </c:pt>
              </c:strCache>
            </c:strRef>
          </c:cat>
          <c:val>
            <c:numRef>
              <c:f>Hoja2!$B$5:$Q$5</c:f>
              <c:numCache>
                <c:formatCode>0.00</c:formatCode>
                <c:ptCount val="16"/>
                <c:pt idx="0">
                  <c:v>1.97</c:v>
                </c:pt>
                <c:pt idx="1">
                  <c:v>1.33</c:v>
                </c:pt>
                <c:pt idx="2">
                  <c:v>0</c:v>
                </c:pt>
                <c:pt idx="3">
                  <c:v>1.33</c:v>
                </c:pt>
                <c:pt idx="4">
                  <c:v>2.67</c:v>
                </c:pt>
                <c:pt idx="5">
                  <c:v>2.67</c:v>
                </c:pt>
                <c:pt idx="6">
                  <c:v>2.67</c:v>
                </c:pt>
                <c:pt idx="7">
                  <c:v>4</c:v>
                </c:pt>
                <c:pt idx="8">
                  <c:v>4</c:v>
                </c:pt>
                <c:pt idx="9">
                  <c:v>2.67</c:v>
                </c:pt>
                <c:pt idx="10">
                  <c:v>2.67</c:v>
                </c:pt>
                <c:pt idx="11">
                  <c:v>4</c:v>
                </c:pt>
                <c:pt idx="12">
                  <c:v>2.87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694080"/>
        <c:axId val="174694640"/>
      </c:lineChart>
      <c:catAx>
        <c:axId val="17469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4694640"/>
        <c:crosses val="autoZero"/>
        <c:auto val="1"/>
        <c:lblAlgn val="ctr"/>
        <c:lblOffset val="100"/>
        <c:noMultiLvlLbl val="0"/>
      </c:catAx>
      <c:valAx>
        <c:axId val="17469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469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6139788082047"/>
          <c:y val="3.5201569257194545E-2"/>
          <c:w val="0.87226329347720422"/>
          <c:h val="0.839181407360157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 BRA</c:v>
                </c:pt>
              </c:strCache>
            </c:strRef>
          </c:tx>
          <c:spPr>
            <a:ln w="2222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Sheet1!$B$2:$B$16</c:f>
              <c:numCache>
                <c:formatCode>0</c:formatCode>
                <c:ptCount val="15"/>
                <c:pt idx="0">
                  <c:v>42.692475505940806</c:v>
                </c:pt>
                <c:pt idx="1">
                  <c:v>43.793563008489073</c:v>
                </c:pt>
                <c:pt idx="2">
                  <c:v>37.342752552813039</c:v>
                </c:pt>
                <c:pt idx="3">
                  <c:v>34.25224906344345</c:v>
                </c:pt>
                <c:pt idx="4">
                  <c:v>38.961667323956497</c:v>
                </c:pt>
                <c:pt idx="5">
                  <c:v>41.929421025839957</c:v>
                </c:pt>
                <c:pt idx="6">
                  <c:v>48.508653859666694</c:v>
                </c:pt>
                <c:pt idx="7">
                  <c:v>60.662916671963806</c:v>
                </c:pt>
                <c:pt idx="8">
                  <c:v>73.980977923627677</c:v>
                </c:pt>
                <c:pt idx="9">
                  <c:v>77.315353863615158</c:v>
                </c:pt>
                <c:pt idx="10">
                  <c:v>86.506540979987221</c:v>
                </c:pt>
                <c:pt idx="11">
                  <c:v>94.582944155279023</c:v>
                </c:pt>
                <c:pt idx="12">
                  <c:v>109.61907208630464</c:v>
                </c:pt>
                <c:pt idx="13">
                  <c:v>122.19581717364301</c:v>
                </c:pt>
                <c:pt idx="14">
                  <c:v>116.88316772722247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2980656"/>
        <c:axId val="262981216"/>
      </c:lineChart>
      <c:catAx>
        <c:axId val="26298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L"/>
          </a:p>
        </c:txPr>
        <c:crossAx val="262981216"/>
        <c:crosses val="autoZero"/>
        <c:auto val="1"/>
        <c:lblAlgn val="ctr"/>
        <c:lblOffset val="100"/>
        <c:noMultiLvlLbl val="0"/>
      </c:catAx>
      <c:valAx>
        <c:axId val="2629812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s-CO" noProof="0"/>
                </a:pPr>
                <a:r>
                  <a:rPr lang="es-CO" noProof="0" dirty="0" smtClean="0"/>
                  <a:t>USD reales </a:t>
                </a:r>
                <a:r>
                  <a:rPr lang="es-CO" baseline="0" noProof="0" dirty="0" smtClean="0"/>
                  <a:t> </a:t>
                </a:r>
                <a:r>
                  <a:rPr lang="es-CO" noProof="0" dirty="0" smtClean="0"/>
                  <a:t>per cápita</a:t>
                </a:r>
                <a:endParaRPr lang="es-CO" noProof="0" dirty="0"/>
              </a:p>
            </c:rich>
          </c:tx>
          <c:layout>
            <c:manualLayout>
              <c:xMode val="edge"/>
              <c:yMode val="edge"/>
              <c:x val="1.375E-2"/>
              <c:y val="0.26071291347277914"/>
            </c:manualLayout>
          </c:layout>
          <c:overlay val="0"/>
        </c:title>
        <c:numFmt formatCode="#\,##0" sourceLinked="0"/>
        <c:majorTickMark val="out"/>
        <c:minorTickMark val="none"/>
        <c:tickLblPos val="nextTo"/>
        <c:crossAx val="2629806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C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A9D69-8BBF-462B-ACCA-EF12246F6EF8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D88E41-4B20-419A-AD7A-AEB11C842D4A}">
      <dgm:prSet phldrT="[Text]" custT="1"/>
      <dgm:spPr/>
      <dgm:t>
        <a:bodyPr/>
        <a:lstStyle/>
        <a:p>
          <a:r>
            <a:rPr lang="en-US" sz="1600" dirty="0" err="1"/>
            <a:t>Planificación</a:t>
          </a:r>
          <a:endParaRPr lang="en-US" sz="1600" dirty="0"/>
        </a:p>
      </dgm:t>
    </dgm:pt>
    <dgm:pt modelId="{FC545AFE-BB22-458C-B32F-0234686FD145}" type="parTrans" cxnId="{BFCACF0B-42B0-41B6-A4A2-3F7B765F215C}">
      <dgm:prSet/>
      <dgm:spPr/>
      <dgm:t>
        <a:bodyPr/>
        <a:lstStyle/>
        <a:p>
          <a:endParaRPr lang="en-US"/>
        </a:p>
      </dgm:t>
    </dgm:pt>
    <dgm:pt modelId="{4852CD2F-B32D-4FEB-9B0E-837AC268B599}" type="sibTrans" cxnId="{BFCACF0B-42B0-41B6-A4A2-3F7B765F215C}">
      <dgm:prSet/>
      <dgm:spPr/>
      <dgm:t>
        <a:bodyPr/>
        <a:lstStyle/>
        <a:p>
          <a:endParaRPr lang="en-US"/>
        </a:p>
      </dgm:t>
    </dgm:pt>
    <dgm:pt modelId="{D6311332-8B3E-4246-9704-9BA8E41F7EA7}">
      <dgm:prSet phldrT="[Text]" custT="1"/>
      <dgm:spPr/>
      <dgm:t>
        <a:bodyPr/>
        <a:lstStyle/>
        <a:p>
          <a:r>
            <a:rPr lang="en-US" sz="1600" dirty="0" err="1"/>
            <a:t>Evaluación</a:t>
          </a:r>
          <a:r>
            <a:rPr lang="en-US" sz="1600" dirty="0"/>
            <a:t> </a:t>
          </a:r>
        </a:p>
        <a:p>
          <a:r>
            <a:rPr lang="en-US" sz="1600" dirty="0"/>
            <a:t>ex-ante </a:t>
          </a:r>
        </a:p>
      </dgm:t>
    </dgm:pt>
    <dgm:pt modelId="{8BE0837D-B49F-43A9-A19F-16FA1D6DD1E3}" type="parTrans" cxnId="{B0202ACB-F3DD-43C3-8A9E-D838D1247344}">
      <dgm:prSet/>
      <dgm:spPr/>
      <dgm:t>
        <a:bodyPr/>
        <a:lstStyle/>
        <a:p>
          <a:endParaRPr lang="en-US"/>
        </a:p>
      </dgm:t>
    </dgm:pt>
    <dgm:pt modelId="{D4FF6E01-3954-4D62-8A1F-7F0AF4B895FD}" type="sibTrans" cxnId="{B0202ACB-F3DD-43C3-8A9E-D838D1247344}">
      <dgm:prSet/>
      <dgm:spPr/>
      <dgm:t>
        <a:bodyPr/>
        <a:lstStyle/>
        <a:p>
          <a:endParaRPr lang="en-US"/>
        </a:p>
      </dgm:t>
    </dgm:pt>
    <dgm:pt modelId="{E04D52E3-5B24-4239-96C6-035E79D3F1ED}">
      <dgm:prSet phldrT="[Text]" custT="1"/>
      <dgm:spPr/>
      <dgm:t>
        <a:bodyPr/>
        <a:lstStyle/>
        <a:p>
          <a:r>
            <a:rPr lang="en-US" sz="1600" dirty="0" err="1"/>
            <a:t>Selección</a:t>
          </a:r>
          <a:r>
            <a:rPr lang="en-US" sz="1600" dirty="0"/>
            <a:t> y </a:t>
          </a:r>
          <a:r>
            <a:rPr lang="en-US" sz="1600" dirty="0" err="1"/>
            <a:t>presupuesto</a:t>
          </a:r>
          <a:r>
            <a:rPr lang="en-US" sz="1600" dirty="0"/>
            <a:t> </a:t>
          </a:r>
        </a:p>
      </dgm:t>
    </dgm:pt>
    <dgm:pt modelId="{489FA908-8B68-4C72-BC1B-CCE110DE407C}" type="parTrans" cxnId="{FEBF099F-8C36-4671-BB42-FB15CF6EEB9A}">
      <dgm:prSet/>
      <dgm:spPr/>
      <dgm:t>
        <a:bodyPr/>
        <a:lstStyle/>
        <a:p>
          <a:endParaRPr lang="en-US"/>
        </a:p>
      </dgm:t>
    </dgm:pt>
    <dgm:pt modelId="{65741553-A7EF-42DD-A2D0-F3FA987E32B6}" type="sibTrans" cxnId="{FEBF099F-8C36-4671-BB42-FB15CF6EEB9A}">
      <dgm:prSet/>
      <dgm:spPr/>
      <dgm:t>
        <a:bodyPr/>
        <a:lstStyle/>
        <a:p>
          <a:endParaRPr lang="en-US"/>
        </a:p>
      </dgm:t>
    </dgm:pt>
    <dgm:pt modelId="{C36EFECF-6AD1-400D-A98D-3356908CBAC2}">
      <dgm:prSet phldrT="[Text]" custT="1"/>
      <dgm:spPr/>
      <dgm:t>
        <a:bodyPr/>
        <a:lstStyle/>
        <a:p>
          <a:r>
            <a:rPr lang="en-US" sz="1600" dirty="0" err="1"/>
            <a:t>Implementación</a:t>
          </a:r>
          <a:r>
            <a:rPr lang="en-US" sz="1600" dirty="0"/>
            <a:t> y </a:t>
          </a:r>
          <a:r>
            <a:rPr lang="en-US" sz="1600" dirty="0" err="1"/>
            <a:t>seguimiento</a:t>
          </a:r>
          <a:endParaRPr lang="en-US" sz="1600" dirty="0"/>
        </a:p>
      </dgm:t>
    </dgm:pt>
    <dgm:pt modelId="{56EB6781-3F3F-470C-AB89-7C80DC908292}" type="parTrans" cxnId="{3B51A76A-3AF2-44A5-A8DB-A8A95F13D0CF}">
      <dgm:prSet/>
      <dgm:spPr/>
      <dgm:t>
        <a:bodyPr/>
        <a:lstStyle/>
        <a:p>
          <a:endParaRPr lang="en-US"/>
        </a:p>
      </dgm:t>
    </dgm:pt>
    <dgm:pt modelId="{8208574A-047C-42A1-A089-068D526E19AA}" type="sibTrans" cxnId="{3B51A76A-3AF2-44A5-A8DB-A8A95F13D0CF}">
      <dgm:prSet/>
      <dgm:spPr/>
      <dgm:t>
        <a:bodyPr/>
        <a:lstStyle/>
        <a:p>
          <a:endParaRPr lang="en-US"/>
        </a:p>
      </dgm:t>
    </dgm:pt>
    <dgm:pt modelId="{E5727CFA-908B-4DEA-837F-42385AAF7631}">
      <dgm:prSet phldrT="[Text]" custT="1"/>
      <dgm:spPr/>
      <dgm:t>
        <a:bodyPr/>
        <a:lstStyle/>
        <a:p>
          <a:r>
            <a:rPr lang="en-US" sz="1600" dirty="0" smtClean="0"/>
            <a:t>Auditoria y </a:t>
          </a:r>
          <a:r>
            <a:rPr lang="en-US" sz="1600" dirty="0" err="1" smtClean="0"/>
            <a:t>Ev</a:t>
          </a:r>
          <a:r>
            <a:rPr lang="en-US" sz="1600" dirty="0" smtClean="0"/>
            <a:t>.  </a:t>
          </a:r>
          <a:endParaRPr lang="en-US" sz="1600" dirty="0"/>
        </a:p>
        <a:p>
          <a:r>
            <a:rPr lang="en-US" sz="1600" dirty="0"/>
            <a:t>ex post </a:t>
          </a:r>
        </a:p>
      </dgm:t>
    </dgm:pt>
    <dgm:pt modelId="{1293F7C4-D8D1-4C9E-899A-B1E888864D44}" type="parTrans" cxnId="{62590C46-4953-4F76-9ECA-EFE5EFF34B17}">
      <dgm:prSet/>
      <dgm:spPr/>
      <dgm:t>
        <a:bodyPr/>
        <a:lstStyle/>
        <a:p>
          <a:endParaRPr lang="en-US"/>
        </a:p>
      </dgm:t>
    </dgm:pt>
    <dgm:pt modelId="{73D97635-C81C-4491-91C6-3D8452E2B009}" type="sibTrans" cxnId="{62590C46-4953-4F76-9ECA-EFE5EFF34B17}">
      <dgm:prSet/>
      <dgm:spPr/>
      <dgm:t>
        <a:bodyPr/>
        <a:lstStyle/>
        <a:p>
          <a:endParaRPr lang="en-US"/>
        </a:p>
      </dgm:t>
    </dgm:pt>
    <dgm:pt modelId="{83BB5265-82AC-4541-B484-3C5DFAB5B8D0}" type="pres">
      <dgm:prSet presAssocID="{33AA9D69-8BBF-462B-ACCA-EF12246F6E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95AE8-045F-4852-91F9-3DFA833812AE}" type="pres">
      <dgm:prSet presAssocID="{DAD88E41-4B20-419A-AD7A-AEB11C842D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6CB57-B9A0-4EDC-A117-E08E851FE25A}" type="pres">
      <dgm:prSet presAssocID="{DAD88E41-4B20-419A-AD7A-AEB11C842D4A}" presName="spNode" presStyleCnt="0"/>
      <dgm:spPr/>
    </dgm:pt>
    <dgm:pt modelId="{065A4A45-9B48-4D34-8023-037E7806C6A4}" type="pres">
      <dgm:prSet presAssocID="{4852CD2F-B32D-4FEB-9B0E-837AC268B59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B2A96A5-69F4-461B-94C8-04E2A5D1F369}" type="pres">
      <dgm:prSet presAssocID="{D6311332-8B3E-4246-9704-9BA8E41F7E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29982-3203-4CBB-BE39-5C03E8E0688A}" type="pres">
      <dgm:prSet presAssocID="{D6311332-8B3E-4246-9704-9BA8E41F7EA7}" presName="spNode" presStyleCnt="0"/>
      <dgm:spPr/>
    </dgm:pt>
    <dgm:pt modelId="{1AF3498E-C141-4603-A7DB-C3C14216456F}" type="pres">
      <dgm:prSet presAssocID="{D4FF6E01-3954-4D62-8A1F-7F0AF4B895F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E016BBE-80D6-4086-BD8F-A2E8A6243A8C}" type="pres">
      <dgm:prSet presAssocID="{E04D52E3-5B24-4239-96C6-035E79D3F1ED}" presName="node" presStyleLbl="node1" presStyleIdx="2" presStyleCnt="5" custScaleX="121410" custScaleY="10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776BF-BC72-4EA3-BF08-8DA4107C4B80}" type="pres">
      <dgm:prSet presAssocID="{E04D52E3-5B24-4239-96C6-035E79D3F1ED}" presName="spNode" presStyleCnt="0"/>
      <dgm:spPr/>
    </dgm:pt>
    <dgm:pt modelId="{4EEBB929-E690-4715-B139-E622D8242DDA}" type="pres">
      <dgm:prSet presAssocID="{65741553-A7EF-42DD-A2D0-F3FA987E32B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5E40E33-99FC-46CA-B801-9E693816B674}" type="pres">
      <dgm:prSet presAssocID="{C36EFECF-6AD1-400D-A98D-3356908CBAC2}" presName="node" presStyleLbl="node1" presStyleIdx="3" presStyleCnt="5" custScaleX="144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43CF4-C1AD-42CC-82B0-99A6CC01AC93}" type="pres">
      <dgm:prSet presAssocID="{C36EFECF-6AD1-400D-A98D-3356908CBAC2}" presName="spNode" presStyleCnt="0"/>
      <dgm:spPr/>
    </dgm:pt>
    <dgm:pt modelId="{A4735F0E-69BC-47F3-BBB0-4ABD10D2F73E}" type="pres">
      <dgm:prSet presAssocID="{8208574A-047C-42A1-A089-068D526E19A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C896FB8-D13D-4800-9DA5-DE578DC3742C}" type="pres">
      <dgm:prSet presAssocID="{E5727CFA-908B-4DEA-837F-42385AAF76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AC3C0-9A8F-45CB-A51F-4C57C6DCEA83}" type="pres">
      <dgm:prSet presAssocID="{E5727CFA-908B-4DEA-837F-42385AAF7631}" presName="spNode" presStyleCnt="0"/>
      <dgm:spPr/>
    </dgm:pt>
    <dgm:pt modelId="{C05EBDD0-90A1-4969-B914-9611EFA8E499}" type="pres">
      <dgm:prSet presAssocID="{73D97635-C81C-4491-91C6-3D8452E2B00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0202ACB-F3DD-43C3-8A9E-D838D1247344}" srcId="{33AA9D69-8BBF-462B-ACCA-EF12246F6EF8}" destId="{D6311332-8B3E-4246-9704-9BA8E41F7EA7}" srcOrd="1" destOrd="0" parTransId="{8BE0837D-B49F-43A9-A19F-16FA1D6DD1E3}" sibTransId="{D4FF6E01-3954-4D62-8A1F-7F0AF4B895FD}"/>
    <dgm:cxn modelId="{007D2485-CF8E-43B4-99D2-FC47B91A4DE0}" type="presOf" srcId="{8208574A-047C-42A1-A089-068D526E19AA}" destId="{A4735F0E-69BC-47F3-BBB0-4ABD10D2F73E}" srcOrd="0" destOrd="0" presId="urn:microsoft.com/office/officeart/2005/8/layout/cycle5"/>
    <dgm:cxn modelId="{62590C46-4953-4F76-9ECA-EFE5EFF34B17}" srcId="{33AA9D69-8BBF-462B-ACCA-EF12246F6EF8}" destId="{E5727CFA-908B-4DEA-837F-42385AAF7631}" srcOrd="4" destOrd="0" parTransId="{1293F7C4-D8D1-4C9E-899A-B1E888864D44}" sibTransId="{73D97635-C81C-4491-91C6-3D8452E2B009}"/>
    <dgm:cxn modelId="{3B51A76A-3AF2-44A5-A8DB-A8A95F13D0CF}" srcId="{33AA9D69-8BBF-462B-ACCA-EF12246F6EF8}" destId="{C36EFECF-6AD1-400D-A98D-3356908CBAC2}" srcOrd="3" destOrd="0" parTransId="{56EB6781-3F3F-470C-AB89-7C80DC908292}" sibTransId="{8208574A-047C-42A1-A089-068D526E19AA}"/>
    <dgm:cxn modelId="{73F8D2C3-EE32-43EC-8063-0B728D1A8D7E}" type="presOf" srcId="{65741553-A7EF-42DD-A2D0-F3FA987E32B6}" destId="{4EEBB929-E690-4715-B139-E622D8242DDA}" srcOrd="0" destOrd="0" presId="urn:microsoft.com/office/officeart/2005/8/layout/cycle5"/>
    <dgm:cxn modelId="{802FA297-D5E8-4496-A1B9-2E9CFF671E55}" type="presOf" srcId="{4852CD2F-B32D-4FEB-9B0E-837AC268B599}" destId="{065A4A45-9B48-4D34-8023-037E7806C6A4}" srcOrd="0" destOrd="0" presId="urn:microsoft.com/office/officeart/2005/8/layout/cycle5"/>
    <dgm:cxn modelId="{D7A707E5-9403-4242-9298-9C79F3164E45}" type="presOf" srcId="{E5727CFA-908B-4DEA-837F-42385AAF7631}" destId="{3C896FB8-D13D-4800-9DA5-DE578DC3742C}" srcOrd="0" destOrd="0" presId="urn:microsoft.com/office/officeart/2005/8/layout/cycle5"/>
    <dgm:cxn modelId="{B3FA388A-E8EB-4341-9A02-B18DBEB41349}" type="presOf" srcId="{C36EFECF-6AD1-400D-A98D-3356908CBAC2}" destId="{95E40E33-99FC-46CA-B801-9E693816B674}" srcOrd="0" destOrd="0" presId="urn:microsoft.com/office/officeart/2005/8/layout/cycle5"/>
    <dgm:cxn modelId="{F6AF142C-DF7B-4068-899A-717E74CC6168}" type="presOf" srcId="{D4FF6E01-3954-4D62-8A1F-7F0AF4B895FD}" destId="{1AF3498E-C141-4603-A7DB-C3C14216456F}" srcOrd="0" destOrd="0" presId="urn:microsoft.com/office/officeart/2005/8/layout/cycle5"/>
    <dgm:cxn modelId="{FEBF099F-8C36-4671-BB42-FB15CF6EEB9A}" srcId="{33AA9D69-8BBF-462B-ACCA-EF12246F6EF8}" destId="{E04D52E3-5B24-4239-96C6-035E79D3F1ED}" srcOrd="2" destOrd="0" parTransId="{489FA908-8B68-4C72-BC1B-CCE110DE407C}" sibTransId="{65741553-A7EF-42DD-A2D0-F3FA987E32B6}"/>
    <dgm:cxn modelId="{4A22FF38-8B35-4E32-B760-7F5904E827B7}" type="presOf" srcId="{D6311332-8B3E-4246-9704-9BA8E41F7EA7}" destId="{7B2A96A5-69F4-461B-94C8-04E2A5D1F369}" srcOrd="0" destOrd="0" presId="urn:microsoft.com/office/officeart/2005/8/layout/cycle5"/>
    <dgm:cxn modelId="{0EB67C0D-4734-4E63-8650-ED7A76185052}" type="presOf" srcId="{33AA9D69-8BBF-462B-ACCA-EF12246F6EF8}" destId="{83BB5265-82AC-4541-B484-3C5DFAB5B8D0}" srcOrd="0" destOrd="0" presId="urn:microsoft.com/office/officeart/2005/8/layout/cycle5"/>
    <dgm:cxn modelId="{BFCACF0B-42B0-41B6-A4A2-3F7B765F215C}" srcId="{33AA9D69-8BBF-462B-ACCA-EF12246F6EF8}" destId="{DAD88E41-4B20-419A-AD7A-AEB11C842D4A}" srcOrd="0" destOrd="0" parTransId="{FC545AFE-BB22-458C-B32F-0234686FD145}" sibTransId="{4852CD2F-B32D-4FEB-9B0E-837AC268B599}"/>
    <dgm:cxn modelId="{525E1EA6-4F88-4392-928D-FFF3BB7F5214}" type="presOf" srcId="{E04D52E3-5B24-4239-96C6-035E79D3F1ED}" destId="{3E016BBE-80D6-4086-BD8F-A2E8A6243A8C}" srcOrd="0" destOrd="0" presId="urn:microsoft.com/office/officeart/2005/8/layout/cycle5"/>
    <dgm:cxn modelId="{9A43B06E-0684-4E1C-9851-369E13CB9F65}" type="presOf" srcId="{73D97635-C81C-4491-91C6-3D8452E2B009}" destId="{C05EBDD0-90A1-4969-B914-9611EFA8E499}" srcOrd="0" destOrd="0" presId="urn:microsoft.com/office/officeart/2005/8/layout/cycle5"/>
    <dgm:cxn modelId="{5B8AE620-7B47-48A0-A7EB-F2B06E2ACBBB}" type="presOf" srcId="{DAD88E41-4B20-419A-AD7A-AEB11C842D4A}" destId="{A5295AE8-045F-4852-91F9-3DFA833812AE}" srcOrd="0" destOrd="0" presId="urn:microsoft.com/office/officeart/2005/8/layout/cycle5"/>
    <dgm:cxn modelId="{7E0EFC83-DEB9-4FCC-AB37-B352AC41FBB1}" type="presParOf" srcId="{83BB5265-82AC-4541-B484-3C5DFAB5B8D0}" destId="{A5295AE8-045F-4852-91F9-3DFA833812AE}" srcOrd="0" destOrd="0" presId="urn:microsoft.com/office/officeart/2005/8/layout/cycle5"/>
    <dgm:cxn modelId="{EED73D8D-50EC-40EA-8B3C-1D8F6B3570D7}" type="presParOf" srcId="{83BB5265-82AC-4541-B484-3C5DFAB5B8D0}" destId="{E1E6CB57-B9A0-4EDC-A117-E08E851FE25A}" srcOrd="1" destOrd="0" presId="urn:microsoft.com/office/officeart/2005/8/layout/cycle5"/>
    <dgm:cxn modelId="{F7DFD55F-AEA5-471D-9599-37E5A3237D27}" type="presParOf" srcId="{83BB5265-82AC-4541-B484-3C5DFAB5B8D0}" destId="{065A4A45-9B48-4D34-8023-037E7806C6A4}" srcOrd="2" destOrd="0" presId="urn:microsoft.com/office/officeart/2005/8/layout/cycle5"/>
    <dgm:cxn modelId="{0A21181C-1657-4D5F-84C0-93340C835493}" type="presParOf" srcId="{83BB5265-82AC-4541-B484-3C5DFAB5B8D0}" destId="{7B2A96A5-69F4-461B-94C8-04E2A5D1F369}" srcOrd="3" destOrd="0" presId="urn:microsoft.com/office/officeart/2005/8/layout/cycle5"/>
    <dgm:cxn modelId="{9C658DB2-DD55-44C9-B3B4-9C341A29B5E9}" type="presParOf" srcId="{83BB5265-82AC-4541-B484-3C5DFAB5B8D0}" destId="{6EA29982-3203-4CBB-BE39-5C03E8E0688A}" srcOrd="4" destOrd="0" presId="urn:microsoft.com/office/officeart/2005/8/layout/cycle5"/>
    <dgm:cxn modelId="{9BBCC2E3-5800-45AB-B2C0-A86000342D2B}" type="presParOf" srcId="{83BB5265-82AC-4541-B484-3C5DFAB5B8D0}" destId="{1AF3498E-C141-4603-A7DB-C3C14216456F}" srcOrd="5" destOrd="0" presId="urn:microsoft.com/office/officeart/2005/8/layout/cycle5"/>
    <dgm:cxn modelId="{53C6C2F3-C6AA-4011-A757-A8744D9FAC51}" type="presParOf" srcId="{83BB5265-82AC-4541-B484-3C5DFAB5B8D0}" destId="{3E016BBE-80D6-4086-BD8F-A2E8A6243A8C}" srcOrd="6" destOrd="0" presId="urn:microsoft.com/office/officeart/2005/8/layout/cycle5"/>
    <dgm:cxn modelId="{117BD8CA-27AB-459A-8BBF-11BF807F8845}" type="presParOf" srcId="{83BB5265-82AC-4541-B484-3C5DFAB5B8D0}" destId="{81A776BF-BC72-4EA3-BF08-8DA4107C4B80}" srcOrd="7" destOrd="0" presId="urn:microsoft.com/office/officeart/2005/8/layout/cycle5"/>
    <dgm:cxn modelId="{5DB4DE9D-EFC4-41D4-BBC6-CEE0258A4FF7}" type="presParOf" srcId="{83BB5265-82AC-4541-B484-3C5DFAB5B8D0}" destId="{4EEBB929-E690-4715-B139-E622D8242DDA}" srcOrd="8" destOrd="0" presId="urn:microsoft.com/office/officeart/2005/8/layout/cycle5"/>
    <dgm:cxn modelId="{BF0F5AF4-48CA-4317-8019-FB36F197248B}" type="presParOf" srcId="{83BB5265-82AC-4541-B484-3C5DFAB5B8D0}" destId="{95E40E33-99FC-46CA-B801-9E693816B674}" srcOrd="9" destOrd="0" presId="urn:microsoft.com/office/officeart/2005/8/layout/cycle5"/>
    <dgm:cxn modelId="{5BB60560-967D-470D-846F-C010E24F36D5}" type="presParOf" srcId="{83BB5265-82AC-4541-B484-3C5DFAB5B8D0}" destId="{A7343CF4-C1AD-42CC-82B0-99A6CC01AC93}" srcOrd="10" destOrd="0" presId="urn:microsoft.com/office/officeart/2005/8/layout/cycle5"/>
    <dgm:cxn modelId="{25A1B031-F21E-4E3D-B266-9FBD7DBED22A}" type="presParOf" srcId="{83BB5265-82AC-4541-B484-3C5DFAB5B8D0}" destId="{A4735F0E-69BC-47F3-BBB0-4ABD10D2F73E}" srcOrd="11" destOrd="0" presId="urn:microsoft.com/office/officeart/2005/8/layout/cycle5"/>
    <dgm:cxn modelId="{DDC5EB63-0D2C-4400-AB65-8D83AD96504E}" type="presParOf" srcId="{83BB5265-82AC-4541-B484-3C5DFAB5B8D0}" destId="{3C896FB8-D13D-4800-9DA5-DE578DC3742C}" srcOrd="12" destOrd="0" presId="urn:microsoft.com/office/officeart/2005/8/layout/cycle5"/>
    <dgm:cxn modelId="{3CD66778-CAF7-498B-AE87-7C20242EF5A8}" type="presParOf" srcId="{83BB5265-82AC-4541-B484-3C5DFAB5B8D0}" destId="{468AC3C0-9A8F-45CB-A51F-4C57C6DCEA83}" srcOrd="13" destOrd="0" presId="urn:microsoft.com/office/officeart/2005/8/layout/cycle5"/>
    <dgm:cxn modelId="{A82BF368-02FD-4BB4-8B35-36B4F3C6AFA2}" type="presParOf" srcId="{83BB5265-82AC-4541-B484-3C5DFAB5B8D0}" destId="{C05EBDD0-90A1-4969-B914-9611EFA8E49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A9D69-8BBF-462B-ACCA-EF12246F6EF8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D88E41-4B20-419A-AD7A-AEB11C842D4A}">
      <dgm:prSet phldrT="[Text]" custT="1"/>
      <dgm:spPr/>
      <dgm:t>
        <a:bodyPr/>
        <a:lstStyle/>
        <a:p>
          <a:r>
            <a:rPr lang="en-US" sz="1600" dirty="0" err="1"/>
            <a:t>Planificación</a:t>
          </a:r>
          <a:endParaRPr lang="en-US" sz="1600" dirty="0"/>
        </a:p>
      </dgm:t>
    </dgm:pt>
    <dgm:pt modelId="{FC545AFE-BB22-458C-B32F-0234686FD145}" type="parTrans" cxnId="{BFCACF0B-42B0-41B6-A4A2-3F7B765F215C}">
      <dgm:prSet/>
      <dgm:spPr/>
      <dgm:t>
        <a:bodyPr/>
        <a:lstStyle/>
        <a:p>
          <a:endParaRPr lang="en-US"/>
        </a:p>
      </dgm:t>
    </dgm:pt>
    <dgm:pt modelId="{4852CD2F-B32D-4FEB-9B0E-837AC268B599}" type="sibTrans" cxnId="{BFCACF0B-42B0-41B6-A4A2-3F7B765F215C}">
      <dgm:prSet/>
      <dgm:spPr/>
      <dgm:t>
        <a:bodyPr/>
        <a:lstStyle/>
        <a:p>
          <a:endParaRPr lang="en-US"/>
        </a:p>
      </dgm:t>
    </dgm:pt>
    <dgm:pt modelId="{D6311332-8B3E-4246-9704-9BA8E41F7EA7}">
      <dgm:prSet phldrT="[Text]" custT="1"/>
      <dgm:spPr/>
      <dgm:t>
        <a:bodyPr/>
        <a:lstStyle/>
        <a:p>
          <a:r>
            <a:rPr lang="en-US" sz="1600" dirty="0" err="1"/>
            <a:t>Evaluación</a:t>
          </a:r>
          <a:r>
            <a:rPr lang="en-US" sz="1600" dirty="0"/>
            <a:t> </a:t>
          </a:r>
        </a:p>
        <a:p>
          <a:r>
            <a:rPr lang="en-US" sz="1600" dirty="0"/>
            <a:t>ex-ante </a:t>
          </a:r>
        </a:p>
      </dgm:t>
    </dgm:pt>
    <dgm:pt modelId="{8BE0837D-B49F-43A9-A19F-16FA1D6DD1E3}" type="parTrans" cxnId="{B0202ACB-F3DD-43C3-8A9E-D838D1247344}">
      <dgm:prSet/>
      <dgm:spPr/>
      <dgm:t>
        <a:bodyPr/>
        <a:lstStyle/>
        <a:p>
          <a:endParaRPr lang="en-US"/>
        </a:p>
      </dgm:t>
    </dgm:pt>
    <dgm:pt modelId="{D4FF6E01-3954-4D62-8A1F-7F0AF4B895FD}" type="sibTrans" cxnId="{B0202ACB-F3DD-43C3-8A9E-D838D1247344}">
      <dgm:prSet/>
      <dgm:spPr/>
      <dgm:t>
        <a:bodyPr/>
        <a:lstStyle/>
        <a:p>
          <a:endParaRPr lang="en-US"/>
        </a:p>
      </dgm:t>
    </dgm:pt>
    <dgm:pt modelId="{E04D52E3-5B24-4239-96C6-035E79D3F1ED}">
      <dgm:prSet phldrT="[Text]" custT="1"/>
      <dgm:spPr/>
      <dgm:t>
        <a:bodyPr/>
        <a:lstStyle/>
        <a:p>
          <a:r>
            <a:rPr lang="en-US" sz="1600" dirty="0" err="1"/>
            <a:t>Selección</a:t>
          </a:r>
          <a:r>
            <a:rPr lang="en-US" sz="1600" dirty="0"/>
            <a:t> y </a:t>
          </a:r>
          <a:r>
            <a:rPr lang="en-US" sz="1600" dirty="0" err="1"/>
            <a:t>presupuesto</a:t>
          </a:r>
          <a:r>
            <a:rPr lang="en-US" sz="1600" dirty="0"/>
            <a:t> </a:t>
          </a:r>
        </a:p>
      </dgm:t>
    </dgm:pt>
    <dgm:pt modelId="{489FA908-8B68-4C72-BC1B-CCE110DE407C}" type="parTrans" cxnId="{FEBF099F-8C36-4671-BB42-FB15CF6EEB9A}">
      <dgm:prSet/>
      <dgm:spPr/>
      <dgm:t>
        <a:bodyPr/>
        <a:lstStyle/>
        <a:p>
          <a:endParaRPr lang="en-US"/>
        </a:p>
      </dgm:t>
    </dgm:pt>
    <dgm:pt modelId="{65741553-A7EF-42DD-A2D0-F3FA987E32B6}" type="sibTrans" cxnId="{FEBF099F-8C36-4671-BB42-FB15CF6EEB9A}">
      <dgm:prSet/>
      <dgm:spPr/>
      <dgm:t>
        <a:bodyPr/>
        <a:lstStyle/>
        <a:p>
          <a:endParaRPr lang="en-US"/>
        </a:p>
      </dgm:t>
    </dgm:pt>
    <dgm:pt modelId="{C36EFECF-6AD1-400D-A98D-3356908CBAC2}">
      <dgm:prSet phldrT="[Text]" custT="1"/>
      <dgm:spPr/>
      <dgm:t>
        <a:bodyPr/>
        <a:lstStyle/>
        <a:p>
          <a:r>
            <a:rPr lang="en-US" sz="1600" dirty="0" err="1"/>
            <a:t>Implementación</a:t>
          </a:r>
          <a:r>
            <a:rPr lang="en-US" sz="1600" dirty="0"/>
            <a:t> y </a:t>
          </a:r>
          <a:r>
            <a:rPr lang="en-US" sz="1600" dirty="0" err="1"/>
            <a:t>seguimiento</a:t>
          </a:r>
          <a:endParaRPr lang="en-US" sz="1600" dirty="0"/>
        </a:p>
      </dgm:t>
    </dgm:pt>
    <dgm:pt modelId="{56EB6781-3F3F-470C-AB89-7C80DC908292}" type="parTrans" cxnId="{3B51A76A-3AF2-44A5-A8DB-A8A95F13D0CF}">
      <dgm:prSet/>
      <dgm:spPr/>
      <dgm:t>
        <a:bodyPr/>
        <a:lstStyle/>
        <a:p>
          <a:endParaRPr lang="en-US"/>
        </a:p>
      </dgm:t>
    </dgm:pt>
    <dgm:pt modelId="{8208574A-047C-42A1-A089-068D526E19AA}" type="sibTrans" cxnId="{3B51A76A-3AF2-44A5-A8DB-A8A95F13D0CF}">
      <dgm:prSet/>
      <dgm:spPr/>
      <dgm:t>
        <a:bodyPr/>
        <a:lstStyle/>
        <a:p>
          <a:endParaRPr lang="en-US"/>
        </a:p>
      </dgm:t>
    </dgm:pt>
    <dgm:pt modelId="{E5727CFA-908B-4DEA-837F-42385AAF7631}">
      <dgm:prSet phldrT="[Text]" custT="1"/>
      <dgm:spPr/>
      <dgm:t>
        <a:bodyPr/>
        <a:lstStyle/>
        <a:p>
          <a:r>
            <a:rPr lang="en-US" sz="1600" dirty="0" smtClean="0"/>
            <a:t>Auditoria y </a:t>
          </a:r>
          <a:r>
            <a:rPr lang="en-US" sz="1600" dirty="0" err="1" smtClean="0"/>
            <a:t>Ev</a:t>
          </a:r>
          <a:r>
            <a:rPr lang="en-US" sz="1600" dirty="0" smtClean="0"/>
            <a:t>.  </a:t>
          </a:r>
          <a:endParaRPr lang="en-US" sz="1600" dirty="0"/>
        </a:p>
        <a:p>
          <a:r>
            <a:rPr lang="en-US" sz="1600" dirty="0"/>
            <a:t>ex post </a:t>
          </a:r>
        </a:p>
      </dgm:t>
    </dgm:pt>
    <dgm:pt modelId="{1293F7C4-D8D1-4C9E-899A-B1E888864D44}" type="parTrans" cxnId="{62590C46-4953-4F76-9ECA-EFE5EFF34B17}">
      <dgm:prSet/>
      <dgm:spPr/>
      <dgm:t>
        <a:bodyPr/>
        <a:lstStyle/>
        <a:p>
          <a:endParaRPr lang="en-US"/>
        </a:p>
      </dgm:t>
    </dgm:pt>
    <dgm:pt modelId="{73D97635-C81C-4491-91C6-3D8452E2B009}" type="sibTrans" cxnId="{62590C46-4953-4F76-9ECA-EFE5EFF34B17}">
      <dgm:prSet/>
      <dgm:spPr/>
      <dgm:t>
        <a:bodyPr/>
        <a:lstStyle/>
        <a:p>
          <a:endParaRPr lang="en-US"/>
        </a:p>
      </dgm:t>
    </dgm:pt>
    <dgm:pt modelId="{83BB5265-82AC-4541-B484-3C5DFAB5B8D0}" type="pres">
      <dgm:prSet presAssocID="{33AA9D69-8BBF-462B-ACCA-EF12246F6E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95AE8-045F-4852-91F9-3DFA833812AE}" type="pres">
      <dgm:prSet presAssocID="{DAD88E41-4B20-419A-AD7A-AEB11C842D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6CB57-B9A0-4EDC-A117-E08E851FE25A}" type="pres">
      <dgm:prSet presAssocID="{DAD88E41-4B20-419A-AD7A-AEB11C842D4A}" presName="spNode" presStyleCnt="0"/>
      <dgm:spPr/>
    </dgm:pt>
    <dgm:pt modelId="{065A4A45-9B48-4D34-8023-037E7806C6A4}" type="pres">
      <dgm:prSet presAssocID="{4852CD2F-B32D-4FEB-9B0E-837AC268B59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B2A96A5-69F4-461B-94C8-04E2A5D1F369}" type="pres">
      <dgm:prSet presAssocID="{D6311332-8B3E-4246-9704-9BA8E41F7E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29982-3203-4CBB-BE39-5C03E8E0688A}" type="pres">
      <dgm:prSet presAssocID="{D6311332-8B3E-4246-9704-9BA8E41F7EA7}" presName="spNode" presStyleCnt="0"/>
      <dgm:spPr/>
    </dgm:pt>
    <dgm:pt modelId="{1AF3498E-C141-4603-A7DB-C3C14216456F}" type="pres">
      <dgm:prSet presAssocID="{D4FF6E01-3954-4D62-8A1F-7F0AF4B895F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E016BBE-80D6-4086-BD8F-A2E8A6243A8C}" type="pres">
      <dgm:prSet presAssocID="{E04D52E3-5B24-4239-96C6-035E79D3F1ED}" presName="node" presStyleLbl="node1" presStyleIdx="2" presStyleCnt="5" custScaleX="121410" custScaleY="10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776BF-BC72-4EA3-BF08-8DA4107C4B80}" type="pres">
      <dgm:prSet presAssocID="{E04D52E3-5B24-4239-96C6-035E79D3F1ED}" presName="spNode" presStyleCnt="0"/>
      <dgm:spPr/>
    </dgm:pt>
    <dgm:pt modelId="{4EEBB929-E690-4715-B139-E622D8242DDA}" type="pres">
      <dgm:prSet presAssocID="{65741553-A7EF-42DD-A2D0-F3FA987E32B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5E40E33-99FC-46CA-B801-9E693816B674}" type="pres">
      <dgm:prSet presAssocID="{C36EFECF-6AD1-400D-A98D-3356908CBAC2}" presName="node" presStyleLbl="node1" presStyleIdx="3" presStyleCnt="5" custScaleX="144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43CF4-C1AD-42CC-82B0-99A6CC01AC93}" type="pres">
      <dgm:prSet presAssocID="{C36EFECF-6AD1-400D-A98D-3356908CBAC2}" presName="spNode" presStyleCnt="0"/>
      <dgm:spPr/>
    </dgm:pt>
    <dgm:pt modelId="{A4735F0E-69BC-47F3-BBB0-4ABD10D2F73E}" type="pres">
      <dgm:prSet presAssocID="{8208574A-047C-42A1-A089-068D526E19A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C896FB8-D13D-4800-9DA5-DE578DC3742C}" type="pres">
      <dgm:prSet presAssocID="{E5727CFA-908B-4DEA-837F-42385AAF76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AC3C0-9A8F-45CB-A51F-4C57C6DCEA83}" type="pres">
      <dgm:prSet presAssocID="{E5727CFA-908B-4DEA-837F-42385AAF7631}" presName="spNode" presStyleCnt="0"/>
      <dgm:spPr/>
    </dgm:pt>
    <dgm:pt modelId="{C05EBDD0-90A1-4969-B914-9611EFA8E499}" type="pres">
      <dgm:prSet presAssocID="{73D97635-C81C-4491-91C6-3D8452E2B00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0202ACB-F3DD-43C3-8A9E-D838D1247344}" srcId="{33AA9D69-8BBF-462B-ACCA-EF12246F6EF8}" destId="{D6311332-8B3E-4246-9704-9BA8E41F7EA7}" srcOrd="1" destOrd="0" parTransId="{8BE0837D-B49F-43A9-A19F-16FA1D6DD1E3}" sibTransId="{D4FF6E01-3954-4D62-8A1F-7F0AF4B895FD}"/>
    <dgm:cxn modelId="{62590C46-4953-4F76-9ECA-EFE5EFF34B17}" srcId="{33AA9D69-8BBF-462B-ACCA-EF12246F6EF8}" destId="{E5727CFA-908B-4DEA-837F-42385AAF7631}" srcOrd="4" destOrd="0" parTransId="{1293F7C4-D8D1-4C9E-899A-B1E888864D44}" sibTransId="{73D97635-C81C-4491-91C6-3D8452E2B009}"/>
    <dgm:cxn modelId="{4BB9E7A0-BCA3-463B-AD5B-22CFCDDA29EE}" type="presOf" srcId="{C36EFECF-6AD1-400D-A98D-3356908CBAC2}" destId="{95E40E33-99FC-46CA-B801-9E693816B674}" srcOrd="0" destOrd="0" presId="urn:microsoft.com/office/officeart/2005/8/layout/cycle5"/>
    <dgm:cxn modelId="{3B51A76A-3AF2-44A5-A8DB-A8A95F13D0CF}" srcId="{33AA9D69-8BBF-462B-ACCA-EF12246F6EF8}" destId="{C36EFECF-6AD1-400D-A98D-3356908CBAC2}" srcOrd="3" destOrd="0" parTransId="{56EB6781-3F3F-470C-AB89-7C80DC908292}" sibTransId="{8208574A-047C-42A1-A089-068D526E19AA}"/>
    <dgm:cxn modelId="{82DED29B-589F-4EC4-B2FD-5E25C08A6E6F}" type="presOf" srcId="{DAD88E41-4B20-419A-AD7A-AEB11C842D4A}" destId="{A5295AE8-045F-4852-91F9-3DFA833812AE}" srcOrd="0" destOrd="0" presId="urn:microsoft.com/office/officeart/2005/8/layout/cycle5"/>
    <dgm:cxn modelId="{C9EDD9F8-43B6-486B-898B-8120DAE778D0}" type="presOf" srcId="{73D97635-C81C-4491-91C6-3D8452E2B009}" destId="{C05EBDD0-90A1-4969-B914-9611EFA8E499}" srcOrd="0" destOrd="0" presId="urn:microsoft.com/office/officeart/2005/8/layout/cycle5"/>
    <dgm:cxn modelId="{73599161-2302-4533-9F43-94BB45AE1DE6}" type="presOf" srcId="{E5727CFA-908B-4DEA-837F-42385AAF7631}" destId="{3C896FB8-D13D-4800-9DA5-DE578DC3742C}" srcOrd="0" destOrd="0" presId="urn:microsoft.com/office/officeart/2005/8/layout/cycle5"/>
    <dgm:cxn modelId="{D64C9C95-A911-450A-86AF-5293C8053255}" type="presOf" srcId="{8208574A-047C-42A1-A089-068D526E19AA}" destId="{A4735F0E-69BC-47F3-BBB0-4ABD10D2F73E}" srcOrd="0" destOrd="0" presId="urn:microsoft.com/office/officeart/2005/8/layout/cycle5"/>
    <dgm:cxn modelId="{E25DC88A-CE9B-4127-A4F0-C8C5C93C1A02}" type="presOf" srcId="{65741553-A7EF-42DD-A2D0-F3FA987E32B6}" destId="{4EEBB929-E690-4715-B139-E622D8242DDA}" srcOrd="0" destOrd="0" presId="urn:microsoft.com/office/officeart/2005/8/layout/cycle5"/>
    <dgm:cxn modelId="{C8073849-CA59-4532-B3F6-550E0255BD13}" type="presOf" srcId="{D6311332-8B3E-4246-9704-9BA8E41F7EA7}" destId="{7B2A96A5-69F4-461B-94C8-04E2A5D1F369}" srcOrd="0" destOrd="0" presId="urn:microsoft.com/office/officeart/2005/8/layout/cycle5"/>
    <dgm:cxn modelId="{D0FDC1A3-CCDE-4E74-AAD2-DB1D67BD79B7}" type="presOf" srcId="{D4FF6E01-3954-4D62-8A1F-7F0AF4B895FD}" destId="{1AF3498E-C141-4603-A7DB-C3C14216456F}" srcOrd="0" destOrd="0" presId="urn:microsoft.com/office/officeart/2005/8/layout/cycle5"/>
    <dgm:cxn modelId="{FEBF099F-8C36-4671-BB42-FB15CF6EEB9A}" srcId="{33AA9D69-8BBF-462B-ACCA-EF12246F6EF8}" destId="{E04D52E3-5B24-4239-96C6-035E79D3F1ED}" srcOrd="2" destOrd="0" parTransId="{489FA908-8B68-4C72-BC1B-CCE110DE407C}" sibTransId="{65741553-A7EF-42DD-A2D0-F3FA987E32B6}"/>
    <dgm:cxn modelId="{6E1EB47C-7329-4FA8-8928-130BE3C1447C}" type="presOf" srcId="{E04D52E3-5B24-4239-96C6-035E79D3F1ED}" destId="{3E016BBE-80D6-4086-BD8F-A2E8A6243A8C}" srcOrd="0" destOrd="0" presId="urn:microsoft.com/office/officeart/2005/8/layout/cycle5"/>
    <dgm:cxn modelId="{BFCACF0B-42B0-41B6-A4A2-3F7B765F215C}" srcId="{33AA9D69-8BBF-462B-ACCA-EF12246F6EF8}" destId="{DAD88E41-4B20-419A-AD7A-AEB11C842D4A}" srcOrd="0" destOrd="0" parTransId="{FC545AFE-BB22-458C-B32F-0234686FD145}" sibTransId="{4852CD2F-B32D-4FEB-9B0E-837AC268B599}"/>
    <dgm:cxn modelId="{B6F746AE-F946-4DBE-AE43-FBF3C68F317E}" type="presOf" srcId="{4852CD2F-B32D-4FEB-9B0E-837AC268B599}" destId="{065A4A45-9B48-4D34-8023-037E7806C6A4}" srcOrd="0" destOrd="0" presId="urn:microsoft.com/office/officeart/2005/8/layout/cycle5"/>
    <dgm:cxn modelId="{3429CA5E-E46A-4949-820B-27593E6E7485}" type="presOf" srcId="{33AA9D69-8BBF-462B-ACCA-EF12246F6EF8}" destId="{83BB5265-82AC-4541-B484-3C5DFAB5B8D0}" srcOrd="0" destOrd="0" presId="urn:microsoft.com/office/officeart/2005/8/layout/cycle5"/>
    <dgm:cxn modelId="{FB4D6410-157A-48DC-8CAD-3FCBF48D2DDE}" type="presParOf" srcId="{83BB5265-82AC-4541-B484-3C5DFAB5B8D0}" destId="{A5295AE8-045F-4852-91F9-3DFA833812AE}" srcOrd="0" destOrd="0" presId="urn:microsoft.com/office/officeart/2005/8/layout/cycle5"/>
    <dgm:cxn modelId="{30572E50-0B4D-4878-98F8-93AD711A5D1D}" type="presParOf" srcId="{83BB5265-82AC-4541-B484-3C5DFAB5B8D0}" destId="{E1E6CB57-B9A0-4EDC-A117-E08E851FE25A}" srcOrd="1" destOrd="0" presId="urn:microsoft.com/office/officeart/2005/8/layout/cycle5"/>
    <dgm:cxn modelId="{AAF177D6-361C-4901-83EE-2636B6DE1E99}" type="presParOf" srcId="{83BB5265-82AC-4541-B484-3C5DFAB5B8D0}" destId="{065A4A45-9B48-4D34-8023-037E7806C6A4}" srcOrd="2" destOrd="0" presId="urn:microsoft.com/office/officeart/2005/8/layout/cycle5"/>
    <dgm:cxn modelId="{52A61A19-B1B3-4C49-9C50-892C8B8024CC}" type="presParOf" srcId="{83BB5265-82AC-4541-B484-3C5DFAB5B8D0}" destId="{7B2A96A5-69F4-461B-94C8-04E2A5D1F369}" srcOrd="3" destOrd="0" presId="urn:microsoft.com/office/officeart/2005/8/layout/cycle5"/>
    <dgm:cxn modelId="{A5167683-447C-4750-8BC3-CED5FB940A29}" type="presParOf" srcId="{83BB5265-82AC-4541-B484-3C5DFAB5B8D0}" destId="{6EA29982-3203-4CBB-BE39-5C03E8E0688A}" srcOrd="4" destOrd="0" presId="urn:microsoft.com/office/officeart/2005/8/layout/cycle5"/>
    <dgm:cxn modelId="{F53974A6-263D-48A8-9815-CBB82EBCC36E}" type="presParOf" srcId="{83BB5265-82AC-4541-B484-3C5DFAB5B8D0}" destId="{1AF3498E-C141-4603-A7DB-C3C14216456F}" srcOrd="5" destOrd="0" presId="urn:microsoft.com/office/officeart/2005/8/layout/cycle5"/>
    <dgm:cxn modelId="{5CEAC7CF-D42B-4465-91D6-A6F1711740D0}" type="presParOf" srcId="{83BB5265-82AC-4541-B484-3C5DFAB5B8D0}" destId="{3E016BBE-80D6-4086-BD8F-A2E8A6243A8C}" srcOrd="6" destOrd="0" presId="urn:microsoft.com/office/officeart/2005/8/layout/cycle5"/>
    <dgm:cxn modelId="{A846A44E-99A2-45E6-833E-949BAB3D9B11}" type="presParOf" srcId="{83BB5265-82AC-4541-B484-3C5DFAB5B8D0}" destId="{81A776BF-BC72-4EA3-BF08-8DA4107C4B80}" srcOrd="7" destOrd="0" presId="urn:microsoft.com/office/officeart/2005/8/layout/cycle5"/>
    <dgm:cxn modelId="{A9BCCC18-81AD-4F0A-B36F-3EA54ADA81FD}" type="presParOf" srcId="{83BB5265-82AC-4541-B484-3C5DFAB5B8D0}" destId="{4EEBB929-E690-4715-B139-E622D8242DDA}" srcOrd="8" destOrd="0" presId="urn:microsoft.com/office/officeart/2005/8/layout/cycle5"/>
    <dgm:cxn modelId="{98F0C85A-A49B-4C5D-8439-6C180726CAE6}" type="presParOf" srcId="{83BB5265-82AC-4541-B484-3C5DFAB5B8D0}" destId="{95E40E33-99FC-46CA-B801-9E693816B674}" srcOrd="9" destOrd="0" presId="urn:microsoft.com/office/officeart/2005/8/layout/cycle5"/>
    <dgm:cxn modelId="{9D5C18B2-8B81-43F8-A3C5-57F84B59239D}" type="presParOf" srcId="{83BB5265-82AC-4541-B484-3C5DFAB5B8D0}" destId="{A7343CF4-C1AD-42CC-82B0-99A6CC01AC93}" srcOrd="10" destOrd="0" presId="urn:microsoft.com/office/officeart/2005/8/layout/cycle5"/>
    <dgm:cxn modelId="{EEAF1A4F-6721-4E66-84B1-BC3B6ED9ACD2}" type="presParOf" srcId="{83BB5265-82AC-4541-B484-3C5DFAB5B8D0}" destId="{A4735F0E-69BC-47F3-BBB0-4ABD10D2F73E}" srcOrd="11" destOrd="0" presId="urn:microsoft.com/office/officeart/2005/8/layout/cycle5"/>
    <dgm:cxn modelId="{A5978F1B-7DA0-4B9F-AF5C-D478CB1A8C20}" type="presParOf" srcId="{83BB5265-82AC-4541-B484-3C5DFAB5B8D0}" destId="{3C896FB8-D13D-4800-9DA5-DE578DC3742C}" srcOrd="12" destOrd="0" presId="urn:microsoft.com/office/officeart/2005/8/layout/cycle5"/>
    <dgm:cxn modelId="{EBD5CFEE-E0EC-447E-A129-1D5E818CD438}" type="presParOf" srcId="{83BB5265-82AC-4541-B484-3C5DFAB5B8D0}" destId="{468AC3C0-9A8F-45CB-A51F-4C57C6DCEA83}" srcOrd="13" destOrd="0" presId="urn:microsoft.com/office/officeart/2005/8/layout/cycle5"/>
    <dgm:cxn modelId="{F8B98F54-88D7-49ED-A584-4D23E4735D30}" type="presParOf" srcId="{83BB5265-82AC-4541-B484-3C5DFAB5B8D0}" destId="{C05EBDD0-90A1-4969-B914-9611EFA8E49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AA9D69-8BBF-462B-ACCA-EF12246F6EF8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D88E41-4B20-419A-AD7A-AEB11C842D4A}">
      <dgm:prSet phldrT="[Text]" custT="1"/>
      <dgm:spPr/>
      <dgm:t>
        <a:bodyPr/>
        <a:lstStyle/>
        <a:p>
          <a:r>
            <a:rPr lang="en-US" sz="1600" dirty="0" err="1"/>
            <a:t>Planificación</a:t>
          </a:r>
          <a:endParaRPr lang="en-US" sz="1600" dirty="0"/>
        </a:p>
      </dgm:t>
    </dgm:pt>
    <dgm:pt modelId="{FC545AFE-BB22-458C-B32F-0234686FD145}" type="parTrans" cxnId="{BFCACF0B-42B0-41B6-A4A2-3F7B765F215C}">
      <dgm:prSet/>
      <dgm:spPr/>
      <dgm:t>
        <a:bodyPr/>
        <a:lstStyle/>
        <a:p>
          <a:endParaRPr lang="en-US"/>
        </a:p>
      </dgm:t>
    </dgm:pt>
    <dgm:pt modelId="{4852CD2F-B32D-4FEB-9B0E-837AC268B599}" type="sibTrans" cxnId="{BFCACF0B-42B0-41B6-A4A2-3F7B765F215C}">
      <dgm:prSet/>
      <dgm:spPr/>
      <dgm:t>
        <a:bodyPr/>
        <a:lstStyle/>
        <a:p>
          <a:endParaRPr lang="en-US"/>
        </a:p>
      </dgm:t>
    </dgm:pt>
    <dgm:pt modelId="{D6311332-8B3E-4246-9704-9BA8E41F7EA7}">
      <dgm:prSet phldrT="[Text]" custT="1"/>
      <dgm:spPr/>
      <dgm:t>
        <a:bodyPr/>
        <a:lstStyle/>
        <a:p>
          <a:r>
            <a:rPr lang="en-US" sz="1600" dirty="0" err="1"/>
            <a:t>Evaluación</a:t>
          </a:r>
          <a:r>
            <a:rPr lang="en-US" sz="1600" dirty="0"/>
            <a:t> </a:t>
          </a:r>
        </a:p>
        <a:p>
          <a:r>
            <a:rPr lang="en-US" sz="1600" dirty="0"/>
            <a:t>ex-ante </a:t>
          </a:r>
        </a:p>
      </dgm:t>
    </dgm:pt>
    <dgm:pt modelId="{8BE0837D-B49F-43A9-A19F-16FA1D6DD1E3}" type="parTrans" cxnId="{B0202ACB-F3DD-43C3-8A9E-D838D1247344}">
      <dgm:prSet/>
      <dgm:spPr/>
      <dgm:t>
        <a:bodyPr/>
        <a:lstStyle/>
        <a:p>
          <a:endParaRPr lang="en-US"/>
        </a:p>
      </dgm:t>
    </dgm:pt>
    <dgm:pt modelId="{D4FF6E01-3954-4D62-8A1F-7F0AF4B895FD}" type="sibTrans" cxnId="{B0202ACB-F3DD-43C3-8A9E-D838D1247344}">
      <dgm:prSet/>
      <dgm:spPr/>
      <dgm:t>
        <a:bodyPr/>
        <a:lstStyle/>
        <a:p>
          <a:endParaRPr lang="en-US"/>
        </a:p>
      </dgm:t>
    </dgm:pt>
    <dgm:pt modelId="{E04D52E3-5B24-4239-96C6-035E79D3F1ED}">
      <dgm:prSet phldrT="[Text]" custT="1"/>
      <dgm:spPr/>
      <dgm:t>
        <a:bodyPr/>
        <a:lstStyle/>
        <a:p>
          <a:r>
            <a:rPr lang="en-US" sz="1600" dirty="0" err="1"/>
            <a:t>Selección</a:t>
          </a:r>
          <a:r>
            <a:rPr lang="en-US" sz="1600" dirty="0"/>
            <a:t> y </a:t>
          </a:r>
          <a:r>
            <a:rPr lang="en-US" sz="1600" dirty="0" err="1"/>
            <a:t>presupuesto</a:t>
          </a:r>
          <a:r>
            <a:rPr lang="en-US" sz="1600" dirty="0"/>
            <a:t> </a:t>
          </a:r>
        </a:p>
      </dgm:t>
    </dgm:pt>
    <dgm:pt modelId="{489FA908-8B68-4C72-BC1B-CCE110DE407C}" type="parTrans" cxnId="{FEBF099F-8C36-4671-BB42-FB15CF6EEB9A}">
      <dgm:prSet/>
      <dgm:spPr/>
      <dgm:t>
        <a:bodyPr/>
        <a:lstStyle/>
        <a:p>
          <a:endParaRPr lang="en-US"/>
        </a:p>
      </dgm:t>
    </dgm:pt>
    <dgm:pt modelId="{65741553-A7EF-42DD-A2D0-F3FA987E32B6}" type="sibTrans" cxnId="{FEBF099F-8C36-4671-BB42-FB15CF6EEB9A}">
      <dgm:prSet/>
      <dgm:spPr/>
      <dgm:t>
        <a:bodyPr/>
        <a:lstStyle/>
        <a:p>
          <a:endParaRPr lang="en-US"/>
        </a:p>
      </dgm:t>
    </dgm:pt>
    <dgm:pt modelId="{C36EFECF-6AD1-400D-A98D-3356908CBAC2}">
      <dgm:prSet phldrT="[Text]" custT="1"/>
      <dgm:spPr/>
      <dgm:t>
        <a:bodyPr/>
        <a:lstStyle/>
        <a:p>
          <a:r>
            <a:rPr lang="en-US" sz="1600" dirty="0" err="1"/>
            <a:t>Implementación</a:t>
          </a:r>
          <a:r>
            <a:rPr lang="en-US" sz="1600" dirty="0"/>
            <a:t> y </a:t>
          </a:r>
          <a:r>
            <a:rPr lang="en-US" sz="1600" dirty="0" err="1"/>
            <a:t>seguimiento</a:t>
          </a:r>
          <a:endParaRPr lang="en-US" sz="1600" dirty="0"/>
        </a:p>
      </dgm:t>
    </dgm:pt>
    <dgm:pt modelId="{56EB6781-3F3F-470C-AB89-7C80DC908292}" type="parTrans" cxnId="{3B51A76A-3AF2-44A5-A8DB-A8A95F13D0CF}">
      <dgm:prSet/>
      <dgm:spPr/>
      <dgm:t>
        <a:bodyPr/>
        <a:lstStyle/>
        <a:p>
          <a:endParaRPr lang="en-US"/>
        </a:p>
      </dgm:t>
    </dgm:pt>
    <dgm:pt modelId="{8208574A-047C-42A1-A089-068D526E19AA}" type="sibTrans" cxnId="{3B51A76A-3AF2-44A5-A8DB-A8A95F13D0CF}">
      <dgm:prSet/>
      <dgm:spPr/>
      <dgm:t>
        <a:bodyPr/>
        <a:lstStyle/>
        <a:p>
          <a:endParaRPr lang="en-US"/>
        </a:p>
      </dgm:t>
    </dgm:pt>
    <dgm:pt modelId="{E5727CFA-908B-4DEA-837F-42385AAF7631}">
      <dgm:prSet phldrT="[Text]" custT="1"/>
      <dgm:spPr/>
      <dgm:t>
        <a:bodyPr/>
        <a:lstStyle/>
        <a:p>
          <a:r>
            <a:rPr lang="en-US" sz="1600" dirty="0" smtClean="0"/>
            <a:t>Auditoria y </a:t>
          </a:r>
          <a:r>
            <a:rPr lang="en-US" sz="1600" dirty="0" err="1" smtClean="0"/>
            <a:t>Ev</a:t>
          </a:r>
          <a:r>
            <a:rPr lang="en-US" sz="1600" dirty="0" smtClean="0"/>
            <a:t>.  </a:t>
          </a:r>
          <a:endParaRPr lang="en-US" sz="1600" dirty="0"/>
        </a:p>
        <a:p>
          <a:r>
            <a:rPr lang="en-US" sz="1600" dirty="0"/>
            <a:t>ex post </a:t>
          </a:r>
        </a:p>
      </dgm:t>
    </dgm:pt>
    <dgm:pt modelId="{1293F7C4-D8D1-4C9E-899A-B1E888864D44}" type="parTrans" cxnId="{62590C46-4953-4F76-9ECA-EFE5EFF34B17}">
      <dgm:prSet/>
      <dgm:spPr/>
      <dgm:t>
        <a:bodyPr/>
        <a:lstStyle/>
        <a:p>
          <a:endParaRPr lang="en-US"/>
        </a:p>
      </dgm:t>
    </dgm:pt>
    <dgm:pt modelId="{73D97635-C81C-4491-91C6-3D8452E2B009}" type="sibTrans" cxnId="{62590C46-4953-4F76-9ECA-EFE5EFF34B17}">
      <dgm:prSet/>
      <dgm:spPr/>
      <dgm:t>
        <a:bodyPr/>
        <a:lstStyle/>
        <a:p>
          <a:endParaRPr lang="en-US"/>
        </a:p>
      </dgm:t>
    </dgm:pt>
    <dgm:pt modelId="{83BB5265-82AC-4541-B484-3C5DFAB5B8D0}" type="pres">
      <dgm:prSet presAssocID="{33AA9D69-8BBF-462B-ACCA-EF12246F6E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95AE8-045F-4852-91F9-3DFA833812AE}" type="pres">
      <dgm:prSet presAssocID="{DAD88E41-4B20-419A-AD7A-AEB11C842D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6CB57-B9A0-4EDC-A117-E08E851FE25A}" type="pres">
      <dgm:prSet presAssocID="{DAD88E41-4B20-419A-AD7A-AEB11C842D4A}" presName="spNode" presStyleCnt="0"/>
      <dgm:spPr/>
    </dgm:pt>
    <dgm:pt modelId="{065A4A45-9B48-4D34-8023-037E7806C6A4}" type="pres">
      <dgm:prSet presAssocID="{4852CD2F-B32D-4FEB-9B0E-837AC268B59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B2A96A5-69F4-461B-94C8-04E2A5D1F369}" type="pres">
      <dgm:prSet presAssocID="{D6311332-8B3E-4246-9704-9BA8E41F7E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29982-3203-4CBB-BE39-5C03E8E0688A}" type="pres">
      <dgm:prSet presAssocID="{D6311332-8B3E-4246-9704-9BA8E41F7EA7}" presName="spNode" presStyleCnt="0"/>
      <dgm:spPr/>
    </dgm:pt>
    <dgm:pt modelId="{1AF3498E-C141-4603-A7DB-C3C14216456F}" type="pres">
      <dgm:prSet presAssocID="{D4FF6E01-3954-4D62-8A1F-7F0AF4B895F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E016BBE-80D6-4086-BD8F-A2E8A6243A8C}" type="pres">
      <dgm:prSet presAssocID="{E04D52E3-5B24-4239-96C6-035E79D3F1ED}" presName="node" presStyleLbl="node1" presStyleIdx="2" presStyleCnt="5" custScaleX="121410" custScaleY="10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776BF-BC72-4EA3-BF08-8DA4107C4B80}" type="pres">
      <dgm:prSet presAssocID="{E04D52E3-5B24-4239-96C6-035E79D3F1ED}" presName="spNode" presStyleCnt="0"/>
      <dgm:spPr/>
    </dgm:pt>
    <dgm:pt modelId="{4EEBB929-E690-4715-B139-E622D8242DDA}" type="pres">
      <dgm:prSet presAssocID="{65741553-A7EF-42DD-A2D0-F3FA987E32B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5E40E33-99FC-46CA-B801-9E693816B674}" type="pres">
      <dgm:prSet presAssocID="{C36EFECF-6AD1-400D-A98D-3356908CBAC2}" presName="node" presStyleLbl="node1" presStyleIdx="3" presStyleCnt="5" custScaleX="144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43CF4-C1AD-42CC-82B0-99A6CC01AC93}" type="pres">
      <dgm:prSet presAssocID="{C36EFECF-6AD1-400D-A98D-3356908CBAC2}" presName="spNode" presStyleCnt="0"/>
      <dgm:spPr/>
    </dgm:pt>
    <dgm:pt modelId="{A4735F0E-69BC-47F3-BBB0-4ABD10D2F73E}" type="pres">
      <dgm:prSet presAssocID="{8208574A-047C-42A1-A089-068D526E19A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C896FB8-D13D-4800-9DA5-DE578DC3742C}" type="pres">
      <dgm:prSet presAssocID="{E5727CFA-908B-4DEA-837F-42385AAF76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AC3C0-9A8F-45CB-A51F-4C57C6DCEA83}" type="pres">
      <dgm:prSet presAssocID="{E5727CFA-908B-4DEA-837F-42385AAF7631}" presName="spNode" presStyleCnt="0"/>
      <dgm:spPr/>
    </dgm:pt>
    <dgm:pt modelId="{C05EBDD0-90A1-4969-B914-9611EFA8E499}" type="pres">
      <dgm:prSet presAssocID="{73D97635-C81C-4491-91C6-3D8452E2B00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A525D98-4ECE-46A4-92A6-5C1F4987842B}" type="presOf" srcId="{C36EFECF-6AD1-400D-A98D-3356908CBAC2}" destId="{95E40E33-99FC-46CA-B801-9E693816B674}" srcOrd="0" destOrd="0" presId="urn:microsoft.com/office/officeart/2005/8/layout/cycle5"/>
    <dgm:cxn modelId="{B0202ACB-F3DD-43C3-8A9E-D838D1247344}" srcId="{33AA9D69-8BBF-462B-ACCA-EF12246F6EF8}" destId="{D6311332-8B3E-4246-9704-9BA8E41F7EA7}" srcOrd="1" destOrd="0" parTransId="{8BE0837D-B49F-43A9-A19F-16FA1D6DD1E3}" sibTransId="{D4FF6E01-3954-4D62-8A1F-7F0AF4B895FD}"/>
    <dgm:cxn modelId="{62590C46-4953-4F76-9ECA-EFE5EFF34B17}" srcId="{33AA9D69-8BBF-462B-ACCA-EF12246F6EF8}" destId="{E5727CFA-908B-4DEA-837F-42385AAF7631}" srcOrd="4" destOrd="0" parTransId="{1293F7C4-D8D1-4C9E-899A-B1E888864D44}" sibTransId="{73D97635-C81C-4491-91C6-3D8452E2B009}"/>
    <dgm:cxn modelId="{3B51A76A-3AF2-44A5-A8DB-A8A95F13D0CF}" srcId="{33AA9D69-8BBF-462B-ACCA-EF12246F6EF8}" destId="{C36EFECF-6AD1-400D-A98D-3356908CBAC2}" srcOrd="3" destOrd="0" parTransId="{56EB6781-3F3F-470C-AB89-7C80DC908292}" sibTransId="{8208574A-047C-42A1-A089-068D526E19AA}"/>
    <dgm:cxn modelId="{54AB2143-8DB5-473B-AD89-4BA19E5D1074}" type="presOf" srcId="{DAD88E41-4B20-419A-AD7A-AEB11C842D4A}" destId="{A5295AE8-045F-4852-91F9-3DFA833812AE}" srcOrd="0" destOrd="0" presId="urn:microsoft.com/office/officeart/2005/8/layout/cycle5"/>
    <dgm:cxn modelId="{20B32F7B-F4E0-4468-B89A-F18337DB6E5D}" type="presOf" srcId="{E04D52E3-5B24-4239-96C6-035E79D3F1ED}" destId="{3E016BBE-80D6-4086-BD8F-A2E8A6243A8C}" srcOrd="0" destOrd="0" presId="urn:microsoft.com/office/officeart/2005/8/layout/cycle5"/>
    <dgm:cxn modelId="{66462CFD-DAB3-4E3D-A2C1-F927CE0F36D2}" type="presOf" srcId="{D6311332-8B3E-4246-9704-9BA8E41F7EA7}" destId="{7B2A96A5-69F4-461B-94C8-04E2A5D1F369}" srcOrd="0" destOrd="0" presId="urn:microsoft.com/office/officeart/2005/8/layout/cycle5"/>
    <dgm:cxn modelId="{BCEF09EF-865B-45FC-A8A5-A4A0ADF56649}" type="presOf" srcId="{D4FF6E01-3954-4D62-8A1F-7F0AF4B895FD}" destId="{1AF3498E-C141-4603-A7DB-C3C14216456F}" srcOrd="0" destOrd="0" presId="urn:microsoft.com/office/officeart/2005/8/layout/cycle5"/>
    <dgm:cxn modelId="{C3534D73-2EA4-4E8E-BCE4-ADE52AF56B27}" type="presOf" srcId="{E5727CFA-908B-4DEA-837F-42385AAF7631}" destId="{3C896FB8-D13D-4800-9DA5-DE578DC3742C}" srcOrd="0" destOrd="0" presId="urn:microsoft.com/office/officeart/2005/8/layout/cycle5"/>
    <dgm:cxn modelId="{F748D370-EE63-4484-89F7-A937B365796B}" type="presOf" srcId="{73D97635-C81C-4491-91C6-3D8452E2B009}" destId="{C05EBDD0-90A1-4969-B914-9611EFA8E499}" srcOrd="0" destOrd="0" presId="urn:microsoft.com/office/officeart/2005/8/layout/cycle5"/>
    <dgm:cxn modelId="{18ABE880-AAC1-4069-9DE9-0CBBDE71039C}" type="presOf" srcId="{65741553-A7EF-42DD-A2D0-F3FA987E32B6}" destId="{4EEBB929-E690-4715-B139-E622D8242DDA}" srcOrd="0" destOrd="0" presId="urn:microsoft.com/office/officeart/2005/8/layout/cycle5"/>
    <dgm:cxn modelId="{FEBF099F-8C36-4671-BB42-FB15CF6EEB9A}" srcId="{33AA9D69-8BBF-462B-ACCA-EF12246F6EF8}" destId="{E04D52E3-5B24-4239-96C6-035E79D3F1ED}" srcOrd="2" destOrd="0" parTransId="{489FA908-8B68-4C72-BC1B-CCE110DE407C}" sibTransId="{65741553-A7EF-42DD-A2D0-F3FA987E32B6}"/>
    <dgm:cxn modelId="{80E54496-3793-40B8-8DB7-0DA060D268EC}" type="presOf" srcId="{4852CD2F-B32D-4FEB-9B0E-837AC268B599}" destId="{065A4A45-9B48-4D34-8023-037E7806C6A4}" srcOrd="0" destOrd="0" presId="urn:microsoft.com/office/officeart/2005/8/layout/cycle5"/>
    <dgm:cxn modelId="{E8744844-2D2A-4095-A3C5-690FA7BE1E62}" type="presOf" srcId="{33AA9D69-8BBF-462B-ACCA-EF12246F6EF8}" destId="{83BB5265-82AC-4541-B484-3C5DFAB5B8D0}" srcOrd="0" destOrd="0" presId="urn:microsoft.com/office/officeart/2005/8/layout/cycle5"/>
    <dgm:cxn modelId="{BFCACF0B-42B0-41B6-A4A2-3F7B765F215C}" srcId="{33AA9D69-8BBF-462B-ACCA-EF12246F6EF8}" destId="{DAD88E41-4B20-419A-AD7A-AEB11C842D4A}" srcOrd="0" destOrd="0" parTransId="{FC545AFE-BB22-458C-B32F-0234686FD145}" sibTransId="{4852CD2F-B32D-4FEB-9B0E-837AC268B599}"/>
    <dgm:cxn modelId="{ECC88BCB-A251-44C7-80D2-507F0A31DED0}" type="presOf" srcId="{8208574A-047C-42A1-A089-068D526E19AA}" destId="{A4735F0E-69BC-47F3-BBB0-4ABD10D2F73E}" srcOrd="0" destOrd="0" presId="urn:microsoft.com/office/officeart/2005/8/layout/cycle5"/>
    <dgm:cxn modelId="{2D60AB5C-0FE9-46AD-87BC-916F60051948}" type="presParOf" srcId="{83BB5265-82AC-4541-B484-3C5DFAB5B8D0}" destId="{A5295AE8-045F-4852-91F9-3DFA833812AE}" srcOrd="0" destOrd="0" presId="urn:microsoft.com/office/officeart/2005/8/layout/cycle5"/>
    <dgm:cxn modelId="{C1A80ECE-681E-4E42-8C9D-5E1A2E55838E}" type="presParOf" srcId="{83BB5265-82AC-4541-B484-3C5DFAB5B8D0}" destId="{E1E6CB57-B9A0-4EDC-A117-E08E851FE25A}" srcOrd="1" destOrd="0" presId="urn:microsoft.com/office/officeart/2005/8/layout/cycle5"/>
    <dgm:cxn modelId="{6950C0E0-575D-49D3-AB65-4564AC528301}" type="presParOf" srcId="{83BB5265-82AC-4541-B484-3C5DFAB5B8D0}" destId="{065A4A45-9B48-4D34-8023-037E7806C6A4}" srcOrd="2" destOrd="0" presId="urn:microsoft.com/office/officeart/2005/8/layout/cycle5"/>
    <dgm:cxn modelId="{EC79238C-C6C2-4EA3-87C5-F44603D380F7}" type="presParOf" srcId="{83BB5265-82AC-4541-B484-3C5DFAB5B8D0}" destId="{7B2A96A5-69F4-461B-94C8-04E2A5D1F369}" srcOrd="3" destOrd="0" presId="urn:microsoft.com/office/officeart/2005/8/layout/cycle5"/>
    <dgm:cxn modelId="{0399C599-61DE-4DDA-BEE3-F7ECD49A618D}" type="presParOf" srcId="{83BB5265-82AC-4541-B484-3C5DFAB5B8D0}" destId="{6EA29982-3203-4CBB-BE39-5C03E8E0688A}" srcOrd="4" destOrd="0" presId="urn:microsoft.com/office/officeart/2005/8/layout/cycle5"/>
    <dgm:cxn modelId="{1A00D22B-111E-4852-BFE1-5B6E2E237BD3}" type="presParOf" srcId="{83BB5265-82AC-4541-B484-3C5DFAB5B8D0}" destId="{1AF3498E-C141-4603-A7DB-C3C14216456F}" srcOrd="5" destOrd="0" presId="urn:microsoft.com/office/officeart/2005/8/layout/cycle5"/>
    <dgm:cxn modelId="{E91236A6-E81E-4308-A8CA-168753B23E99}" type="presParOf" srcId="{83BB5265-82AC-4541-B484-3C5DFAB5B8D0}" destId="{3E016BBE-80D6-4086-BD8F-A2E8A6243A8C}" srcOrd="6" destOrd="0" presId="urn:microsoft.com/office/officeart/2005/8/layout/cycle5"/>
    <dgm:cxn modelId="{7B9DD084-A9CD-4E87-AAA8-10F7CFABFE87}" type="presParOf" srcId="{83BB5265-82AC-4541-B484-3C5DFAB5B8D0}" destId="{81A776BF-BC72-4EA3-BF08-8DA4107C4B80}" srcOrd="7" destOrd="0" presId="urn:microsoft.com/office/officeart/2005/8/layout/cycle5"/>
    <dgm:cxn modelId="{297FE465-302B-4A30-A14E-0CA44BB790A5}" type="presParOf" srcId="{83BB5265-82AC-4541-B484-3C5DFAB5B8D0}" destId="{4EEBB929-E690-4715-B139-E622D8242DDA}" srcOrd="8" destOrd="0" presId="urn:microsoft.com/office/officeart/2005/8/layout/cycle5"/>
    <dgm:cxn modelId="{5C64DD90-6596-400F-8770-5208CCF3AD0A}" type="presParOf" srcId="{83BB5265-82AC-4541-B484-3C5DFAB5B8D0}" destId="{95E40E33-99FC-46CA-B801-9E693816B674}" srcOrd="9" destOrd="0" presId="urn:microsoft.com/office/officeart/2005/8/layout/cycle5"/>
    <dgm:cxn modelId="{8DF47E50-B8D0-48B8-9887-B01A94D8F13E}" type="presParOf" srcId="{83BB5265-82AC-4541-B484-3C5DFAB5B8D0}" destId="{A7343CF4-C1AD-42CC-82B0-99A6CC01AC93}" srcOrd="10" destOrd="0" presId="urn:microsoft.com/office/officeart/2005/8/layout/cycle5"/>
    <dgm:cxn modelId="{2E90AA6B-C9E9-4FD4-9366-57922E942BA9}" type="presParOf" srcId="{83BB5265-82AC-4541-B484-3C5DFAB5B8D0}" destId="{A4735F0E-69BC-47F3-BBB0-4ABD10D2F73E}" srcOrd="11" destOrd="0" presId="urn:microsoft.com/office/officeart/2005/8/layout/cycle5"/>
    <dgm:cxn modelId="{0E001BCB-F957-4980-94D2-1E44FE0ACE3B}" type="presParOf" srcId="{83BB5265-82AC-4541-B484-3C5DFAB5B8D0}" destId="{3C896FB8-D13D-4800-9DA5-DE578DC3742C}" srcOrd="12" destOrd="0" presId="urn:microsoft.com/office/officeart/2005/8/layout/cycle5"/>
    <dgm:cxn modelId="{8459ACE3-0FA6-4A95-BAC0-0C3CC6F440E9}" type="presParOf" srcId="{83BB5265-82AC-4541-B484-3C5DFAB5B8D0}" destId="{468AC3C0-9A8F-45CB-A51F-4C57C6DCEA83}" srcOrd="13" destOrd="0" presId="urn:microsoft.com/office/officeart/2005/8/layout/cycle5"/>
    <dgm:cxn modelId="{C77E10C3-2750-481A-92D0-2D16ADF441C6}" type="presParOf" srcId="{83BB5265-82AC-4541-B484-3C5DFAB5B8D0}" destId="{C05EBDD0-90A1-4969-B914-9611EFA8E49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AA9D69-8BBF-462B-ACCA-EF12246F6EF8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D88E41-4B20-419A-AD7A-AEB11C842D4A}">
      <dgm:prSet phldrT="[Text]" custT="1"/>
      <dgm:spPr/>
      <dgm:t>
        <a:bodyPr/>
        <a:lstStyle/>
        <a:p>
          <a:r>
            <a:rPr lang="en-US" sz="1600" dirty="0" err="1"/>
            <a:t>Planificación</a:t>
          </a:r>
          <a:endParaRPr lang="en-US" sz="1600" dirty="0"/>
        </a:p>
      </dgm:t>
    </dgm:pt>
    <dgm:pt modelId="{FC545AFE-BB22-458C-B32F-0234686FD145}" type="parTrans" cxnId="{BFCACF0B-42B0-41B6-A4A2-3F7B765F215C}">
      <dgm:prSet/>
      <dgm:spPr/>
      <dgm:t>
        <a:bodyPr/>
        <a:lstStyle/>
        <a:p>
          <a:endParaRPr lang="en-US"/>
        </a:p>
      </dgm:t>
    </dgm:pt>
    <dgm:pt modelId="{4852CD2F-B32D-4FEB-9B0E-837AC268B599}" type="sibTrans" cxnId="{BFCACF0B-42B0-41B6-A4A2-3F7B765F215C}">
      <dgm:prSet/>
      <dgm:spPr/>
      <dgm:t>
        <a:bodyPr/>
        <a:lstStyle/>
        <a:p>
          <a:endParaRPr lang="en-US"/>
        </a:p>
      </dgm:t>
    </dgm:pt>
    <dgm:pt modelId="{D6311332-8B3E-4246-9704-9BA8E41F7EA7}">
      <dgm:prSet phldrT="[Text]" custT="1"/>
      <dgm:spPr/>
      <dgm:t>
        <a:bodyPr/>
        <a:lstStyle/>
        <a:p>
          <a:r>
            <a:rPr lang="en-US" sz="1600" dirty="0" err="1"/>
            <a:t>Evaluación</a:t>
          </a:r>
          <a:r>
            <a:rPr lang="en-US" sz="1600" dirty="0"/>
            <a:t> </a:t>
          </a:r>
        </a:p>
        <a:p>
          <a:r>
            <a:rPr lang="en-US" sz="1600" dirty="0"/>
            <a:t>ex-ante </a:t>
          </a:r>
        </a:p>
      </dgm:t>
    </dgm:pt>
    <dgm:pt modelId="{8BE0837D-B49F-43A9-A19F-16FA1D6DD1E3}" type="parTrans" cxnId="{B0202ACB-F3DD-43C3-8A9E-D838D1247344}">
      <dgm:prSet/>
      <dgm:spPr/>
      <dgm:t>
        <a:bodyPr/>
        <a:lstStyle/>
        <a:p>
          <a:endParaRPr lang="en-US"/>
        </a:p>
      </dgm:t>
    </dgm:pt>
    <dgm:pt modelId="{D4FF6E01-3954-4D62-8A1F-7F0AF4B895FD}" type="sibTrans" cxnId="{B0202ACB-F3DD-43C3-8A9E-D838D1247344}">
      <dgm:prSet/>
      <dgm:spPr/>
      <dgm:t>
        <a:bodyPr/>
        <a:lstStyle/>
        <a:p>
          <a:endParaRPr lang="en-US"/>
        </a:p>
      </dgm:t>
    </dgm:pt>
    <dgm:pt modelId="{E04D52E3-5B24-4239-96C6-035E79D3F1ED}">
      <dgm:prSet phldrT="[Text]" custT="1"/>
      <dgm:spPr/>
      <dgm:t>
        <a:bodyPr/>
        <a:lstStyle/>
        <a:p>
          <a:r>
            <a:rPr lang="en-US" sz="1600" dirty="0" err="1"/>
            <a:t>Selección</a:t>
          </a:r>
          <a:r>
            <a:rPr lang="en-US" sz="1600" dirty="0"/>
            <a:t> y </a:t>
          </a:r>
          <a:r>
            <a:rPr lang="en-US" sz="1600" dirty="0" err="1"/>
            <a:t>presupuesto</a:t>
          </a:r>
          <a:r>
            <a:rPr lang="en-US" sz="1600" dirty="0"/>
            <a:t> </a:t>
          </a:r>
        </a:p>
      </dgm:t>
    </dgm:pt>
    <dgm:pt modelId="{489FA908-8B68-4C72-BC1B-CCE110DE407C}" type="parTrans" cxnId="{FEBF099F-8C36-4671-BB42-FB15CF6EEB9A}">
      <dgm:prSet/>
      <dgm:spPr/>
      <dgm:t>
        <a:bodyPr/>
        <a:lstStyle/>
        <a:p>
          <a:endParaRPr lang="en-US"/>
        </a:p>
      </dgm:t>
    </dgm:pt>
    <dgm:pt modelId="{65741553-A7EF-42DD-A2D0-F3FA987E32B6}" type="sibTrans" cxnId="{FEBF099F-8C36-4671-BB42-FB15CF6EEB9A}">
      <dgm:prSet/>
      <dgm:spPr/>
      <dgm:t>
        <a:bodyPr/>
        <a:lstStyle/>
        <a:p>
          <a:endParaRPr lang="en-US"/>
        </a:p>
      </dgm:t>
    </dgm:pt>
    <dgm:pt modelId="{C36EFECF-6AD1-400D-A98D-3356908CBAC2}">
      <dgm:prSet phldrT="[Text]" custT="1"/>
      <dgm:spPr/>
      <dgm:t>
        <a:bodyPr/>
        <a:lstStyle/>
        <a:p>
          <a:r>
            <a:rPr lang="en-US" sz="1600" dirty="0" err="1"/>
            <a:t>Implementación</a:t>
          </a:r>
          <a:r>
            <a:rPr lang="en-US" sz="1600" dirty="0"/>
            <a:t> y </a:t>
          </a:r>
          <a:r>
            <a:rPr lang="en-US" sz="1600" dirty="0" err="1"/>
            <a:t>seguimiento</a:t>
          </a:r>
          <a:endParaRPr lang="en-US" sz="1600" dirty="0"/>
        </a:p>
      </dgm:t>
    </dgm:pt>
    <dgm:pt modelId="{56EB6781-3F3F-470C-AB89-7C80DC908292}" type="parTrans" cxnId="{3B51A76A-3AF2-44A5-A8DB-A8A95F13D0CF}">
      <dgm:prSet/>
      <dgm:spPr/>
      <dgm:t>
        <a:bodyPr/>
        <a:lstStyle/>
        <a:p>
          <a:endParaRPr lang="en-US"/>
        </a:p>
      </dgm:t>
    </dgm:pt>
    <dgm:pt modelId="{8208574A-047C-42A1-A089-068D526E19AA}" type="sibTrans" cxnId="{3B51A76A-3AF2-44A5-A8DB-A8A95F13D0CF}">
      <dgm:prSet/>
      <dgm:spPr/>
      <dgm:t>
        <a:bodyPr/>
        <a:lstStyle/>
        <a:p>
          <a:endParaRPr lang="en-US"/>
        </a:p>
      </dgm:t>
    </dgm:pt>
    <dgm:pt modelId="{E5727CFA-908B-4DEA-837F-42385AAF7631}">
      <dgm:prSet phldrT="[Text]" custT="1"/>
      <dgm:spPr/>
      <dgm:t>
        <a:bodyPr/>
        <a:lstStyle/>
        <a:p>
          <a:r>
            <a:rPr lang="en-US" sz="1600" dirty="0" smtClean="0"/>
            <a:t>Auditoria y </a:t>
          </a:r>
          <a:r>
            <a:rPr lang="en-US" sz="1600" dirty="0" err="1" smtClean="0"/>
            <a:t>Ev</a:t>
          </a:r>
          <a:r>
            <a:rPr lang="en-US" sz="1600" dirty="0" smtClean="0"/>
            <a:t>.  </a:t>
          </a:r>
          <a:endParaRPr lang="en-US" sz="1600" dirty="0"/>
        </a:p>
        <a:p>
          <a:r>
            <a:rPr lang="en-US" sz="1600" dirty="0"/>
            <a:t>ex post </a:t>
          </a:r>
        </a:p>
      </dgm:t>
    </dgm:pt>
    <dgm:pt modelId="{1293F7C4-D8D1-4C9E-899A-B1E888864D44}" type="parTrans" cxnId="{62590C46-4953-4F76-9ECA-EFE5EFF34B17}">
      <dgm:prSet/>
      <dgm:spPr/>
      <dgm:t>
        <a:bodyPr/>
        <a:lstStyle/>
        <a:p>
          <a:endParaRPr lang="en-US"/>
        </a:p>
      </dgm:t>
    </dgm:pt>
    <dgm:pt modelId="{73D97635-C81C-4491-91C6-3D8452E2B009}" type="sibTrans" cxnId="{62590C46-4953-4F76-9ECA-EFE5EFF34B17}">
      <dgm:prSet/>
      <dgm:spPr/>
      <dgm:t>
        <a:bodyPr/>
        <a:lstStyle/>
        <a:p>
          <a:endParaRPr lang="en-US"/>
        </a:p>
      </dgm:t>
    </dgm:pt>
    <dgm:pt modelId="{83BB5265-82AC-4541-B484-3C5DFAB5B8D0}" type="pres">
      <dgm:prSet presAssocID="{33AA9D69-8BBF-462B-ACCA-EF12246F6E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95AE8-045F-4852-91F9-3DFA833812AE}" type="pres">
      <dgm:prSet presAssocID="{DAD88E41-4B20-419A-AD7A-AEB11C842D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6CB57-B9A0-4EDC-A117-E08E851FE25A}" type="pres">
      <dgm:prSet presAssocID="{DAD88E41-4B20-419A-AD7A-AEB11C842D4A}" presName="spNode" presStyleCnt="0"/>
      <dgm:spPr/>
    </dgm:pt>
    <dgm:pt modelId="{065A4A45-9B48-4D34-8023-037E7806C6A4}" type="pres">
      <dgm:prSet presAssocID="{4852CD2F-B32D-4FEB-9B0E-837AC268B59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B2A96A5-69F4-461B-94C8-04E2A5D1F369}" type="pres">
      <dgm:prSet presAssocID="{D6311332-8B3E-4246-9704-9BA8E41F7E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29982-3203-4CBB-BE39-5C03E8E0688A}" type="pres">
      <dgm:prSet presAssocID="{D6311332-8B3E-4246-9704-9BA8E41F7EA7}" presName="spNode" presStyleCnt="0"/>
      <dgm:spPr/>
    </dgm:pt>
    <dgm:pt modelId="{1AF3498E-C141-4603-A7DB-C3C14216456F}" type="pres">
      <dgm:prSet presAssocID="{D4FF6E01-3954-4D62-8A1F-7F0AF4B895F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E016BBE-80D6-4086-BD8F-A2E8A6243A8C}" type="pres">
      <dgm:prSet presAssocID="{E04D52E3-5B24-4239-96C6-035E79D3F1ED}" presName="node" presStyleLbl="node1" presStyleIdx="2" presStyleCnt="5" custScaleX="121410" custScaleY="10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776BF-BC72-4EA3-BF08-8DA4107C4B80}" type="pres">
      <dgm:prSet presAssocID="{E04D52E3-5B24-4239-96C6-035E79D3F1ED}" presName="spNode" presStyleCnt="0"/>
      <dgm:spPr/>
    </dgm:pt>
    <dgm:pt modelId="{4EEBB929-E690-4715-B139-E622D8242DDA}" type="pres">
      <dgm:prSet presAssocID="{65741553-A7EF-42DD-A2D0-F3FA987E32B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5E40E33-99FC-46CA-B801-9E693816B674}" type="pres">
      <dgm:prSet presAssocID="{C36EFECF-6AD1-400D-A98D-3356908CBAC2}" presName="node" presStyleLbl="node1" presStyleIdx="3" presStyleCnt="5" custScaleX="144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43CF4-C1AD-42CC-82B0-99A6CC01AC93}" type="pres">
      <dgm:prSet presAssocID="{C36EFECF-6AD1-400D-A98D-3356908CBAC2}" presName="spNode" presStyleCnt="0"/>
      <dgm:spPr/>
    </dgm:pt>
    <dgm:pt modelId="{A4735F0E-69BC-47F3-BBB0-4ABD10D2F73E}" type="pres">
      <dgm:prSet presAssocID="{8208574A-047C-42A1-A089-068D526E19A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C896FB8-D13D-4800-9DA5-DE578DC3742C}" type="pres">
      <dgm:prSet presAssocID="{E5727CFA-908B-4DEA-837F-42385AAF76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AC3C0-9A8F-45CB-A51F-4C57C6DCEA83}" type="pres">
      <dgm:prSet presAssocID="{E5727CFA-908B-4DEA-837F-42385AAF7631}" presName="spNode" presStyleCnt="0"/>
      <dgm:spPr/>
    </dgm:pt>
    <dgm:pt modelId="{C05EBDD0-90A1-4969-B914-9611EFA8E499}" type="pres">
      <dgm:prSet presAssocID="{73D97635-C81C-4491-91C6-3D8452E2B00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0202ACB-F3DD-43C3-8A9E-D838D1247344}" srcId="{33AA9D69-8BBF-462B-ACCA-EF12246F6EF8}" destId="{D6311332-8B3E-4246-9704-9BA8E41F7EA7}" srcOrd="1" destOrd="0" parTransId="{8BE0837D-B49F-43A9-A19F-16FA1D6DD1E3}" sibTransId="{D4FF6E01-3954-4D62-8A1F-7F0AF4B895FD}"/>
    <dgm:cxn modelId="{356B4D98-9EF5-448F-A020-C26BD91448E5}" type="presOf" srcId="{E04D52E3-5B24-4239-96C6-035E79D3F1ED}" destId="{3E016BBE-80D6-4086-BD8F-A2E8A6243A8C}" srcOrd="0" destOrd="0" presId="urn:microsoft.com/office/officeart/2005/8/layout/cycle5"/>
    <dgm:cxn modelId="{62590C46-4953-4F76-9ECA-EFE5EFF34B17}" srcId="{33AA9D69-8BBF-462B-ACCA-EF12246F6EF8}" destId="{E5727CFA-908B-4DEA-837F-42385AAF7631}" srcOrd="4" destOrd="0" parTransId="{1293F7C4-D8D1-4C9E-899A-B1E888864D44}" sibTransId="{73D97635-C81C-4491-91C6-3D8452E2B009}"/>
    <dgm:cxn modelId="{C3A7BD73-10D7-41BA-BFBD-7E7787BB9361}" type="presOf" srcId="{73D97635-C81C-4491-91C6-3D8452E2B009}" destId="{C05EBDD0-90A1-4969-B914-9611EFA8E499}" srcOrd="0" destOrd="0" presId="urn:microsoft.com/office/officeart/2005/8/layout/cycle5"/>
    <dgm:cxn modelId="{519D3CEA-87B5-408F-8C0D-C9D3E6EA689B}" type="presOf" srcId="{D6311332-8B3E-4246-9704-9BA8E41F7EA7}" destId="{7B2A96A5-69F4-461B-94C8-04E2A5D1F369}" srcOrd="0" destOrd="0" presId="urn:microsoft.com/office/officeart/2005/8/layout/cycle5"/>
    <dgm:cxn modelId="{347093BA-5514-4892-B972-675E620BD865}" type="presOf" srcId="{4852CD2F-B32D-4FEB-9B0E-837AC268B599}" destId="{065A4A45-9B48-4D34-8023-037E7806C6A4}" srcOrd="0" destOrd="0" presId="urn:microsoft.com/office/officeart/2005/8/layout/cycle5"/>
    <dgm:cxn modelId="{3B51A76A-3AF2-44A5-A8DB-A8A95F13D0CF}" srcId="{33AA9D69-8BBF-462B-ACCA-EF12246F6EF8}" destId="{C36EFECF-6AD1-400D-A98D-3356908CBAC2}" srcOrd="3" destOrd="0" parTransId="{56EB6781-3F3F-470C-AB89-7C80DC908292}" sibTransId="{8208574A-047C-42A1-A089-068D526E19AA}"/>
    <dgm:cxn modelId="{E7DEDF87-BBCD-425E-AFE2-49968B784BA1}" type="presOf" srcId="{65741553-A7EF-42DD-A2D0-F3FA987E32B6}" destId="{4EEBB929-E690-4715-B139-E622D8242DDA}" srcOrd="0" destOrd="0" presId="urn:microsoft.com/office/officeart/2005/8/layout/cycle5"/>
    <dgm:cxn modelId="{6FD129F0-9B20-4F42-A566-0E248AE25B87}" type="presOf" srcId="{D4FF6E01-3954-4D62-8A1F-7F0AF4B895FD}" destId="{1AF3498E-C141-4603-A7DB-C3C14216456F}" srcOrd="0" destOrd="0" presId="urn:microsoft.com/office/officeart/2005/8/layout/cycle5"/>
    <dgm:cxn modelId="{EB55C49C-89BA-4732-B8D6-BE95D8E5D5CC}" type="presOf" srcId="{33AA9D69-8BBF-462B-ACCA-EF12246F6EF8}" destId="{83BB5265-82AC-4541-B484-3C5DFAB5B8D0}" srcOrd="0" destOrd="0" presId="urn:microsoft.com/office/officeart/2005/8/layout/cycle5"/>
    <dgm:cxn modelId="{99DD36B2-3E19-4024-8F37-3F4828D04E24}" type="presOf" srcId="{C36EFECF-6AD1-400D-A98D-3356908CBAC2}" destId="{95E40E33-99FC-46CA-B801-9E693816B674}" srcOrd="0" destOrd="0" presId="urn:microsoft.com/office/officeart/2005/8/layout/cycle5"/>
    <dgm:cxn modelId="{47D5DA64-5210-4094-A5C3-C523B6034BBA}" type="presOf" srcId="{8208574A-047C-42A1-A089-068D526E19AA}" destId="{A4735F0E-69BC-47F3-BBB0-4ABD10D2F73E}" srcOrd="0" destOrd="0" presId="urn:microsoft.com/office/officeart/2005/8/layout/cycle5"/>
    <dgm:cxn modelId="{FEBF099F-8C36-4671-BB42-FB15CF6EEB9A}" srcId="{33AA9D69-8BBF-462B-ACCA-EF12246F6EF8}" destId="{E04D52E3-5B24-4239-96C6-035E79D3F1ED}" srcOrd="2" destOrd="0" parTransId="{489FA908-8B68-4C72-BC1B-CCE110DE407C}" sibTransId="{65741553-A7EF-42DD-A2D0-F3FA987E32B6}"/>
    <dgm:cxn modelId="{BFCACF0B-42B0-41B6-A4A2-3F7B765F215C}" srcId="{33AA9D69-8BBF-462B-ACCA-EF12246F6EF8}" destId="{DAD88E41-4B20-419A-AD7A-AEB11C842D4A}" srcOrd="0" destOrd="0" parTransId="{FC545AFE-BB22-458C-B32F-0234686FD145}" sibTransId="{4852CD2F-B32D-4FEB-9B0E-837AC268B599}"/>
    <dgm:cxn modelId="{26D6E118-D833-4EEE-A38D-0C0F7712BEA9}" type="presOf" srcId="{E5727CFA-908B-4DEA-837F-42385AAF7631}" destId="{3C896FB8-D13D-4800-9DA5-DE578DC3742C}" srcOrd="0" destOrd="0" presId="urn:microsoft.com/office/officeart/2005/8/layout/cycle5"/>
    <dgm:cxn modelId="{CD393639-0F2F-48BD-A8CD-FEE6F9870637}" type="presOf" srcId="{DAD88E41-4B20-419A-AD7A-AEB11C842D4A}" destId="{A5295AE8-045F-4852-91F9-3DFA833812AE}" srcOrd="0" destOrd="0" presId="urn:microsoft.com/office/officeart/2005/8/layout/cycle5"/>
    <dgm:cxn modelId="{A0069263-0F50-497A-91B7-0C8A5A65251C}" type="presParOf" srcId="{83BB5265-82AC-4541-B484-3C5DFAB5B8D0}" destId="{A5295AE8-045F-4852-91F9-3DFA833812AE}" srcOrd="0" destOrd="0" presId="urn:microsoft.com/office/officeart/2005/8/layout/cycle5"/>
    <dgm:cxn modelId="{A696CAC2-FA11-451F-A612-62DDDBD5C1E1}" type="presParOf" srcId="{83BB5265-82AC-4541-B484-3C5DFAB5B8D0}" destId="{E1E6CB57-B9A0-4EDC-A117-E08E851FE25A}" srcOrd="1" destOrd="0" presId="urn:microsoft.com/office/officeart/2005/8/layout/cycle5"/>
    <dgm:cxn modelId="{865C6CF2-46BA-4F1F-8051-DE1111FF1386}" type="presParOf" srcId="{83BB5265-82AC-4541-B484-3C5DFAB5B8D0}" destId="{065A4A45-9B48-4D34-8023-037E7806C6A4}" srcOrd="2" destOrd="0" presId="urn:microsoft.com/office/officeart/2005/8/layout/cycle5"/>
    <dgm:cxn modelId="{F2A127BC-B30C-4B10-9E90-2A7FAE1848AE}" type="presParOf" srcId="{83BB5265-82AC-4541-B484-3C5DFAB5B8D0}" destId="{7B2A96A5-69F4-461B-94C8-04E2A5D1F369}" srcOrd="3" destOrd="0" presId="urn:microsoft.com/office/officeart/2005/8/layout/cycle5"/>
    <dgm:cxn modelId="{DA32C230-59A5-434F-BE78-8607DA0406EA}" type="presParOf" srcId="{83BB5265-82AC-4541-B484-3C5DFAB5B8D0}" destId="{6EA29982-3203-4CBB-BE39-5C03E8E0688A}" srcOrd="4" destOrd="0" presId="urn:microsoft.com/office/officeart/2005/8/layout/cycle5"/>
    <dgm:cxn modelId="{EC5C0328-FE0F-4616-9FFF-975F447C4361}" type="presParOf" srcId="{83BB5265-82AC-4541-B484-3C5DFAB5B8D0}" destId="{1AF3498E-C141-4603-A7DB-C3C14216456F}" srcOrd="5" destOrd="0" presId="urn:microsoft.com/office/officeart/2005/8/layout/cycle5"/>
    <dgm:cxn modelId="{0D7F1BE2-F8D2-4A9E-B353-29CE052EDE79}" type="presParOf" srcId="{83BB5265-82AC-4541-B484-3C5DFAB5B8D0}" destId="{3E016BBE-80D6-4086-BD8F-A2E8A6243A8C}" srcOrd="6" destOrd="0" presId="urn:microsoft.com/office/officeart/2005/8/layout/cycle5"/>
    <dgm:cxn modelId="{F5C211E6-C768-4607-A444-8C1E44EED281}" type="presParOf" srcId="{83BB5265-82AC-4541-B484-3C5DFAB5B8D0}" destId="{81A776BF-BC72-4EA3-BF08-8DA4107C4B80}" srcOrd="7" destOrd="0" presId="urn:microsoft.com/office/officeart/2005/8/layout/cycle5"/>
    <dgm:cxn modelId="{82064271-0A46-40AB-B52B-24EDC7328557}" type="presParOf" srcId="{83BB5265-82AC-4541-B484-3C5DFAB5B8D0}" destId="{4EEBB929-E690-4715-B139-E622D8242DDA}" srcOrd="8" destOrd="0" presId="urn:microsoft.com/office/officeart/2005/8/layout/cycle5"/>
    <dgm:cxn modelId="{0A8FB3D6-8655-45E7-97F5-06926B3F7677}" type="presParOf" srcId="{83BB5265-82AC-4541-B484-3C5DFAB5B8D0}" destId="{95E40E33-99FC-46CA-B801-9E693816B674}" srcOrd="9" destOrd="0" presId="urn:microsoft.com/office/officeart/2005/8/layout/cycle5"/>
    <dgm:cxn modelId="{97978CF6-499A-4BDA-80F5-E42C11F54903}" type="presParOf" srcId="{83BB5265-82AC-4541-B484-3C5DFAB5B8D0}" destId="{A7343CF4-C1AD-42CC-82B0-99A6CC01AC93}" srcOrd="10" destOrd="0" presId="urn:microsoft.com/office/officeart/2005/8/layout/cycle5"/>
    <dgm:cxn modelId="{63F2DAA0-D301-4071-A7B9-4C498313BA56}" type="presParOf" srcId="{83BB5265-82AC-4541-B484-3C5DFAB5B8D0}" destId="{A4735F0E-69BC-47F3-BBB0-4ABD10D2F73E}" srcOrd="11" destOrd="0" presId="urn:microsoft.com/office/officeart/2005/8/layout/cycle5"/>
    <dgm:cxn modelId="{2B79FBBD-8B14-42C2-8A05-E55DCF6C47CE}" type="presParOf" srcId="{83BB5265-82AC-4541-B484-3C5DFAB5B8D0}" destId="{3C896FB8-D13D-4800-9DA5-DE578DC3742C}" srcOrd="12" destOrd="0" presId="urn:microsoft.com/office/officeart/2005/8/layout/cycle5"/>
    <dgm:cxn modelId="{CCEFE02C-6A8F-4921-A959-BB7968D8F015}" type="presParOf" srcId="{83BB5265-82AC-4541-B484-3C5DFAB5B8D0}" destId="{468AC3C0-9A8F-45CB-A51F-4C57C6DCEA83}" srcOrd="13" destOrd="0" presId="urn:microsoft.com/office/officeart/2005/8/layout/cycle5"/>
    <dgm:cxn modelId="{BAC8EDB8-D7B3-4B5A-80A2-207073FF6A41}" type="presParOf" srcId="{83BB5265-82AC-4541-B484-3C5DFAB5B8D0}" destId="{C05EBDD0-90A1-4969-B914-9611EFA8E49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AA9D69-8BBF-462B-ACCA-EF12246F6EF8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D88E41-4B20-419A-AD7A-AEB11C842D4A}">
      <dgm:prSet phldrT="[Text]" custT="1"/>
      <dgm:spPr/>
      <dgm:t>
        <a:bodyPr/>
        <a:lstStyle/>
        <a:p>
          <a:r>
            <a:rPr lang="en-US" sz="1600" dirty="0" err="1"/>
            <a:t>Planificación</a:t>
          </a:r>
          <a:endParaRPr lang="en-US" sz="1600" dirty="0"/>
        </a:p>
      </dgm:t>
    </dgm:pt>
    <dgm:pt modelId="{FC545AFE-BB22-458C-B32F-0234686FD145}" type="parTrans" cxnId="{BFCACF0B-42B0-41B6-A4A2-3F7B765F215C}">
      <dgm:prSet/>
      <dgm:spPr/>
      <dgm:t>
        <a:bodyPr/>
        <a:lstStyle/>
        <a:p>
          <a:endParaRPr lang="en-US"/>
        </a:p>
      </dgm:t>
    </dgm:pt>
    <dgm:pt modelId="{4852CD2F-B32D-4FEB-9B0E-837AC268B599}" type="sibTrans" cxnId="{BFCACF0B-42B0-41B6-A4A2-3F7B765F215C}">
      <dgm:prSet/>
      <dgm:spPr/>
      <dgm:t>
        <a:bodyPr/>
        <a:lstStyle/>
        <a:p>
          <a:endParaRPr lang="en-US"/>
        </a:p>
      </dgm:t>
    </dgm:pt>
    <dgm:pt modelId="{D6311332-8B3E-4246-9704-9BA8E41F7EA7}">
      <dgm:prSet phldrT="[Text]" custT="1"/>
      <dgm:spPr/>
      <dgm:t>
        <a:bodyPr/>
        <a:lstStyle/>
        <a:p>
          <a:r>
            <a:rPr lang="en-US" sz="1600" dirty="0" err="1"/>
            <a:t>Evaluación</a:t>
          </a:r>
          <a:r>
            <a:rPr lang="en-US" sz="1600" dirty="0"/>
            <a:t> </a:t>
          </a:r>
        </a:p>
        <a:p>
          <a:r>
            <a:rPr lang="en-US" sz="1600" dirty="0"/>
            <a:t>ex-ante </a:t>
          </a:r>
        </a:p>
      </dgm:t>
    </dgm:pt>
    <dgm:pt modelId="{8BE0837D-B49F-43A9-A19F-16FA1D6DD1E3}" type="parTrans" cxnId="{B0202ACB-F3DD-43C3-8A9E-D838D1247344}">
      <dgm:prSet/>
      <dgm:spPr/>
      <dgm:t>
        <a:bodyPr/>
        <a:lstStyle/>
        <a:p>
          <a:endParaRPr lang="en-US"/>
        </a:p>
      </dgm:t>
    </dgm:pt>
    <dgm:pt modelId="{D4FF6E01-3954-4D62-8A1F-7F0AF4B895FD}" type="sibTrans" cxnId="{B0202ACB-F3DD-43C3-8A9E-D838D1247344}">
      <dgm:prSet/>
      <dgm:spPr/>
      <dgm:t>
        <a:bodyPr/>
        <a:lstStyle/>
        <a:p>
          <a:endParaRPr lang="en-US"/>
        </a:p>
      </dgm:t>
    </dgm:pt>
    <dgm:pt modelId="{E04D52E3-5B24-4239-96C6-035E79D3F1ED}">
      <dgm:prSet phldrT="[Text]" custT="1"/>
      <dgm:spPr/>
      <dgm:t>
        <a:bodyPr/>
        <a:lstStyle/>
        <a:p>
          <a:r>
            <a:rPr lang="en-US" sz="1600" dirty="0" err="1"/>
            <a:t>Selección</a:t>
          </a:r>
          <a:r>
            <a:rPr lang="en-US" sz="1600" dirty="0"/>
            <a:t> y </a:t>
          </a:r>
          <a:r>
            <a:rPr lang="en-US" sz="1600" dirty="0" err="1"/>
            <a:t>presupuesto</a:t>
          </a:r>
          <a:r>
            <a:rPr lang="en-US" sz="1600" dirty="0"/>
            <a:t> </a:t>
          </a:r>
        </a:p>
      </dgm:t>
    </dgm:pt>
    <dgm:pt modelId="{489FA908-8B68-4C72-BC1B-CCE110DE407C}" type="parTrans" cxnId="{FEBF099F-8C36-4671-BB42-FB15CF6EEB9A}">
      <dgm:prSet/>
      <dgm:spPr/>
      <dgm:t>
        <a:bodyPr/>
        <a:lstStyle/>
        <a:p>
          <a:endParaRPr lang="en-US"/>
        </a:p>
      </dgm:t>
    </dgm:pt>
    <dgm:pt modelId="{65741553-A7EF-42DD-A2D0-F3FA987E32B6}" type="sibTrans" cxnId="{FEBF099F-8C36-4671-BB42-FB15CF6EEB9A}">
      <dgm:prSet/>
      <dgm:spPr/>
      <dgm:t>
        <a:bodyPr/>
        <a:lstStyle/>
        <a:p>
          <a:endParaRPr lang="en-US"/>
        </a:p>
      </dgm:t>
    </dgm:pt>
    <dgm:pt modelId="{C36EFECF-6AD1-400D-A98D-3356908CBAC2}">
      <dgm:prSet phldrT="[Text]" custT="1"/>
      <dgm:spPr/>
      <dgm:t>
        <a:bodyPr/>
        <a:lstStyle/>
        <a:p>
          <a:r>
            <a:rPr lang="en-US" sz="1600" dirty="0" err="1"/>
            <a:t>Implementación</a:t>
          </a:r>
          <a:r>
            <a:rPr lang="en-US" sz="1600" dirty="0"/>
            <a:t> y </a:t>
          </a:r>
          <a:r>
            <a:rPr lang="en-US" sz="1600" dirty="0" err="1"/>
            <a:t>seguimiento</a:t>
          </a:r>
          <a:endParaRPr lang="en-US" sz="1600" dirty="0"/>
        </a:p>
      </dgm:t>
    </dgm:pt>
    <dgm:pt modelId="{56EB6781-3F3F-470C-AB89-7C80DC908292}" type="parTrans" cxnId="{3B51A76A-3AF2-44A5-A8DB-A8A95F13D0CF}">
      <dgm:prSet/>
      <dgm:spPr/>
      <dgm:t>
        <a:bodyPr/>
        <a:lstStyle/>
        <a:p>
          <a:endParaRPr lang="en-US"/>
        </a:p>
      </dgm:t>
    </dgm:pt>
    <dgm:pt modelId="{8208574A-047C-42A1-A089-068D526E19AA}" type="sibTrans" cxnId="{3B51A76A-3AF2-44A5-A8DB-A8A95F13D0CF}">
      <dgm:prSet/>
      <dgm:spPr/>
      <dgm:t>
        <a:bodyPr/>
        <a:lstStyle/>
        <a:p>
          <a:endParaRPr lang="en-US"/>
        </a:p>
      </dgm:t>
    </dgm:pt>
    <dgm:pt modelId="{E5727CFA-908B-4DEA-837F-42385AAF7631}">
      <dgm:prSet phldrT="[Text]" custT="1"/>
      <dgm:spPr/>
      <dgm:t>
        <a:bodyPr/>
        <a:lstStyle/>
        <a:p>
          <a:r>
            <a:rPr lang="en-US" sz="1600" dirty="0" smtClean="0"/>
            <a:t>Auditoria y </a:t>
          </a:r>
          <a:r>
            <a:rPr lang="en-US" sz="1600" dirty="0" err="1" smtClean="0"/>
            <a:t>Ev</a:t>
          </a:r>
          <a:r>
            <a:rPr lang="en-US" sz="1600" dirty="0" smtClean="0"/>
            <a:t>.  </a:t>
          </a:r>
          <a:endParaRPr lang="en-US" sz="1600" dirty="0"/>
        </a:p>
        <a:p>
          <a:r>
            <a:rPr lang="en-US" sz="1600" dirty="0"/>
            <a:t>ex post </a:t>
          </a:r>
        </a:p>
      </dgm:t>
    </dgm:pt>
    <dgm:pt modelId="{1293F7C4-D8D1-4C9E-899A-B1E888864D44}" type="parTrans" cxnId="{62590C46-4953-4F76-9ECA-EFE5EFF34B17}">
      <dgm:prSet/>
      <dgm:spPr/>
      <dgm:t>
        <a:bodyPr/>
        <a:lstStyle/>
        <a:p>
          <a:endParaRPr lang="en-US"/>
        </a:p>
      </dgm:t>
    </dgm:pt>
    <dgm:pt modelId="{73D97635-C81C-4491-91C6-3D8452E2B009}" type="sibTrans" cxnId="{62590C46-4953-4F76-9ECA-EFE5EFF34B17}">
      <dgm:prSet/>
      <dgm:spPr/>
      <dgm:t>
        <a:bodyPr/>
        <a:lstStyle/>
        <a:p>
          <a:endParaRPr lang="en-US"/>
        </a:p>
      </dgm:t>
    </dgm:pt>
    <dgm:pt modelId="{83BB5265-82AC-4541-B484-3C5DFAB5B8D0}" type="pres">
      <dgm:prSet presAssocID="{33AA9D69-8BBF-462B-ACCA-EF12246F6E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95AE8-045F-4852-91F9-3DFA833812AE}" type="pres">
      <dgm:prSet presAssocID="{DAD88E41-4B20-419A-AD7A-AEB11C842D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6CB57-B9A0-4EDC-A117-E08E851FE25A}" type="pres">
      <dgm:prSet presAssocID="{DAD88E41-4B20-419A-AD7A-AEB11C842D4A}" presName="spNode" presStyleCnt="0"/>
      <dgm:spPr/>
    </dgm:pt>
    <dgm:pt modelId="{065A4A45-9B48-4D34-8023-037E7806C6A4}" type="pres">
      <dgm:prSet presAssocID="{4852CD2F-B32D-4FEB-9B0E-837AC268B59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B2A96A5-69F4-461B-94C8-04E2A5D1F369}" type="pres">
      <dgm:prSet presAssocID="{D6311332-8B3E-4246-9704-9BA8E41F7E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29982-3203-4CBB-BE39-5C03E8E0688A}" type="pres">
      <dgm:prSet presAssocID="{D6311332-8B3E-4246-9704-9BA8E41F7EA7}" presName="spNode" presStyleCnt="0"/>
      <dgm:spPr/>
    </dgm:pt>
    <dgm:pt modelId="{1AF3498E-C141-4603-A7DB-C3C14216456F}" type="pres">
      <dgm:prSet presAssocID="{D4FF6E01-3954-4D62-8A1F-7F0AF4B895F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E016BBE-80D6-4086-BD8F-A2E8A6243A8C}" type="pres">
      <dgm:prSet presAssocID="{E04D52E3-5B24-4239-96C6-035E79D3F1ED}" presName="node" presStyleLbl="node1" presStyleIdx="2" presStyleCnt="5" custScaleX="121410" custScaleY="10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776BF-BC72-4EA3-BF08-8DA4107C4B80}" type="pres">
      <dgm:prSet presAssocID="{E04D52E3-5B24-4239-96C6-035E79D3F1ED}" presName="spNode" presStyleCnt="0"/>
      <dgm:spPr/>
    </dgm:pt>
    <dgm:pt modelId="{4EEBB929-E690-4715-B139-E622D8242DDA}" type="pres">
      <dgm:prSet presAssocID="{65741553-A7EF-42DD-A2D0-F3FA987E32B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5E40E33-99FC-46CA-B801-9E693816B674}" type="pres">
      <dgm:prSet presAssocID="{C36EFECF-6AD1-400D-A98D-3356908CBAC2}" presName="node" presStyleLbl="node1" presStyleIdx="3" presStyleCnt="5" custScaleX="144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43CF4-C1AD-42CC-82B0-99A6CC01AC93}" type="pres">
      <dgm:prSet presAssocID="{C36EFECF-6AD1-400D-A98D-3356908CBAC2}" presName="spNode" presStyleCnt="0"/>
      <dgm:spPr/>
    </dgm:pt>
    <dgm:pt modelId="{A4735F0E-69BC-47F3-BBB0-4ABD10D2F73E}" type="pres">
      <dgm:prSet presAssocID="{8208574A-047C-42A1-A089-068D526E19A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C896FB8-D13D-4800-9DA5-DE578DC3742C}" type="pres">
      <dgm:prSet presAssocID="{E5727CFA-908B-4DEA-837F-42385AAF76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AC3C0-9A8F-45CB-A51F-4C57C6DCEA83}" type="pres">
      <dgm:prSet presAssocID="{E5727CFA-908B-4DEA-837F-42385AAF7631}" presName="spNode" presStyleCnt="0"/>
      <dgm:spPr/>
    </dgm:pt>
    <dgm:pt modelId="{C05EBDD0-90A1-4969-B914-9611EFA8E499}" type="pres">
      <dgm:prSet presAssocID="{73D97635-C81C-4491-91C6-3D8452E2B00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0202ACB-F3DD-43C3-8A9E-D838D1247344}" srcId="{33AA9D69-8BBF-462B-ACCA-EF12246F6EF8}" destId="{D6311332-8B3E-4246-9704-9BA8E41F7EA7}" srcOrd="1" destOrd="0" parTransId="{8BE0837D-B49F-43A9-A19F-16FA1D6DD1E3}" sibTransId="{D4FF6E01-3954-4D62-8A1F-7F0AF4B895FD}"/>
    <dgm:cxn modelId="{E745054E-6F23-4DAD-B0E0-5855E905091C}" type="presOf" srcId="{73D97635-C81C-4491-91C6-3D8452E2B009}" destId="{C05EBDD0-90A1-4969-B914-9611EFA8E499}" srcOrd="0" destOrd="0" presId="urn:microsoft.com/office/officeart/2005/8/layout/cycle5"/>
    <dgm:cxn modelId="{62590C46-4953-4F76-9ECA-EFE5EFF34B17}" srcId="{33AA9D69-8BBF-462B-ACCA-EF12246F6EF8}" destId="{E5727CFA-908B-4DEA-837F-42385AAF7631}" srcOrd="4" destOrd="0" parTransId="{1293F7C4-D8D1-4C9E-899A-B1E888864D44}" sibTransId="{73D97635-C81C-4491-91C6-3D8452E2B009}"/>
    <dgm:cxn modelId="{F229BF0E-148E-4FCC-BF26-5088DCB2DCBB}" type="presOf" srcId="{D4FF6E01-3954-4D62-8A1F-7F0AF4B895FD}" destId="{1AF3498E-C141-4603-A7DB-C3C14216456F}" srcOrd="0" destOrd="0" presId="urn:microsoft.com/office/officeart/2005/8/layout/cycle5"/>
    <dgm:cxn modelId="{3B51A76A-3AF2-44A5-A8DB-A8A95F13D0CF}" srcId="{33AA9D69-8BBF-462B-ACCA-EF12246F6EF8}" destId="{C36EFECF-6AD1-400D-A98D-3356908CBAC2}" srcOrd="3" destOrd="0" parTransId="{56EB6781-3F3F-470C-AB89-7C80DC908292}" sibTransId="{8208574A-047C-42A1-A089-068D526E19AA}"/>
    <dgm:cxn modelId="{0031164E-0129-4E57-BD8C-409B65F42C94}" type="presOf" srcId="{4852CD2F-B32D-4FEB-9B0E-837AC268B599}" destId="{065A4A45-9B48-4D34-8023-037E7806C6A4}" srcOrd="0" destOrd="0" presId="urn:microsoft.com/office/officeart/2005/8/layout/cycle5"/>
    <dgm:cxn modelId="{DF140EF4-F9D9-4A82-B6AB-FB971E42F71C}" type="presOf" srcId="{65741553-A7EF-42DD-A2D0-F3FA987E32B6}" destId="{4EEBB929-E690-4715-B139-E622D8242DDA}" srcOrd="0" destOrd="0" presId="urn:microsoft.com/office/officeart/2005/8/layout/cycle5"/>
    <dgm:cxn modelId="{E169A0D5-4FAF-411D-ABF9-C06F7E4088FB}" type="presOf" srcId="{D6311332-8B3E-4246-9704-9BA8E41F7EA7}" destId="{7B2A96A5-69F4-461B-94C8-04E2A5D1F369}" srcOrd="0" destOrd="0" presId="urn:microsoft.com/office/officeart/2005/8/layout/cycle5"/>
    <dgm:cxn modelId="{2B74AE1F-54CC-4F21-A8E0-76D07C59F03F}" type="presOf" srcId="{33AA9D69-8BBF-462B-ACCA-EF12246F6EF8}" destId="{83BB5265-82AC-4541-B484-3C5DFAB5B8D0}" srcOrd="0" destOrd="0" presId="urn:microsoft.com/office/officeart/2005/8/layout/cycle5"/>
    <dgm:cxn modelId="{BFD0C6FB-766C-40CA-9EE1-4BF3B06ACBD5}" type="presOf" srcId="{E5727CFA-908B-4DEA-837F-42385AAF7631}" destId="{3C896FB8-D13D-4800-9DA5-DE578DC3742C}" srcOrd="0" destOrd="0" presId="urn:microsoft.com/office/officeart/2005/8/layout/cycle5"/>
    <dgm:cxn modelId="{003418F9-52C1-4BDF-BC07-5F1C4BBFB33F}" type="presOf" srcId="{DAD88E41-4B20-419A-AD7A-AEB11C842D4A}" destId="{A5295AE8-045F-4852-91F9-3DFA833812AE}" srcOrd="0" destOrd="0" presId="urn:microsoft.com/office/officeart/2005/8/layout/cycle5"/>
    <dgm:cxn modelId="{56EAF157-243D-4E75-BC17-962C5FDF4E98}" type="presOf" srcId="{8208574A-047C-42A1-A089-068D526E19AA}" destId="{A4735F0E-69BC-47F3-BBB0-4ABD10D2F73E}" srcOrd="0" destOrd="0" presId="urn:microsoft.com/office/officeart/2005/8/layout/cycle5"/>
    <dgm:cxn modelId="{E9CD1077-3BC9-48FD-B3CD-C19FAB4F1D41}" type="presOf" srcId="{E04D52E3-5B24-4239-96C6-035E79D3F1ED}" destId="{3E016BBE-80D6-4086-BD8F-A2E8A6243A8C}" srcOrd="0" destOrd="0" presId="urn:microsoft.com/office/officeart/2005/8/layout/cycle5"/>
    <dgm:cxn modelId="{FEBF099F-8C36-4671-BB42-FB15CF6EEB9A}" srcId="{33AA9D69-8BBF-462B-ACCA-EF12246F6EF8}" destId="{E04D52E3-5B24-4239-96C6-035E79D3F1ED}" srcOrd="2" destOrd="0" parTransId="{489FA908-8B68-4C72-BC1B-CCE110DE407C}" sibTransId="{65741553-A7EF-42DD-A2D0-F3FA987E32B6}"/>
    <dgm:cxn modelId="{DD03C6FD-EF3D-4810-A581-88375AB5D113}" type="presOf" srcId="{C36EFECF-6AD1-400D-A98D-3356908CBAC2}" destId="{95E40E33-99FC-46CA-B801-9E693816B674}" srcOrd="0" destOrd="0" presId="urn:microsoft.com/office/officeart/2005/8/layout/cycle5"/>
    <dgm:cxn modelId="{BFCACF0B-42B0-41B6-A4A2-3F7B765F215C}" srcId="{33AA9D69-8BBF-462B-ACCA-EF12246F6EF8}" destId="{DAD88E41-4B20-419A-AD7A-AEB11C842D4A}" srcOrd="0" destOrd="0" parTransId="{FC545AFE-BB22-458C-B32F-0234686FD145}" sibTransId="{4852CD2F-B32D-4FEB-9B0E-837AC268B599}"/>
    <dgm:cxn modelId="{BF797C2E-90D0-469E-AC7C-0F48AD8EA66D}" type="presParOf" srcId="{83BB5265-82AC-4541-B484-3C5DFAB5B8D0}" destId="{A5295AE8-045F-4852-91F9-3DFA833812AE}" srcOrd="0" destOrd="0" presId="urn:microsoft.com/office/officeart/2005/8/layout/cycle5"/>
    <dgm:cxn modelId="{FA5835B8-792B-48BB-96F3-B94398840657}" type="presParOf" srcId="{83BB5265-82AC-4541-B484-3C5DFAB5B8D0}" destId="{E1E6CB57-B9A0-4EDC-A117-E08E851FE25A}" srcOrd="1" destOrd="0" presId="urn:microsoft.com/office/officeart/2005/8/layout/cycle5"/>
    <dgm:cxn modelId="{D5CF8835-09B4-42B6-9209-C5E18D31F9B2}" type="presParOf" srcId="{83BB5265-82AC-4541-B484-3C5DFAB5B8D0}" destId="{065A4A45-9B48-4D34-8023-037E7806C6A4}" srcOrd="2" destOrd="0" presId="urn:microsoft.com/office/officeart/2005/8/layout/cycle5"/>
    <dgm:cxn modelId="{B0456676-FB34-4298-887C-EF9E17E20D9F}" type="presParOf" srcId="{83BB5265-82AC-4541-B484-3C5DFAB5B8D0}" destId="{7B2A96A5-69F4-461B-94C8-04E2A5D1F369}" srcOrd="3" destOrd="0" presId="urn:microsoft.com/office/officeart/2005/8/layout/cycle5"/>
    <dgm:cxn modelId="{43D344FF-272C-429E-9E5F-6DC24C5433F2}" type="presParOf" srcId="{83BB5265-82AC-4541-B484-3C5DFAB5B8D0}" destId="{6EA29982-3203-4CBB-BE39-5C03E8E0688A}" srcOrd="4" destOrd="0" presId="urn:microsoft.com/office/officeart/2005/8/layout/cycle5"/>
    <dgm:cxn modelId="{29AC082D-3252-4C6B-A6EA-18AC7CFE51A3}" type="presParOf" srcId="{83BB5265-82AC-4541-B484-3C5DFAB5B8D0}" destId="{1AF3498E-C141-4603-A7DB-C3C14216456F}" srcOrd="5" destOrd="0" presId="urn:microsoft.com/office/officeart/2005/8/layout/cycle5"/>
    <dgm:cxn modelId="{6C1E21A4-C642-4AF0-8A06-D97F120E0523}" type="presParOf" srcId="{83BB5265-82AC-4541-B484-3C5DFAB5B8D0}" destId="{3E016BBE-80D6-4086-BD8F-A2E8A6243A8C}" srcOrd="6" destOrd="0" presId="urn:microsoft.com/office/officeart/2005/8/layout/cycle5"/>
    <dgm:cxn modelId="{6A5E8E3E-959C-47C7-AB23-CBE5CC8E4006}" type="presParOf" srcId="{83BB5265-82AC-4541-B484-3C5DFAB5B8D0}" destId="{81A776BF-BC72-4EA3-BF08-8DA4107C4B80}" srcOrd="7" destOrd="0" presId="urn:microsoft.com/office/officeart/2005/8/layout/cycle5"/>
    <dgm:cxn modelId="{AB1E97CF-1770-41E4-BF64-5CD9AA8E611A}" type="presParOf" srcId="{83BB5265-82AC-4541-B484-3C5DFAB5B8D0}" destId="{4EEBB929-E690-4715-B139-E622D8242DDA}" srcOrd="8" destOrd="0" presId="urn:microsoft.com/office/officeart/2005/8/layout/cycle5"/>
    <dgm:cxn modelId="{26F9D799-1DDE-4878-B774-3EC53C91CD87}" type="presParOf" srcId="{83BB5265-82AC-4541-B484-3C5DFAB5B8D0}" destId="{95E40E33-99FC-46CA-B801-9E693816B674}" srcOrd="9" destOrd="0" presId="urn:microsoft.com/office/officeart/2005/8/layout/cycle5"/>
    <dgm:cxn modelId="{3EE14F9E-4FFC-44A2-8627-89C5AD154108}" type="presParOf" srcId="{83BB5265-82AC-4541-B484-3C5DFAB5B8D0}" destId="{A7343CF4-C1AD-42CC-82B0-99A6CC01AC93}" srcOrd="10" destOrd="0" presId="urn:microsoft.com/office/officeart/2005/8/layout/cycle5"/>
    <dgm:cxn modelId="{7105CE47-19EA-473B-A246-7393ED0CB78C}" type="presParOf" srcId="{83BB5265-82AC-4541-B484-3C5DFAB5B8D0}" destId="{A4735F0E-69BC-47F3-BBB0-4ABD10D2F73E}" srcOrd="11" destOrd="0" presId="urn:microsoft.com/office/officeart/2005/8/layout/cycle5"/>
    <dgm:cxn modelId="{0FE5E5E0-4696-48C7-A90C-55914B91C190}" type="presParOf" srcId="{83BB5265-82AC-4541-B484-3C5DFAB5B8D0}" destId="{3C896FB8-D13D-4800-9DA5-DE578DC3742C}" srcOrd="12" destOrd="0" presId="urn:microsoft.com/office/officeart/2005/8/layout/cycle5"/>
    <dgm:cxn modelId="{56DEABE9-3E33-4B81-9430-2C78E75AE86C}" type="presParOf" srcId="{83BB5265-82AC-4541-B484-3C5DFAB5B8D0}" destId="{468AC3C0-9A8F-45CB-A51F-4C57C6DCEA83}" srcOrd="13" destOrd="0" presId="urn:microsoft.com/office/officeart/2005/8/layout/cycle5"/>
    <dgm:cxn modelId="{C8CC41A4-33F1-43B9-964B-EA4BCD49FC51}" type="presParOf" srcId="{83BB5265-82AC-4541-B484-3C5DFAB5B8D0}" destId="{C05EBDD0-90A1-4969-B914-9611EFA8E49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95AE8-045F-4852-91F9-3DFA833812AE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Planificación</a:t>
          </a:r>
          <a:endParaRPr lang="en-US" sz="1600" kern="1200" dirty="0"/>
        </a:p>
      </dsp:txBody>
      <dsp:txXfrm>
        <a:off x="2422865" y="44730"/>
        <a:ext cx="1250268" cy="783022"/>
      </dsp:txXfrm>
    </dsp:sp>
    <dsp:sp modelId="{065A4A45-9B48-4D34-8023-037E7806C6A4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578672" y="220630"/>
              </a:moveTo>
              <a:arcTo wR="1732594" hR="1732594" stAng="17953853" swAng="12108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96A5-69F4-461B-94C8-04E2A5D1F369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Evaluación</a:t>
          </a:r>
          <a:r>
            <a:rPr lang="en-US" sz="1600" kern="1200" dirty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ex-ante </a:t>
          </a:r>
        </a:p>
      </dsp:txBody>
      <dsp:txXfrm>
        <a:off x="4070661" y="1241923"/>
        <a:ext cx="1250268" cy="783022"/>
      </dsp:txXfrm>
    </dsp:sp>
    <dsp:sp modelId="{1AF3498E-C141-4603-A7DB-C3C14216456F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1545" y="1844891"/>
              </a:moveTo>
              <a:arcTo wR="1732594" hR="1732594" stAng="21822972" swAng="130887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16BBE-80D6-4086-BD8F-A2E8A6243A8C}">
      <dsp:nvSpPr>
        <dsp:cNvPr id="0" name=""/>
        <dsp:cNvSpPr/>
      </dsp:nvSpPr>
      <dsp:spPr>
        <a:xfrm>
          <a:off x="3255988" y="3102470"/>
          <a:ext cx="1620809" cy="9361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Selección</a:t>
          </a:r>
          <a:r>
            <a:rPr lang="en-US" sz="1600" kern="1200" dirty="0"/>
            <a:t> y </a:t>
          </a:r>
          <a:r>
            <a:rPr lang="en-US" sz="1600" kern="1200" dirty="0" err="1"/>
            <a:t>presupuesto</a:t>
          </a:r>
          <a:r>
            <a:rPr lang="en-US" sz="1600" kern="1200" dirty="0"/>
            <a:t> </a:t>
          </a:r>
        </a:p>
      </dsp:txBody>
      <dsp:txXfrm>
        <a:off x="3301686" y="3148168"/>
        <a:ext cx="1529413" cy="844733"/>
      </dsp:txXfrm>
    </dsp:sp>
    <dsp:sp modelId="{4EEBB929-E690-4715-B139-E622D8242DDA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88110" y="3458195"/>
              </a:moveTo>
              <a:arcTo wR="1732594" hR="1732594" stAng="5091016" swAng="31459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40E33-99FC-46CA-B801-9E693816B674}">
      <dsp:nvSpPr>
        <dsp:cNvPr id="0" name=""/>
        <dsp:cNvSpPr/>
      </dsp:nvSpPr>
      <dsp:spPr>
        <a:xfrm>
          <a:off x="1066799" y="3136663"/>
          <a:ext cx="1925613" cy="8677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Implementación</a:t>
          </a:r>
          <a:r>
            <a:rPr lang="en-US" sz="1600" kern="1200" dirty="0"/>
            <a:t> y </a:t>
          </a:r>
          <a:r>
            <a:rPr lang="en-US" sz="1600" kern="1200" dirty="0" err="1"/>
            <a:t>seguimiento</a:t>
          </a:r>
          <a:endParaRPr lang="en-US" sz="1600" kern="1200" dirty="0"/>
        </a:p>
      </dsp:txBody>
      <dsp:txXfrm>
        <a:off x="1109159" y="3179023"/>
        <a:ext cx="1840893" cy="783022"/>
      </dsp:txXfrm>
    </dsp:sp>
    <dsp:sp modelId="{A4735F0E-69BC-47F3-BBB0-4ABD10D2F73E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3747" y="2509097"/>
              </a:moveTo>
              <a:arcTo wR="1732594" hR="1732594" stAng="9202406" swAng="135921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96FB8-D13D-4800-9DA5-DE578DC3742C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Auditoria y </a:t>
          </a:r>
          <a:r>
            <a:rPr lang="en-US" sz="1600" kern="1200" dirty="0" err="1" smtClean="0"/>
            <a:t>Ev</a:t>
          </a:r>
          <a:r>
            <a:rPr lang="en-US" sz="1600" kern="1200" dirty="0" smtClean="0"/>
            <a:t>.  </a:t>
          </a: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ex post </a:t>
          </a:r>
        </a:p>
      </dsp:txBody>
      <dsp:txXfrm>
        <a:off x="775070" y="1241923"/>
        <a:ext cx="1250268" cy="783022"/>
      </dsp:txXfrm>
    </dsp:sp>
    <dsp:sp modelId="{C05EBDD0-90A1-4969-B914-9611EFA8E499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416846" y="605345"/>
              </a:moveTo>
              <a:arcTo wR="1732594" hR="1732594" stAng="13235271" swAng="121087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95AE8-045F-4852-91F9-3DFA833812AE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Planificación</a:t>
          </a:r>
          <a:endParaRPr lang="en-US" sz="1600" kern="1200" dirty="0"/>
        </a:p>
      </dsp:txBody>
      <dsp:txXfrm>
        <a:off x="2422865" y="44730"/>
        <a:ext cx="1250268" cy="783022"/>
      </dsp:txXfrm>
    </dsp:sp>
    <dsp:sp modelId="{065A4A45-9B48-4D34-8023-037E7806C6A4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578672" y="220630"/>
              </a:moveTo>
              <a:arcTo wR="1732594" hR="1732594" stAng="17953853" swAng="12108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96A5-69F4-461B-94C8-04E2A5D1F369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Evaluación</a:t>
          </a:r>
          <a:r>
            <a:rPr lang="en-US" sz="1600" kern="1200" dirty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ex-ante </a:t>
          </a:r>
        </a:p>
      </dsp:txBody>
      <dsp:txXfrm>
        <a:off x="4070661" y="1241923"/>
        <a:ext cx="1250268" cy="783022"/>
      </dsp:txXfrm>
    </dsp:sp>
    <dsp:sp modelId="{1AF3498E-C141-4603-A7DB-C3C14216456F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1545" y="1844891"/>
              </a:moveTo>
              <a:arcTo wR="1732594" hR="1732594" stAng="21822972" swAng="130887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16BBE-80D6-4086-BD8F-A2E8A6243A8C}">
      <dsp:nvSpPr>
        <dsp:cNvPr id="0" name=""/>
        <dsp:cNvSpPr/>
      </dsp:nvSpPr>
      <dsp:spPr>
        <a:xfrm>
          <a:off x="3255988" y="3102470"/>
          <a:ext cx="1620809" cy="9361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Selección</a:t>
          </a:r>
          <a:r>
            <a:rPr lang="en-US" sz="1600" kern="1200" dirty="0"/>
            <a:t> y </a:t>
          </a:r>
          <a:r>
            <a:rPr lang="en-US" sz="1600" kern="1200" dirty="0" err="1"/>
            <a:t>presupuesto</a:t>
          </a:r>
          <a:r>
            <a:rPr lang="en-US" sz="1600" kern="1200" dirty="0"/>
            <a:t> </a:t>
          </a:r>
        </a:p>
      </dsp:txBody>
      <dsp:txXfrm>
        <a:off x="3301686" y="3148168"/>
        <a:ext cx="1529413" cy="844733"/>
      </dsp:txXfrm>
    </dsp:sp>
    <dsp:sp modelId="{4EEBB929-E690-4715-B139-E622D8242DDA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88110" y="3458195"/>
              </a:moveTo>
              <a:arcTo wR="1732594" hR="1732594" stAng="5091016" swAng="31459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40E33-99FC-46CA-B801-9E693816B674}">
      <dsp:nvSpPr>
        <dsp:cNvPr id="0" name=""/>
        <dsp:cNvSpPr/>
      </dsp:nvSpPr>
      <dsp:spPr>
        <a:xfrm>
          <a:off x="1066799" y="3136663"/>
          <a:ext cx="1925613" cy="8677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Implementación</a:t>
          </a:r>
          <a:r>
            <a:rPr lang="en-US" sz="1600" kern="1200" dirty="0"/>
            <a:t> y </a:t>
          </a:r>
          <a:r>
            <a:rPr lang="en-US" sz="1600" kern="1200" dirty="0" err="1"/>
            <a:t>seguimiento</a:t>
          </a:r>
          <a:endParaRPr lang="en-US" sz="1600" kern="1200" dirty="0"/>
        </a:p>
      </dsp:txBody>
      <dsp:txXfrm>
        <a:off x="1109159" y="3179023"/>
        <a:ext cx="1840893" cy="783022"/>
      </dsp:txXfrm>
    </dsp:sp>
    <dsp:sp modelId="{A4735F0E-69BC-47F3-BBB0-4ABD10D2F73E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3747" y="2509097"/>
              </a:moveTo>
              <a:arcTo wR="1732594" hR="1732594" stAng="9202406" swAng="135921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96FB8-D13D-4800-9DA5-DE578DC3742C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Auditoria y </a:t>
          </a:r>
          <a:r>
            <a:rPr lang="en-US" sz="1600" kern="1200" dirty="0" err="1" smtClean="0"/>
            <a:t>Ev</a:t>
          </a:r>
          <a:r>
            <a:rPr lang="en-US" sz="1600" kern="1200" dirty="0" smtClean="0"/>
            <a:t>.  </a:t>
          </a: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ex post </a:t>
          </a:r>
        </a:p>
      </dsp:txBody>
      <dsp:txXfrm>
        <a:off x="775070" y="1241923"/>
        <a:ext cx="1250268" cy="783022"/>
      </dsp:txXfrm>
    </dsp:sp>
    <dsp:sp modelId="{C05EBDD0-90A1-4969-B914-9611EFA8E499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416846" y="605345"/>
              </a:moveTo>
              <a:arcTo wR="1732594" hR="1732594" stAng="13235271" swAng="121087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95AE8-045F-4852-91F9-3DFA833812AE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Planificación</a:t>
          </a:r>
          <a:endParaRPr lang="en-US" sz="1600" kern="1200" dirty="0"/>
        </a:p>
      </dsp:txBody>
      <dsp:txXfrm>
        <a:off x="2422865" y="44730"/>
        <a:ext cx="1250268" cy="783022"/>
      </dsp:txXfrm>
    </dsp:sp>
    <dsp:sp modelId="{065A4A45-9B48-4D34-8023-037E7806C6A4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578672" y="220630"/>
              </a:moveTo>
              <a:arcTo wR="1732594" hR="1732594" stAng="17953853" swAng="12108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96A5-69F4-461B-94C8-04E2A5D1F369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Evaluación</a:t>
          </a:r>
          <a:r>
            <a:rPr lang="en-US" sz="1600" kern="1200" dirty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ex-ante </a:t>
          </a:r>
        </a:p>
      </dsp:txBody>
      <dsp:txXfrm>
        <a:off x="4070661" y="1241923"/>
        <a:ext cx="1250268" cy="783022"/>
      </dsp:txXfrm>
    </dsp:sp>
    <dsp:sp modelId="{1AF3498E-C141-4603-A7DB-C3C14216456F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1545" y="1844891"/>
              </a:moveTo>
              <a:arcTo wR="1732594" hR="1732594" stAng="21822972" swAng="130887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16BBE-80D6-4086-BD8F-A2E8A6243A8C}">
      <dsp:nvSpPr>
        <dsp:cNvPr id="0" name=""/>
        <dsp:cNvSpPr/>
      </dsp:nvSpPr>
      <dsp:spPr>
        <a:xfrm>
          <a:off x="3255988" y="3102470"/>
          <a:ext cx="1620809" cy="9361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Selección</a:t>
          </a:r>
          <a:r>
            <a:rPr lang="en-US" sz="1600" kern="1200" dirty="0"/>
            <a:t> y </a:t>
          </a:r>
          <a:r>
            <a:rPr lang="en-US" sz="1600" kern="1200" dirty="0" err="1"/>
            <a:t>presupuesto</a:t>
          </a:r>
          <a:r>
            <a:rPr lang="en-US" sz="1600" kern="1200" dirty="0"/>
            <a:t> </a:t>
          </a:r>
        </a:p>
      </dsp:txBody>
      <dsp:txXfrm>
        <a:off x="3301686" y="3148168"/>
        <a:ext cx="1529413" cy="844733"/>
      </dsp:txXfrm>
    </dsp:sp>
    <dsp:sp modelId="{4EEBB929-E690-4715-B139-E622D8242DDA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88110" y="3458195"/>
              </a:moveTo>
              <a:arcTo wR="1732594" hR="1732594" stAng="5091016" swAng="31459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40E33-99FC-46CA-B801-9E693816B674}">
      <dsp:nvSpPr>
        <dsp:cNvPr id="0" name=""/>
        <dsp:cNvSpPr/>
      </dsp:nvSpPr>
      <dsp:spPr>
        <a:xfrm>
          <a:off x="1066799" y="3136663"/>
          <a:ext cx="1925613" cy="8677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Implementación</a:t>
          </a:r>
          <a:r>
            <a:rPr lang="en-US" sz="1600" kern="1200" dirty="0"/>
            <a:t> y </a:t>
          </a:r>
          <a:r>
            <a:rPr lang="en-US" sz="1600" kern="1200" dirty="0" err="1"/>
            <a:t>seguimiento</a:t>
          </a:r>
          <a:endParaRPr lang="en-US" sz="1600" kern="1200" dirty="0"/>
        </a:p>
      </dsp:txBody>
      <dsp:txXfrm>
        <a:off x="1109159" y="3179023"/>
        <a:ext cx="1840893" cy="783022"/>
      </dsp:txXfrm>
    </dsp:sp>
    <dsp:sp modelId="{A4735F0E-69BC-47F3-BBB0-4ABD10D2F73E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3747" y="2509097"/>
              </a:moveTo>
              <a:arcTo wR="1732594" hR="1732594" stAng="9202406" swAng="135921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96FB8-D13D-4800-9DA5-DE578DC3742C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Auditoria y </a:t>
          </a:r>
          <a:r>
            <a:rPr lang="en-US" sz="1600" kern="1200" dirty="0" err="1" smtClean="0"/>
            <a:t>Ev</a:t>
          </a:r>
          <a:r>
            <a:rPr lang="en-US" sz="1600" kern="1200" dirty="0" smtClean="0"/>
            <a:t>.  </a:t>
          </a: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ex post </a:t>
          </a:r>
        </a:p>
      </dsp:txBody>
      <dsp:txXfrm>
        <a:off x="775070" y="1241923"/>
        <a:ext cx="1250268" cy="783022"/>
      </dsp:txXfrm>
    </dsp:sp>
    <dsp:sp modelId="{C05EBDD0-90A1-4969-B914-9611EFA8E499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416846" y="605345"/>
              </a:moveTo>
              <a:arcTo wR="1732594" hR="1732594" stAng="13235271" swAng="121087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95AE8-045F-4852-91F9-3DFA833812AE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Planificación</a:t>
          </a:r>
          <a:endParaRPr lang="en-US" sz="1600" kern="1200" dirty="0"/>
        </a:p>
      </dsp:txBody>
      <dsp:txXfrm>
        <a:off x="2422865" y="44730"/>
        <a:ext cx="1250268" cy="783022"/>
      </dsp:txXfrm>
    </dsp:sp>
    <dsp:sp modelId="{065A4A45-9B48-4D34-8023-037E7806C6A4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578672" y="220630"/>
              </a:moveTo>
              <a:arcTo wR="1732594" hR="1732594" stAng="17953853" swAng="12108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96A5-69F4-461B-94C8-04E2A5D1F369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Evaluación</a:t>
          </a:r>
          <a:r>
            <a:rPr lang="en-US" sz="1600" kern="1200" dirty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ex-ante </a:t>
          </a:r>
        </a:p>
      </dsp:txBody>
      <dsp:txXfrm>
        <a:off x="4070661" y="1241923"/>
        <a:ext cx="1250268" cy="783022"/>
      </dsp:txXfrm>
    </dsp:sp>
    <dsp:sp modelId="{1AF3498E-C141-4603-A7DB-C3C14216456F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1545" y="1844891"/>
              </a:moveTo>
              <a:arcTo wR="1732594" hR="1732594" stAng="21822972" swAng="130887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16BBE-80D6-4086-BD8F-A2E8A6243A8C}">
      <dsp:nvSpPr>
        <dsp:cNvPr id="0" name=""/>
        <dsp:cNvSpPr/>
      </dsp:nvSpPr>
      <dsp:spPr>
        <a:xfrm>
          <a:off x="3255988" y="3102470"/>
          <a:ext cx="1620809" cy="9361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Selección</a:t>
          </a:r>
          <a:r>
            <a:rPr lang="en-US" sz="1600" kern="1200" dirty="0"/>
            <a:t> y </a:t>
          </a:r>
          <a:r>
            <a:rPr lang="en-US" sz="1600" kern="1200" dirty="0" err="1"/>
            <a:t>presupuesto</a:t>
          </a:r>
          <a:r>
            <a:rPr lang="en-US" sz="1600" kern="1200" dirty="0"/>
            <a:t> </a:t>
          </a:r>
        </a:p>
      </dsp:txBody>
      <dsp:txXfrm>
        <a:off x="3301686" y="3148168"/>
        <a:ext cx="1529413" cy="844733"/>
      </dsp:txXfrm>
    </dsp:sp>
    <dsp:sp modelId="{4EEBB929-E690-4715-B139-E622D8242DDA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88110" y="3458195"/>
              </a:moveTo>
              <a:arcTo wR="1732594" hR="1732594" stAng="5091016" swAng="31459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40E33-99FC-46CA-B801-9E693816B674}">
      <dsp:nvSpPr>
        <dsp:cNvPr id="0" name=""/>
        <dsp:cNvSpPr/>
      </dsp:nvSpPr>
      <dsp:spPr>
        <a:xfrm>
          <a:off x="1066799" y="3136663"/>
          <a:ext cx="1925613" cy="8677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Implementación</a:t>
          </a:r>
          <a:r>
            <a:rPr lang="en-US" sz="1600" kern="1200" dirty="0"/>
            <a:t> y </a:t>
          </a:r>
          <a:r>
            <a:rPr lang="en-US" sz="1600" kern="1200" dirty="0" err="1"/>
            <a:t>seguimiento</a:t>
          </a:r>
          <a:endParaRPr lang="en-US" sz="1600" kern="1200" dirty="0"/>
        </a:p>
      </dsp:txBody>
      <dsp:txXfrm>
        <a:off x="1109159" y="3179023"/>
        <a:ext cx="1840893" cy="783022"/>
      </dsp:txXfrm>
    </dsp:sp>
    <dsp:sp modelId="{A4735F0E-69BC-47F3-BBB0-4ABD10D2F73E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3747" y="2509097"/>
              </a:moveTo>
              <a:arcTo wR="1732594" hR="1732594" stAng="9202406" swAng="135921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96FB8-D13D-4800-9DA5-DE578DC3742C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Auditoria y </a:t>
          </a:r>
          <a:r>
            <a:rPr lang="en-US" sz="1600" kern="1200" dirty="0" err="1" smtClean="0"/>
            <a:t>Ev</a:t>
          </a:r>
          <a:r>
            <a:rPr lang="en-US" sz="1600" kern="1200" dirty="0" smtClean="0"/>
            <a:t>.  </a:t>
          </a: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ex post </a:t>
          </a:r>
        </a:p>
      </dsp:txBody>
      <dsp:txXfrm>
        <a:off x="775070" y="1241923"/>
        <a:ext cx="1250268" cy="783022"/>
      </dsp:txXfrm>
    </dsp:sp>
    <dsp:sp modelId="{C05EBDD0-90A1-4969-B914-9611EFA8E499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416846" y="605345"/>
              </a:moveTo>
              <a:arcTo wR="1732594" hR="1732594" stAng="13235271" swAng="121087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95AE8-045F-4852-91F9-3DFA833812AE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Planificación</a:t>
          </a:r>
          <a:endParaRPr lang="en-US" sz="1600" kern="1200" dirty="0"/>
        </a:p>
      </dsp:txBody>
      <dsp:txXfrm>
        <a:off x="2422865" y="44730"/>
        <a:ext cx="1250268" cy="783022"/>
      </dsp:txXfrm>
    </dsp:sp>
    <dsp:sp modelId="{065A4A45-9B48-4D34-8023-037E7806C6A4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578672" y="220630"/>
              </a:moveTo>
              <a:arcTo wR="1732594" hR="1732594" stAng="17953853" swAng="12108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96A5-69F4-461B-94C8-04E2A5D1F369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Evaluación</a:t>
          </a:r>
          <a:r>
            <a:rPr lang="en-US" sz="1600" kern="1200" dirty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ex-ante </a:t>
          </a:r>
        </a:p>
      </dsp:txBody>
      <dsp:txXfrm>
        <a:off x="4070661" y="1241923"/>
        <a:ext cx="1250268" cy="783022"/>
      </dsp:txXfrm>
    </dsp:sp>
    <dsp:sp modelId="{1AF3498E-C141-4603-A7DB-C3C14216456F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1545" y="1844891"/>
              </a:moveTo>
              <a:arcTo wR="1732594" hR="1732594" stAng="21822972" swAng="130887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16BBE-80D6-4086-BD8F-A2E8A6243A8C}">
      <dsp:nvSpPr>
        <dsp:cNvPr id="0" name=""/>
        <dsp:cNvSpPr/>
      </dsp:nvSpPr>
      <dsp:spPr>
        <a:xfrm>
          <a:off x="3255988" y="3102470"/>
          <a:ext cx="1620809" cy="9361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Selección</a:t>
          </a:r>
          <a:r>
            <a:rPr lang="en-US" sz="1600" kern="1200" dirty="0"/>
            <a:t> y </a:t>
          </a:r>
          <a:r>
            <a:rPr lang="en-US" sz="1600" kern="1200" dirty="0" err="1"/>
            <a:t>presupuesto</a:t>
          </a:r>
          <a:r>
            <a:rPr lang="en-US" sz="1600" kern="1200" dirty="0"/>
            <a:t> </a:t>
          </a:r>
        </a:p>
      </dsp:txBody>
      <dsp:txXfrm>
        <a:off x="3301686" y="3148168"/>
        <a:ext cx="1529413" cy="844733"/>
      </dsp:txXfrm>
    </dsp:sp>
    <dsp:sp modelId="{4EEBB929-E690-4715-B139-E622D8242DDA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88110" y="3458195"/>
              </a:moveTo>
              <a:arcTo wR="1732594" hR="1732594" stAng="5091016" swAng="31459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40E33-99FC-46CA-B801-9E693816B674}">
      <dsp:nvSpPr>
        <dsp:cNvPr id="0" name=""/>
        <dsp:cNvSpPr/>
      </dsp:nvSpPr>
      <dsp:spPr>
        <a:xfrm>
          <a:off x="1066799" y="3136663"/>
          <a:ext cx="1925613" cy="8677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Implementación</a:t>
          </a:r>
          <a:r>
            <a:rPr lang="en-US" sz="1600" kern="1200" dirty="0"/>
            <a:t> y </a:t>
          </a:r>
          <a:r>
            <a:rPr lang="en-US" sz="1600" kern="1200" dirty="0" err="1"/>
            <a:t>seguimiento</a:t>
          </a:r>
          <a:endParaRPr lang="en-US" sz="1600" kern="1200" dirty="0"/>
        </a:p>
      </dsp:txBody>
      <dsp:txXfrm>
        <a:off x="1109159" y="3179023"/>
        <a:ext cx="1840893" cy="783022"/>
      </dsp:txXfrm>
    </dsp:sp>
    <dsp:sp modelId="{A4735F0E-69BC-47F3-BBB0-4ABD10D2F73E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3747" y="2509097"/>
              </a:moveTo>
              <a:arcTo wR="1732594" hR="1732594" stAng="9202406" swAng="135921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96FB8-D13D-4800-9DA5-DE578DC3742C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Auditoria y </a:t>
          </a:r>
          <a:r>
            <a:rPr lang="en-US" sz="1600" kern="1200" dirty="0" err="1" smtClean="0"/>
            <a:t>Ev</a:t>
          </a:r>
          <a:r>
            <a:rPr lang="en-US" sz="1600" kern="1200" dirty="0" smtClean="0"/>
            <a:t>.  </a:t>
          </a: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ex post </a:t>
          </a:r>
        </a:p>
      </dsp:txBody>
      <dsp:txXfrm>
        <a:off x="775070" y="1241923"/>
        <a:ext cx="1250268" cy="783022"/>
      </dsp:txXfrm>
    </dsp:sp>
    <dsp:sp modelId="{C05EBDD0-90A1-4969-B914-9611EFA8E499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416846" y="605345"/>
              </a:moveTo>
              <a:arcTo wR="1732594" hR="1732594" stAng="13235271" swAng="121087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0.82074</cdr:x>
      <cdr:y>0.28445</cdr:y>
    </cdr:from>
    <cdr:to>
      <cdr:x>0.83521</cdr:x>
      <cdr:y>0.41969</cdr:y>
    </cdr:to>
    <cdr:sp macro="" textlink="">
      <cdr:nvSpPr>
        <cdr:cNvPr id="3" name="Right Brace 2"/>
        <cdr:cNvSpPr/>
      </cdr:nvSpPr>
      <cdr:spPr>
        <a:xfrm xmlns:a="http://schemas.openxmlformats.org/drawingml/2006/main">
          <a:off x="5984631" y="1245360"/>
          <a:ext cx="105507" cy="592108"/>
        </a:xfrm>
        <a:prstGeom xmlns:a="http://schemas.openxmlformats.org/drawingml/2006/main" prst="rightBrace">
          <a:avLst/>
        </a:prstGeom>
        <a:ln xmlns:a="http://schemas.openxmlformats.org/drawingml/2006/main" w="127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0.70406</cdr:x>
      <cdr:y>0.29693</cdr:y>
    </cdr:from>
    <cdr:to>
      <cdr:x>0.81338</cdr:x>
      <cdr:y>0.40586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133830" y="1258330"/>
          <a:ext cx="79717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s-CO" sz="1200" dirty="0" smtClean="0"/>
            <a:t> 2.2% PIB (2011-14)</a:t>
          </a:r>
          <a:endParaRPr lang="en-US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0B25E87-9373-42AE-8B62-5AB245798E12}" type="datetimeFigureOut">
              <a:rPr lang="es-MX"/>
              <a:pPr>
                <a:defRPr/>
              </a:pPr>
              <a:t>27/11/2017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D3F53B0-9C60-4C41-9F30-ED4082BAE5F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312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599E220-2DF0-4C5E-85D4-B9C97F5308B3}" type="slidenum">
              <a:rPr lang="es-MX" altLang="en-US"/>
              <a:pPr eaLnBrk="1" hangingPunct="1"/>
              <a:t>2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425606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MGMP: Marco de Gasto de Mediano Plazo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F53B0-9C60-4C41-9F30-ED4082BAE5F5}" type="slidenum">
              <a:rPr lang="es-MX" smtClean="0"/>
              <a:pPr>
                <a:defRPr/>
              </a:pPr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20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19525" y="9396413"/>
            <a:ext cx="29225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25" tIns="45962" rIns="91925" bIns="4596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6C463B-5860-4B75-BB3D-74946CE8E1C5}" type="slidenum">
              <a:rPr lang="es-ES" altLang="es-CL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s-ES" altLang="es-CL"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41363"/>
            <a:ext cx="4946650" cy="37099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699000"/>
            <a:ext cx="5394325" cy="4452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25" tIns="45962" rIns="91925" bIns="45962"/>
          <a:lstStyle/>
          <a:p>
            <a:pPr eaLnBrk="1" hangingPunct="1"/>
            <a:endParaRPr lang="es-CL" altLang="es-CL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5917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F53B0-9C60-4C41-9F30-ED4082BAE5F5}" type="slidenum">
              <a:rPr lang="es-MX" smtClean="0"/>
              <a:pPr>
                <a:defRPr/>
              </a:pPr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589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7822-01FD-4809-B43A-E7E989E1D6B6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C4793-CCC8-4D0C-BE79-514D623DA3F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0360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ED433-3DE8-4D68-BE4D-F5E5FF9734A2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3F6C-805D-42F4-9CF0-4DDC2D50A34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2932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A98C-9D5B-4D22-9336-43FE7EEB0BF5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F00F-C24B-4C21-AF46-0B95613388B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4937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C7A73-A2E9-455A-89BE-6BEA9C8927CA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DBB0-85B1-4FE9-8AFF-316A4E9A0D5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1999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DA5E6-D1E7-4D75-AC67-04A3498F580F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2BF0-E985-45F6-B787-3958317F714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9453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D89A-24CB-4A8B-B4F2-5B96C9FFB97F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0EC0-0C1A-45D2-8518-D15F991BF81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35578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6DA8-6702-461B-A0CC-0FF894F1F2C3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77BC-B78C-458A-96C4-C9240FC6737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2881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92B6-9057-4880-9501-BF4696B0D4F0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E9437-DDC2-473E-BE8A-A804E739DDE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9514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DD5B-3A08-492B-ACD6-C152CA4A605F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B7F4-F7CA-4033-B268-9B1ACE41C0E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6653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CB74-7FFA-4651-A683-8043C1498486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F9B9-B252-4D8E-9F92-BF0A06D4D36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8910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75AC-5907-4351-A05F-FCAC2F917199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4C15B-EDF3-4611-B279-5524C10AF30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9017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Click to edit Master text styles</a:t>
            </a:r>
          </a:p>
          <a:p>
            <a:pPr lvl="1"/>
            <a:r>
              <a:rPr lang="es-ES_tradnl" altLang="en-US" smtClean="0"/>
              <a:t>Second level</a:t>
            </a:r>
          </a:p>
          <a:p>
            <a:pPr lvl="2"/>
            <a:r>
              <a:rPr lang="es-ES_tradnl" altLang="en-US" smtClean="0"/>
              <a:t>Third level</a:t>
            </a:r>
          </a:p>
          <a:p>
            <a:pPr lvl="3"/>
            <a:r>
              <a:rPr lang="es-ES_tradnl" altLang="en-US" smtClean="0"/>
              <a:t>Fourth level</a:t>
            </a:r>
          </a:p>
          <a:p>
            <a:pPr lvl="4"/>
            <a:r>
              <a:rPr lang="es-ES_tradnl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37D2D-8146-4960-BD16-80E5ACE80D87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AB4706-004E-444F-806E-10F00B77B94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Hoja_de_c_lculo_de_Microsoft_Excel_97-20031.xls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ut.reddit.com/t3_42fruz?url=http://i.imgur.com/DvhpKlU.png&amp;token=AQAAxZd-WYpVoGjsIJ-UyIcr1wGeye2RJF2EKXzyC9aC3uS_m_bF&amp;app_name=reddi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 PPT 4-3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688" y="1125538"/>
            <a:ext cx="776605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Sistemas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Investimento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Público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: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Eduardo Contreras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Profesor Universidad de Chile – Consultor BID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 smtClean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Brasilia</a:t>
            </a:r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, 28 </a:t>
            </a:r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de </a:t>
            </a:r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noviembre </a:t>
            </a:r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de 2017</a:t>
            </a:r>
            <a:endParaRPr lang="es-ES" sz="16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3903" y="6158619"/>
            <a:ext cx="6702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Nota: Esta presentación incluye algunos materiales de presentaciones previas realizadas en conjunto con José Larios, Edna Armendariz y Martin Ardanaz del BID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ctrTitle"/>
          </p:nvPr>
        </p:nvSpPr>
        <p:spPr>
          <a:xfrm>
            <a:off x="476250" y="254000"/>
            <a:ext cx="8242300" cy="914400"/>
          </a:xfrm>
        </p:spPr>
        <p:txBody>
          <a:bodyPr/>
          <a:lstStyle/>
          <a:p>
            <a:pPr eaLnBrk="1" hangingPunct="1"/>
            <a:r>
              <a:rPr lang="es-ES_tradnl" altLang="en-US" sz="2400" b="1" smtClean="0">
                <a:cs typeface="Arial" charset="0"/>
              </a:rPr>
              <a:t>Preguntas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58925" y="1606550"/>
            <a:ext cx="6026150" cy="855663"/>
          </a:xfrm>
          <a:prstGeom prst="roundRect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>
                <a:solidFill>
                  <a:schemeClr val="tx1"/>
                </a:solidFill>
              </a:rPr>
              <a:t>¿Cuánto se invierte?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58925" y="3000375"/>
            <a:ext cx="6026150" cy="857250"/>
          </a:xfrm>
          <a:prstGeom prst="roundRect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 smtClean="0">
                <a:solidFill>
                  <a:schemeClr val="tx1"/>
                </a:solidFill>
              </a:rPr>
              <a:t>¿En </a:t>
            </a:r>
            <a:r>
              <a:rPr lang="es-ES_tradnl" dirty="0">
                <a:solidFill>
                  <a:schemeClr val="tx1"/>
                </a:solidFill>
              </a:rPr>
              <a:t>qué se invierte?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58925" y="4467225"/>
            <a:ext cx="6026150" cy="855663"/>
          </a:xfrm>
          <a:prstGeom prst="roundRect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>
                <a:solidFill>
                  <a:schemeClr val="tx1"/>
                </a:solidFill>
              </a:rPr>
              <a:t>¿Cuán eficiente es la gestión de la inversión?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81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ctrTitle"/>
          </p:nvPr>
        </p:nvSpPr>
        <p:spPr>
          <a:xfrm>
            <a:off x="1" y="743408"/>
            <a:ext cx="8701088" cy="809625"/>
          </a:xfrm>
        </p:spPr>
        <p:txBody>
          <a:bodyPr/>
          <a:lstStyle/>
          <a:p>
            <a:pPr eaLnBrk="1" hangingPunct="1"/>
            <a:r>
              <a:rPr lang="es-CO" altLang="en-US" sz="2400" b="1" dirty="0" smtClean="0">
                <a:cs typeface="Arial" charset="0"/>
              </a:rPr>
              <a:t>Tendencia de la Inversión Pub. creciente, pero niveles todavía bajos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25550" y="5953124"/>
            <a:ext cx="62944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altLang="en-US" sz="1050" dirty="0" smtClean="0"/>
              <a:t>Fuente: Cálculos propios sobre la base de datos del BID, OECD y WEO.</a:t>
            </a:r>
          </a:p>
          <a:p>
            <a:pPr>
              <a:defRPr/>
            </a:pPr>
            <a:r>
              <a:rPr lang="es-ES_tradnl" altLang="en-US" sz="1050" dirty="0" smtClean="0"/>
              <a:t>* Se refiere al Gobierno General.</a:t>
            </a:r>
          </a:p>
          <a:p>
            <a:pPr>
              <a:defRPr/>
            </a:pPr>
            <a:r>
              <a:rPr lang="es-ES_tradnl" altLang="en-US" sz="1050" b="1" dirty="0" smtClean="0"/>
              <a:t>** </a:t>
            </a:r>
            <a:r>
              <a:rPr lang="es-ES_tradnl" altLang="en-US" sz="1050" dirty="0" smtClean="0"/>
              <a:t>América Latina incluye: Bolivia, Chile, Colombia, Costa Rica, Ecuador, El Salvador, Guatemala, Honduras, México, Nicaragua, Panamá, Paraguay, Perú, República Dominicana y Uruguay.</a:t>
            </a:r>
            <a:endParaRPr lang="en-US" altLang="en-US" sz="1050" dirty="0"/>
          </a:p>
        </p:txBody>
      </p:sp>
      <p:graphicFrame>
        <p:nvGraphicFramePr>
          <p:cNvPr id="8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471965"/>
              </p:ext>
            </p:extLst>
          </p:nvPr>
        </p:nvGraphicFramePr>
        <p:xfrm>
          <a:off x="805866" y="1494041"/>
          <a:ext cx="7699550" cy="4237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2"/>
          <p:cNvSpPr/>
          <p:nvPr/>
        </p:nvSpPr>
        <p:spPr>
          <a:xfrm>
            <a:off x="1214793" y="102212"/>
            <a:ext cx="6026150" cy="855663"/>
          </a:xfrm>
          <a:prstGeom prst="roundRect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dirty="0">
                <a:solidFill>
                  <a:schemeClr val="tx1"/>
                </a:solidFill>
              </a:rPr>
              <a:t>¿Cuánto se invierte?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ctrTitle"/>
          </p:nvPr>
        </p:nvSpPr>
        <p:spPr>
          <a:xfrm>
            <a:off x="452437" y="780978"/>
            <a:ext cx="8239125" cy="809625"/>
          </a:xfrm>
        </p:spPr>
        <p:txBody>
          <a:bodyPr/>
          <a:lstStyle/>
          <a:p>
            <a:pPr eaLnBrk="1" hangingPunct="1"/>
            <a:r>
              <a:rPr lang="es-CO" altLang="en-US" sz="2400" b="1" dirty="0" smtClean="0">
                <a:cs typeface="Arial" charset="0"/>
              </a:rPr>
              <a:t>Heterogeneidad en prioridades de inversión pública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411288" y="5638800"/>
            <a:ext cx="63214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altLang="en-US" sz="1050" b="1" dirty="0" smtClean="0"/>
              <a:t>Fuente: </a:t>
            </a:r>
            <a:r>
              <a:rPr lang="es-ES_tradnl" altLang="en-US" sz="1050" dirty="0" smtClean="0"/>
              <a:t>Cálculos propios sobre la base de datos del BID.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s-ES_tradnl" altLang="en-US" sz="1050" dirty="0" smtClean="0"/>
              <a:t>Se refiere al Gobierno General para la mayoría de los países.</a:t>
            </a:r>
          </a:p>
          <a:p>
            <a:pPr>
              <a:defRPr/>
            </a:pPr>
            <a:r>
              <a:rPr lang="es-ES_tradnl" altLang="en-US" sz="1050" dirty="0" smtClean="0"/>
              <a:t>1/  Excluye agua y saneamiento.</a:t>
            </a:r>
          </a:p>
          <a:p>
            <a:pPr>
              <a:defRPr/>
            </a:pPr>
            <a:r>
              <a:rPr lang="es-CO" sz="1050" dirty="0" smtClean="0"/>
              <a:t>2/ Servicios </a:t>
            </a:r>
            <a:r>
              <a:rPr lang="es-CO" sz="1050" dirty="0"/>
              <a:t>públicos incluye inversiones realizadas en organismos de control, de planeación y </a:t>
            </a:r>
            <a:r>
              <a:rPr lang="es-CO" sz="1050" dirty="0" smtClean="0"/>
              <a:t>legislativos.</a:t>
            </a:r>
            <a:endParaRPr lang="es-ES_tradnl" altLang="en-US" sz="1050" dirty="0"/>
          </a:p>
          <a:p>
            <a:pPr>
              <a:defRPr/>
            </a:pPr>
            <a:r>
              <a:rPr lang="es-CO" sz="1050" dirty="0" smtClean="0"/>
              <a:t>3/ Otras </a:t>
            </a:r>
            <a:r>
              <a:rPr lang="es-CO" sz="1050" dirty="0"/>
              <a:t>actividades económicas incluye inversiones en comercio, comunicaciones, ciencia y tecnología, industria, sistema financiero y turismo entre </a:t>
            </a:r>
            <a:r>
              <a:rPr lang="es-CO" sz="1050" dirty="0" smtClean="0"/>
              <a:t>otros.</a:t>
            </a:r>
            <a:endParaRPr lang="es-CO" sz="1050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559714"/>
              </p:ext>
            </p:extLst>
          </p:nvPr>
        </p:nvGraphicFramePr>
        <p:xfrm>
          <a:off x="286041" y="1317252"/>
          <a:ext cx="4285959" cy="422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64065"/>
              </p:ext>
            </p:extLst>
          </p:nvPr>
        </p:nvGraphicFramePr>
        <p:xfrm>
          <a:off x="4572000" y="1234816"/>
          <a:ext cx="4198776" cy="437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ounded Rectangle 6"/>
          <p:cNvSpPr/>
          <p:nvPr/>
        </p:nvSpPr>
        <p:spPr>
          <a:xfrm>
            <a:off x="1558925" y="31026"/>
            <a:ext cx="6026150" cy="857250"/>
          </a:xfrm>
          <a:prstGeom prst="roundRect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¿En </a:t>
            </a:r>
            <a:r>
              <a:rPr lang="es-ES_tradnl" sz="2400" dirty="0">
                <a:solidFill>
                  <a:schemeClr val="tx1"/>
                </a:solidFill>
              </a:rPr>
              <a:t>qué se invierte?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-1774726" y="64826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¿De </a:t>
            </a:r>
            <a:r>
              <a:rPr lang="en-US" altLang="en-US" sz="2400" b="1" dirty="0" err="1" smtClean="0"/>
              <a:t>qué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depende</a:t>
            </a:r>
            <a:r>
              <a:rPr lang="en-US" altLang="en-US" sz="2400" b="1" dirty="0" smtClean="0"/>
              <a:t> la </a:t>
            </a:r>
            <a:r>
              <a:rPr lang="en-US" altLang="en-US" sz="2400" b="1" dirty="0" err="1" smtClean="0"/>
              <a:t>eficiencia</a:t>
            </a:r>
            <a:r>
              <a:rPr lang="en-US" altLang="en-US" sz="2400" b="1" dirty="0" smtClean="0"/>
              <a:t>?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84222828"/>
              </p:ext>
            </p:extLst>
          </p:nvPr>
        </p:nvGraphicFramePr>
        <p:xfrm>
          <a:off x="15240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314632" y="1463675"/>
            <a:ext cx="7038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Calidad</a:t>
            </a:r>
            <a:r>
              <a:rPr lang="en-US" altLang="en-US" sz="2400" b="1" dirty="0"/>
              <a:t> de la </a:t>
            </a:r>
            <a:r>
              <a:rPr lang="en-US" altLang="en-US" sz="2400" b="1" i="1" dirty="0" err="1"/>
              <a:t>gestión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del </a:t>
            </a:r>
            <a:r>
              <a:rPr lang="en-US" altLang="en-US" sz="2400" b="1" dirty="0" err="1" smtClean="0"/>
              <a:t>ciclo</a:t>
            </a:r>
            <a:r>
              <a:rPr lang="en-US" altLang="en-US" sz="2400" b="1" dirty="0" smtClean="0"/>
              <a:t> de </a:t>
            </a:r>
            <a:r>
              <a:rPr lang="en-US" altLang="en-US" sz="2400" b="1" dirty="0"/>
              <a:t>la </a:t>
            </a:r>
            <a:r>
              <a:rPr lang="en-US" altLang="en-US" sz="2400" b="1" dirty="0" err="1"/>
              <a:t>inversión</a:t>
            </a:r>
            <a:endParaRPr lang="en-US" altLang="en-US" sz="2400" b="1" dirty="0"/>
          </a:p>
        </p:txBody>
      </p:sp>
      <p:sp>
        <p:nvSpPr>
          <p:cNvPr id="2" name="Elipse 1"/>
          <p:cNvSpPr/>
          <p:nvPr/>
        </p:nvSpPr>
        <p:spPr>
          <a:xfrm>
            <a:off x="3864079" y="1278041"/>
            <a:ext cx="4286864" cy="48474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/>
          <p:cNvSpPr txBox="1"/>
          <p:nvPr/>
        </p:nvSpPr>
        <p:spPr>
          <a:xfrm>
            <a:off x="6666271" y="2487561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Ex Ante</a:t>
            </a:r>
            <a:endParaRPr lang="es-CL" dirty="0"/>
          </a:p>
        </p:txBody>
      </p:sp>
      <p:sp>
        <p:nvSpPr>
          <p:cNvPr id="8" name="Elipse 7"/>
          <p:cNvSpPr/>
          <p:nvPr/>
        </p:nvSpPr>
        <p:spPr>
          <a:xfrm>
            <a:off x="526015" y="1882725"/>
            <a:ext cx="4286864" cy="48474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889799" y="3554363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Ex Post</a:t>
            </a:r>
            <a:endParaRPr lang="es-CL" dirty="0"/>
          </a:p>
        </p:txBody>
      </p:sp>
      <p:sp>
        <p:nvSpPr>
          <p:cNvPr id="10" name="Rounded Rectangle 7"/>
          <p:cNvSpPr/>
          <p:nvPr/>
        </p:nvSpPr>
        <p:spPr>
          <a:xfrm>
            <a:off x="1558925" y="82027"/>
            <a:ext cx="6026150" cy="855663"/>
          </a:xfrm>
          <a:prstGeom prst="roundRect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dirty="0">
                <a:solidFill>
                  <a:schemeClr val="tx1"/>
                </a:solidFill>
              </a:rPr>
              <a:t>¿Cuán eficiente es la gestión de la inversión?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35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84222828"/>
              </p:ext>
            </p:extLst>
          </p:nvPr>
        </p:nvGraphicFramePr>
        <p:xfrm>
          <a:off x="15240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lipse 1"/>
          <p:cNvSpPr/>
          <p:nvPr/>
        </p:nvSpPr>
        <p:spPr>
          <a:xfrm>
            <a:off x="3864079" y="1278041"/>
            <a:ext cx="4286864" cy="48474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/>
          <p:cNvSpPr txBox="1"/>
          <p:nvPr/>
        </p:nvSpPr>
        <p:spPr>
          <a:xfrm>
            <a:off x="6666271" y="2487561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Ex Ante</a:t>
            </a:r>
            <a:endParaRPr lang="es-CL" dirty="0"/>
          </a:p>
        </p:txBody>
      </p:sp>
      <p:sp>
        <p:nvSpPr>
          <p:cNvPr id="8" name="Elipse 7"/>
          <p:cNvSpPr/>
          <p:nvPr/>
        </p:nvSpPr>
        <p:spPr>
          <a:xfrm>
            <a:off x="526015" y="1882725"/>
            <a:ext cx="4286864" cy="48474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889799" y="3554363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Ex Post</a:t>
            </a:r>
            <a:endParaRPr lang="es-CL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119" y="12575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dirty="0" err="1" smtClean="0"/>
              <a:t>Herramientas</a:t>
            </a:r>
            <a:r>
              <a:rPr lang="en-US" altLang="en-US" sz="2400" b="1" dirty="0" smtClean="0"/>
              <a:t> de </a:t>
            </a:r>
            <a:r>
              <a:rPr lang="en-US" altLang="en-US" sz="2400" b="1" dirty="0" err="1" smtClean="0"/>
              <a:t>gestión</a:t>
            </a:r>
            <a:r>
              <a:rPr lang="en-US" altLang="en-US" sz="2400" b="1" dirty="0" smtClean="0"/>
              <a:t> en </a:t>
            </a:r>
            <a:r>
              <a:rPr lang="en-US" altLang="en-US" sz="2400" b="1" dirty="0" err="1" smtClean="0"/>
              <a:t>componentes</a:t>
            </a:r>
            <a:r>
              <a:rPr lang="en-US" altLang="en-US" sz="2400" b="1" dirty="0" smtClean="0"/>
              <a:t> del </a:t>
            </a:r>
            <a:r>
              <a:rPr lang="en-US" altLang="en-US" sz="2400" b="1" dirty="0" err="1" smtClean="0"/>
              <a:t>ciclo</a:t>
            </a:r>
            <a:endParaRPr lang="en-US" altLang="en-US" sz="2400" b="1" dirty="0" smtClean="0"/>
          </a:p>
        </p:txBody>
      </p:sp>
      <p:sp>
        <p:nvSpPr>
          <p:cNvPr id="7" name="Flecha derecha 6"/>
          <p:cNvSpPr/>
          <p:nvPr/>
        </p:nvSpPr>
        <p:spPr>
          <a:xfrm>
            <a:off x="1056958" y="1595826"/>
            <a:ext cx="2766929" cy="1512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9057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5" y="-1081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Rounded Rectangle 7"/>
          <p:cNvSpPr/>
          <p:nvPr/>
        </p:nvSpPr>
        <p:spPr>
          <a:xfrm>
            <a:off x="1558925" y="82027"/>
            <a:ext cx="6026150" cy="855663"/>
          </a:xfrm>
          <a:prstGeom prst="roundRect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dirty="0">
                <a:solidFill>
                  <a:schemeClr val="tx1"/>
                </a:solidFill>
              </a:rPr>
              <a:t>¿Cuán eficiente es la gestión de la inversión</a:t>
            </a:r>
            <a:r>
              <a:rPr lang="es-ES_tradnl" sz="2400" dirty="0" smtClean="0">
                <a:solidFill>
                  <a:schemeClr val="tx1"/>
                </a:solidFill>
              </a:rPr>
              <a:t>?</a:t>
            </a:r>
          </a:p>
          <a:p>
            <a:pPr algn="ctr"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Planificación: Corea del sur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538" y="1247262"/>
            <a:ext cx="6792923" cy="43634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04801" y="6263147"/>
            <a:ext cx="537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Fuente: </a:t>
            </a:r>
            <a:r>
              <a:rPr lang="es-CL" dirty="0" err="1" smtClean="0"/>
              <a:t>Jong</a:t>
            </a:r>
            <a:r>
              <a:rPr lang="es-CL" dirty="0" smtClean="0"/>
              <a:t> </a:t>
            </a:r>
            <a:r>
              <a:rPr lang="es-CL" dirty="0" err="1" smtClean="0"/>
              <a:t>Wook</a:t>
            </a:r>
            <a:r>
              <a:rPr lang="es-CL" dirty="0" smtClean="0"/>
              <a:t> Lee. Presentación. Costa Rica 2016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2653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5240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lipse 1"/>
          <p:cNvSpPr/>
          <p:nvPr/>
        </p:nvSpPr>
        <p:spPr>
          <a:xfrm>
            <a:off x="3864079" y="1278041"/>
            <a:ext cx="4286864" cy="48474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/>
          <p:cNvSpPr txBox="1"/>
          <p:nvPr/>
        </p:nvSpPr>
        <p:spPr>
          <a:xfrm>
            <a:off x="6666271" y="2487561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Ex Ante</a:t>
            </a:r>
            <a:endParaRPr lang="es-CL" dirty="0"/>
          </a:p>
        </p:txBody>
      </p:sp>
      <p:sp>
        <p:nvSpPr>
          <p:cNvPr id="8" name="Elipse 7"/>
          <p:cNvSpPr/>
          <p:nvPr/>
        </p:nvSpPr>
        <p:spPr>
          <a:xfrm>
            <a:off x="526015" y="1882725"/>
            <a:ext cx="4286864" cy="48474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889799" y="3554363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Ex Post</a:t>
            </a:r>
            <a:endParaRPr lang="es-CL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119" y="12575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dirty="0" err="1" smtClean="0"/>
              <a:t>Herramientas</a:t>
            </a:r>
            <a:r>
              <a:rPr lang="en-US" altLang="en-US" sz="2400" b="1" dirty="0" smtClean="0"/>
              <a:t> de </a:t>
            </a:r>
            <a:r>
              <a:rPr lang="en-US" altLang="en-US" sz="2400" b="1" dirty="0" err="1" smtClean="0"/>
              <a:t>gestión</a:t>
            </a:r>
            <a:r>
              <a:rPr lang="en-US" altLang="en-US" sz="2400" b="1" dirty="0" smtClean="0"/>
              <a:t> en </a:t>
            </a:r>
            <a:r>
              <a:rPr lang="en-US" altLang="en-US" sz="2400" b="1" dirty="0" err="1" smtClean="0"/>
              <a:t>componentes</a:t>
            </a:r>
            <a:r>
              <a:rPr lang="en-US" altLang="en-US" sz="2400" b="1" dirty="0" smtClean="0"/>
              <a:t> del </a:t>
            </a:r>
            <a:r>
              <a:rPr lang="en-US" altLang="en-US" sz="2400" b="1" dirty="0" err="1" smtClean="0"/>
              <a:t>ciclo</a:t>
            </a:r>
            <a:endParaRPr lang="en-US" altLang="en-US" sz="2400" b="1" dirty="0" smtClean="0"/>
          </a:p>
        </p:txBody>
      </p:sp>
      <p:sp>
        <p:nvSpPr>
          <p:cNvPr id="7" name="Flecha derecha 6"/>
          <p:cNvSpPr/>
          <p:nvPr/>
        </p:nvSpPr>
        <p:spPr>
          <a:xfrm>
            <a:off x="2222090" y="3008671"/>
            <a:ext cx="2954573" cy="16911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Flecha derecha 4"/>
          <p:cNvSpPr/>
          <p:nvPr/>
        </p:nvSpPr>
        <p:spPr>
          <a:xfrm flipH="1">
            <a:off x="6454867" y="4906298"/>
            <a:ext cx="2600641" cy="13675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1068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2771775" y="3644900"/>
            <a:ext cx="3500438" cy="1728788"/>
            <a:chOff x="844" y="1059"/>
            <a:chExt cx="3983" cy="2733"/>
          </a:xfrm>
        </p:grpSpPr>
        <p:sp>
          <p:nvSpPr>
            <p:cNvPr id="75825" name="AutoShape 3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altLang="es-CL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826" name="Oval 4"/>
            <p:cNvSpPr>
              <a:spLocks noChangeArrowheads="1"/>
            </p:cNvSpPr>
            <p:nvPr/>
          </p:nvSpPr>
          <p:spPr bwMode="auto">
            <a:xfrm>
              <a:off x="844" y="3234"/>
              <a:ext cx="1280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L" sz="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Formulador</a:t>
              </a:r>
            </a:p>
          </p:txBody>
        </p:sp>
        <p:sp>
          <p:nvSpPr>
            <p:cNvPr id="75827" name="Oval 5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L" sz="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Ejecutor</a:t>
              </a:r>
            </a:p>
          </p:txBody>
        </p:sp>
        <p:sp>
          <p:nvSpPr>
            <p:cNvPr id="75828" name="Oval 6"/>
            <p:cNvSpPr>
              <a:spLocks noChangeArrowheads="1"/>
            </p:cNvSpPr>
            <p:nvPr/>
          </p:nvSpPr>
          <p:spPr bwMode="auto">
            <a:xfrm>
              <a:off x="3711" y="3222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L" sz="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Financiero</a:t>
              </a:r>
            </a:p>
          </p:txBody>
        </p:sp>
      </p:grpSp>
      <p:sp>
        <p:nvSpPr>
          <p:cNvPr id="757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04800"/>
          </a:xfrm>
          <a:solidFill>
            <a:srgbClr val="E0DABE"/>
          </a:solidFill>
        </p:spPr>
        <p:txBody>
          <a:bodyPr/>
          <a:lstStyle/>
          <a:p>
            <a:pPr eaLnBrk="1" hangingPunct="1"/>
            <a:r>
              <a:rPr lang="es-MX" altLang="es-CL" sz="1600" b="1" dirty="0" smtClean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Ejemplo: Chile. SISTEMA NACIONAL DE INVERSIONES (S.N.I.)</a:t>
            </a:r>
            <a:endParaRPr lang="es-ES" altLang="es-CL" sz="1600" b="1" dirty="0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75780" name="Oval 8"/>
          <p:cNvSpPr>
            <a:spLocks noChangeArrowheads="1"/>
          </p:cNvSpPr>
          <p:nvPr/>
        </p:nvSpPr>
        <p:spPr bwMode="auto">
          <a:xfrm>
            <a:off x="2519363" y="1484313"/>
            <a:ext cx="936625" cy="936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ANÁLISIS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TÉCNICO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ECONÓMICO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EX ANTE</a:t>
            </a:r>
            <a:endParaRPr lang="es-ES" altLang="es-CL" sz="10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781" name="Oval 9"/>
          <p:cNvSpPr>
            <a:spLocks noChangeArrowheads="1"/>
          </p:cNvSpPr>
          <p:nvPr/>
        </p:nvSpPr>
        <p:spPr bwMode="auto">
          <a:xfrm>
            <a:off x="5616575" y="1484313"/>
            <a:ext cx="936625" cy="936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FORMULACIÓN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PRESUPUESTARIA</a:t>
            </a:r>
            <a:endParaRPr lang="es-ES" altLang="es-CL" sz="8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782" name="Oval 10"/>
          <p:cNvSpPr>
            <a:spLocks noChangeArrowheads="1"/>
          </p:cNvSpPr>
          <p:nvPr/>
        </p:nvSpPr>
        <p:spPr bwMode="auto">
          <a:xfrm>
            <a:off x="2519363" y="3140075"/>
            <a:ext cx="936625" cy="936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EVALUACIÓN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EX - POST</a:t>
            </a:r>
            <a:endParaRPr lang="es-ES" altLang="es-CL" sz="10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783" name="Oval 11"/>
          <p:cNvSpPr>
            <a:spLocks noChangeArrowheads="1"/>
          </p:cNvSpPr>
          <p:nvPr/>
        </p:nvSpPr>
        <p:spPr bwMode="auto">
          <a:xfrm>
            <a:off x="5616575" y="3140075"/>
            <a:ext cx="936625" cy="936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EJECUCIÓN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PRESUPUESTARIA</a:t>
            </a:r>
            <a:endParaRPr lang="es-ES" altLang="es-CL" sz="8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784" name="Oval 12"/>
          <p:cNvSpPr>
            <a:spLocks noChangeArrowheads="1"/>
          </p:cNvSpPr>
          <p:nvPr/>
        </p:nvSpPr>
        <p:spPr bwMode="auto">
          <a:xfrm>
            <a:off x="428625" y="1052513"/>
            <a:ext cx="1285875" cy="792162"/>
          </a:xfrm>
          <a:prstGeom prst="ellipse">
            <a:avLst/>
          </a:prstGeom>
          <a:solidFill>
            <a:srgbClr val="C4F9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METODOLOGÍAS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EVALUACIÓN SOCIAL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DE PROYECTOS</a:t>
            </a:r>
            <a:endParaRPr lang="es-ES" altLang="es-CL" sz="8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785" name="Oval 13"/>
          <p:cNvSpPr>
            <a:spLocks noChangeArrowheads="1"/>
          </p:cNvSpPr>
          <p:nvPr/>
        </p:nvSpPr>
        <p:spPr bwMode="auto">
          <a:xfrm>
            <a:off x="428625" y="3608388"/>
            <a:ext cx="1285875" cy="792162"/>
          </a:xfrm>
          <a:prstGeom prst="ellipse">
            <a:avLst/>
          </a:prstGeom>
          <a:solidFill>
            <a:srgbClr val="C4F9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BANCO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INTEGRADO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DE PROYECTOS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BIP</a:t>
            </a:r>
            <a:endParaRPr lang="es-ES" altLang="es-CL" sz="8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786" name="Oval 14"/>
          <p:cNvSpPr>
            <a:spLocks noChangeArrowheads="1"/>
          </p:cNvSpPr>
          <p:nvPr/>
        </p:nvSpPr>
        <p:spPr bwMode="auto">
          <a:xfrm>
            <a:off x="428625" y="1881188"/>
            <a:ext cx="1263650" cy="790575"/>
          </a:xfrm>
          <a:prstGeom prst="ellipse">
            <a:avLst/>
          </a:prstGeom>
          <a:solidFill>
            <a:srgbClr val="C4F9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CAPACITACIÓN</a:t>
            </a:r>
            <a:endParaRPr lang="es-ES" altLang="es-CL" sz="8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787" name="Oval 15"/>
          <p:cNvSpPr>
            <a:spLocks noChangeArrowheads="1"/>
          </p:cNvSpPr>
          <p:nvPr/>
        </p:nvSpPr>
        <p:spPr bwMode="auto">
          <a:xfrm>
            <a:off x="428625" y="2743200"/>
            <a:ext cx="1263650" cy="792163"/>
          </a:xfrm>
          <a:prstGeom prst="ellipse">
            <a:avLst/>
          </a:prstGeom>
          <a:solidFill>
            <a:srgbClr val="C4F9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PRECIOS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SOCIALES</a:t>
            </a:r>
            <a:endParaRPr lang="es-ES" altLang="es-CL" sz="8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788" name="Rectangle 16"/>
          <p:cNvSpPr>
            <a:spLocks noChangeArrowheads="1"/>
          </p:cNvSpPr>
          <p:nvPr/>
        </p:nvSpPr>
        <p:spPr bwMode="auto">
          <a:xfrm>
            <a:off x="539750" y="476250"/>
            <a:ext cx="3744913" cy="504825"/>
          </a:xfrm>
          <a:prstGeom prst="rect">
            <a:avLst/>
          </a:prstGeom>
          <a:solidFill>
            <a:srgbClr val="FCE2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MDS</a:t>
            </a:r>
            <a:endParaRPr lang="es-ES" altLang="es-CL" sz="3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789" name="Rectangle 17"/>
          <p:cNvSpPr>
            <a:spLocks noChangeArrowheads="1"/>
          </p:cNvSpPr>
          <p:nvPr/>
        </p:nvSpPr>
        <p:spPr bwMode="auto">
          <a:xfrm>
            <a:off x="4716463" y="476250"/>
            <a:ext cx="4103687" cy="504825"/>
          </a:xfrm>
          <a:prstGeom prst="rect">
            <a:avLst/>
          </a:prstGeom>
          <a:solidFill>
            <a:srgbClr val="FCE2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DIPRES</a:t>
            </a:r>
            <a:endParaRPr lang="es-ES" altLang="es-CL" sz="3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75790" name="AutoShape 18"/>
          <p:cNvCxnSpPr>
            <a:cxnSpLocks noChangeShapeType="1"/>
            <a:stCxn id="75780" idx="6"/>
            <a:endCxn id="75781" idx="2"/>
          </p:cNvCxnSpPr>
          <p:nvPr/>
        </p:nvCxnSpPr>
        <p:spPr bwMode="auto">
          <a:xfrm>
            <a:off x="3455988" y="1952625"/>
            <a:ext cx="216058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1" name="AutoShape 19"/>
          <p:cNvCxnSpPr>
            <a:cxnSpLocks noChangeShapeType="1"/>
            <a:stCxn id="75781" idx="4"/>
            <a:endCxn id="75783" idx="0"/>
          </p:cNvCxnSpPr>
          <p:nvPr/>
        </p:nvCxnSpPr>
        <p:spPr bwMode="auto">
          <a:xfrm>
            <a:off x="6084888" y="2420938"/>
            <a:ext cx="0" cy="71913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2" name="AutoShape 20"/>
          <p:cNvCxnSpPr>
            <a:cxnSpLocks noChangeShapeType="1"/>
            <a:stCxn id="75782" idx="6"/>
            <a:endCxn id="75783" idx="2"/>
          </p:cNvCxnSpPr>
          <p:nvPr/>
        </p:nvCxnSpPr>
        <p:spPr bwMode="auto">
          <a:xfrm>
            <a:off x="3455988" y="3608388"/>
            <a:ext cx="216058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3" name="AutoShape 21"/>
          <p:cNvCxnSpPr>
            <a:cxnSpLocks noChangeShapeType="1"/>
            <a:stCxn id="75780" idx="4"/>
            <a:endCxn id="75782" idx="0"/>
          </p:cNvCxnSpPr>
          <p:nvPr/>
        </p:nvCxnSpPr>
        <p:spPr bwMode="auto">
          <a:xfrm>
            <a:off x="2987675" y="2420938"/>
            <a:ext cx="0" cy="71913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4" name="AutoShape 22"/>
          <p:cNvCxnSpPr>
            <a:cxnSpLocks noChangeShapeType="1"/>
            <a:stCxn id="75786" idx="6"/>
            <a:endCxn id="75780" idx="2"/>
          </p:cNvCxnSpPr>
          <p:nvPr/>
        </p:nvCxnSpPr>
        <p:spPr bwMode="auto">
          <a:xfrm flipV="1">
            <a:off x="1692275" y="1952625"/>
            <a:ext cx="827088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5" name="AutoShape 23"/>
          <p:cNvCxnSpPr>
            <a:cxnSpLocks noChangeShapeType="1"/>
            <a:stCxn id="75784" idx="6"/>
            <a:endCxn id="75780" idx="2"/>
          </p:cNvCxnSpPr>
          <p:nvPr/>
        </p:nvCxnSpPr>
        <p:spPr bwMode="auto">
          <a:xfrm>
            <a:off x="1714500" y="1449388"/>
            <a:ext cx="804863" cy="50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6" name="AutoShape 24"/>
          <p:cNvCxnSpPr>
            <a:cxnSpLocks noChangeShapeType="1"/>
            <a:stCxn id="75787" idx="6"/>
            <a:endCxn id="75780" idx="2"/>
          </p:cNvCxnSpPr>
          <p:nvPr/>
        </p:nvCxnSpPr>
        <p:spPr bwMode="auto">
          <a:xfrm flipV="1">
            <a:off x="1692275" y="1952625"/>
            <a:ext cx="827088" cy="1187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7" name="AutoShape 25"/>
          <p:cNvCxnSpPr>
            <a:cxnSpLocks noChangeShapeType="1"/>
            <a:endCxn id="75780" idx="2"/>
          </p:cNvCxnSpPr>
          <p:nvPr/>
        </p:nvCxnSpPr>
        <p:spPr bwMode="auto">
          <a:xfrm rot="5400000" flipH="1" flipV="1">
            <a:off x="1123157" y="2461418"/>
            <a:ext cx="1905000" cy="887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98" name="Oval 26"/>
          <p:cNvSpPr>
            <a:spLocks noChangeArrowheads="1"/>
          </p:cNvSpPr>
          <p:nvPr/>
        </p:nvSpPr>
        <p:spPr bwMode="auto">
          <a:xfrm>
            <a:off x="3960813" y="2276475"/>
            <a:ext cx="1079500" cy="1079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SNI</a:t>
            </a:r>
            <a:endParaRPr lang="es-ES" altLang="es-CL" sz="3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75799" name="AutoShape 27"/>
          <p:cNvCxnSpPr>
            <a:cxnSpLocks noChangeShapeType="1"/>
            <a:stCxn id="75798" idx="1"/>
            <a:endCxn id="75780" idx="6"/>
          </p:cNvCxnSpPr>
          <p:nvPr/>
        </p:nvCxnSpPr>
        <p:spPr bwMode="auto">
          <a:xfrm flipH="1" flipV="1">
            <a:off x="3455988" y="1952625"/>
            <a:ext cx="663575" cy="48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00" name="AutoShape 28"/>
          <p:cNvCxnSpPr>
            <a:cxnSpLocks noChangeShapeType="1"/>
            <a:stCxn id="75798" idx="3"/>
            <a:endCxn id="75782" idx="6"/>
          </p:cNvCxnSpPr>
          <p:nvPr/>
        </p:nvCxnSpPr>
        <p:spPr bwMode="auto">
          <a:xfrm flipH="1">
            <a:off x="3455988" y="3197225"/>
            <a:ext cx="663575" cy="4111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01" name="AutoShape 29"/>
          <p:cNvCxnSpPr>
            <a:cxnSpLocks noChangeShapeType="1"/>
            <a:stCxn id="75798" idx="7"/>
            <a:endCxn id="75781" idx="2"/>
          </p:cNvCxnSpPr>
          <p:nvPr/>
        </p:nvCxnSpPr>
        <p:spPr bwMode="auto">
          <a:xfrm flipV="1">
            <a:off x="4881563" y="1952625"/>
            <a:ext cx="735012" cy="48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02" name="AutoShape 30"/>
          <p:cNvCxnSpPr>
            <a:cxnSpLocks noChangeShapeType="1"/>
            <a:stCxn id="75798" idx="5"/>
            <a:endCxn id="75783" idx="2"/>
          </p:cNvCxnSpPr>
          <p:nvPr/>
        </p:nvCxnSpPr>
        <p:spPr bwMode="auto">
          <a:xfrm>
            <a:off x="4881563" y="3197225"/>
            <a:ext cx="735012" cy="4111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03" name="AutoShape 31"/>
          <p:cNvSpPr>
            <a:spLocks noChangeArrowheads="1"/>
          </p:cNvSpPr>
          <p:nvPr/>
        </p:nvSpPr>
        <p:spPr bwMode="auto">
          <a:xfrm rot="10800000">
            <a:off x="3851275" y="1052513"/>
            <a:ext cx="1296988" cy="1079500"/>
          </a:xfrm>
          <a:prstGeom prst="triangle">
            <a:avLst>
              <a:gd name="adj" fmla="val 50000"/>
            </a:avLst>
          </a:prstGeom>
          <a:solidFill>
            <a:srgbClr val="EEF5A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3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804" name="Text Box 32"/>
          <p:cNvSpPr txBox="1">
            <a:spLocks noChangeArrowheads="1"/>
          </p:cNvSpPr>
          <p:nvPr/>
        </p:nvSpPr>
        <p:spPr bwMode="auto">
          <a:xfrm>
            <a:off x="3952875" y="1123950"/>
            <a:ext cx="10937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ADMINISTRACIÓN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CONTROL</a:t>
            </a:r>
            <a:endParaRPr lang="es-ES" altLang="es-CL" sz="8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805" name="AutoShape 33"/>
          <p:cNvSpPr>
            <a:spLocks noChangeArrowheads="1"/>
          </p:cNvSpPr>
          <p:nvPr/>
        </p:nvSpPr>
        <p:spPr bwMode="auto">
          <a:xfrm rot="-5400000">
            <a:off x="5651501" y="2133600"/>
            <a:ext cx="1225550" cy="1368425"/>
          </a:xfrm>
          <a:prstGeom prst="triangle">
            <a:avLst>
              <a:gd name="adj" fmla="val 50000"/>
            </a:avLst>
          </a:prstGeom>
          <a:solidFill>
            <a:srgbClr val="EEF5A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3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806" name="Text Box 34"/>
          <p:cNvSpPr txBox="1">
            <a:spLocks noChangeArrowheads="1"/>
          </p:cNvSpPr>
          <p:nvPr/>
        </p:nvSpPr>
        <p:spPr bwMode="auto">
          <a:xfrm>
            <a:off x="3763963" y="4292600"/>
            <a:ext cx="158591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ROLES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DIFERENCIADOS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Ministerios-GORES-Municipios</a:t>
            </a:r>
            <a:endParaRPr lang="es-ES" altLang="es-CL" sz="8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807" name="Text Box 35"/>
          <p:cNvSpPr txBox="1">
            <a:spLocks noChangeArrowheads="1"/>
          </p:cNvSpPr>
          <p:nvPr/>
        </p:nvSpPr>
        <p:spPr bwMode="auto">
          <a:xfrm>
            <a:off x="6084888" y="2492375"/>
            <a:ext cx="7762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NORMAS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LEYES</a:t>
            </a:r>
            <a:endParaRPr lang="es-ES" altLang="es-CL" sz="10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CL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808" name="Text Box 36"/>
          <p:cNvSpPr txBox="1">
            <a:spLocks noChangeArrowheads="1"/>
          </p:cNvSpPr>
          <p:nvPr/>
        </p:nvSpPr>
        <p:spPr bwMode="auto">
          <a:xfrm>
            <a:off x="0" y="6378575"/>
            <a:ext cx="9144000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INVERSIÓN PÚBLICA EFICIENTE</a:t>
            </a:r>
            <a:endParaRPr lang="es-ES" altLang="es-CL" sz="24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75809" name="AutoShape 37"/>
          <p:cNvCxnSpPr>
            <a:cxnSpLocks noChangeShapeType="1"/>
            <a:stCxn id="75788" idx="3"/>
            <a:endCxn id="75803" idx="3"/>
          </p:cNvCxnSpPr>
          <p:nvPr/>
        </p:nvCxnSpPr>
        <p:spPr bwMode="auto">
          <a:xfrm>
            <a:off x="4284663" y="728663"/>
            <a:ext cx="215900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10" name="AutoShape 38"/>
          <p:cNvCxnSpPr>
            <a:cxnSpLocks noChangeShapeType="1"/>
            <a:stCxn id="75789" idx="1"/>
            <a:endCxn id="75803" idx="3"/>
          </p:cNvCxnSpPr>
          <p:nvPr/>
        </p:nvCxnSpPr>
        <p:spPr bwMode="auto">
          <a:xfrm flipH="1">
            <a:off x="4500563" y="728663"/>
            <a:ext cx="215900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15" name="Text Box 43"/>
          <p:cNvSpPr txBox="1">
            <a:spLocks noChangeArrowheads="1"/>
          </p:cNvSpPr>
          <p:nvPr/>
        </p:nvSpPr>
        <p:spPr bwMode="auto">
          <a:xfrm>
            <a:off x="1547813" y="5949950"/>
            <a:ext cx="144145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EFICIENCIA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TÉCNICO ECONÓMICA</a:t>
            </a:r>
            <a:endParaRPr lang="es-ES" altLang="es-CL" sz="800" b="1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816" name="Text Box 44"/>
          <p:cNvSpPr txBox="1">
            <a:spLocks noChangeArrowheads="1"/>
          </p:cNvSpPr>
          <p:nvPr/>
        </p:nvSpPr>
        <p:spPr bwMode="auto">
          <a:xfrm>
            <a:off x="3851275" y="5949950"/>
            <a:ext cx="144145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ACCIÓN PÚBLICA LEGITIMADA</a:t>
            </a:r>
            <a:endParaRPr lang="es-ES" altLang="es-CL" sz="800" b="1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817" name="Text Box 45"/>
          <p:cNvSpPr txBox="1">
            <a:spLocks noChangeArrowheads="1"/>
          </p:cNvSpPr>
          <p:nvPr/>
        </p:nvSpPr>
        <p:spPr bwMode="auto">
          <a:xfrm>
            <a:off x="6011863" y="5949950"/>
            <a:ext cx="144145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MAYOR IGUALDAD 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OPORTUNIDADES</a:t>
            </a:r>
            <a:endParaRPr lang="es-ES" altLang="es-CL" sz="800" b="1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818" name="AutoShape 46"/>
          <p:cNvSpPr>
            <a:spLocks noChangeArrowheads="1"/>
          </p:cNvSpPr>
          <p:nvPr/>
        </p:nvSpPr>
        <p:spPr bwMode="auto">
          <a:xfrm>
            <a:off x="539750" y="5445125"/>
            <a:ext cx="8351838" cy="431800"/>
          </a:xfrm>
          <a:prstGeom prst="downArrowCallout">
            <a:avLst>
              <a:gd name="adj1" fmla="val 476921"/>
              <a:gd name="adj2" fmla="val 483548"/>
              <a:gd name="adj3" fmla="val 46963"/>
              <a:gd name="adj4" fmla="val 31491"/>
            </a:avLst>
          </a:prstGeom>
          <a:solidFill>
            <a:srgbClr val="E0DA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5819" name="Rectangle 48"/>
          <p:cNvSpPr>
            <a:spLocks noChangeArrowheads="1"/>
          </p:cNvSpPr>
          <p:nvPr/>
        </p:nvSpPr>
        <p:spPr bwMode="auto">
          <a:xfrm>
            <a:off x="5010150" y="1276350"/>
            <a:ext cx="2171700" cy="209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5820" name="Rectangle 49"/>
          <p:cNvSpPr>
            <a:spLocks noChangeArrowheads="1"/>
          </p:cNvSpPr>
          <p:nvPr/>
        </p:nvSpPr>
        <p:spPr bwMode="auto">
          <a:xfrm>
            <a:off x="7092950" y="1196975"/>
            <a:ext cx="1727200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75821" name="AutoShape 25"/>
          <p:cNvCxnSpPr>
            <a:cxnSpLocks noChangeShapeType="1"/>
            <a:endCxn id="75782" idx="2"/>
          </p:cNvCxnSpPr>
          <p:nvPr/>
        </p:nvCxnSpPr>
        <p:spPr bwMode="auto">
          <a:xfrm flipV="1">
            <a:off x="1714500" y="3608388"/>
            <a:ext cx="804863" cy="468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22" name="Oval 13"/>
          <p:cNvSpPr>
            <a:spLocks noChangeArrowheads="1"/>
          </p:cNvSpPr>
          <p:nvPr/>
        </p:nvSpPr>
        <p:spPr bwMode="auto">
          <a:xfrm>
            <a:off x="428625" y="4519613"/>
            <a:ext cx="1371600" cy="854075"/>
          </a:xfrm>
          <a:prstGeom prst="ellipse">
            <a:avLst/>
          </a:prstGeom>
          <a:solidFill>
            <a:srgbClr val="C4F9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NORMAS, INSTRUCCIONES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Y PROCEDIMIENTOS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DE INVERSIÓN PUBLICA</a:t>
            </a:r>
            <a:endParaRPr lang="es-ES" altLang="es-CL" sz="8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75823" name="AutoShape 25"/>
          <p:cNvCxnSpPr>
            <a:cxnSpLocks noChangeShapeType="1"/>
            <a:stCxn id="75822" idx="7"/>
          </p:cNvCxnSpPr>
          <p:nvPr/>
        </p:nvCxnSpPr>
        <p:spPr bwMode="auto">
          <a:xfrm rot="5400000" flipH="1" flipV="1">
            <a:off x="766763" y="2892425"/>
            <a:ext cx="2584450" cy="920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24" name="AutoShape 25"/>
          <p:cNvCxnSpPr>
            <a:cxnSpLocks noChangeShapeType="1"/>
            <a:endCxn id="75782" idx="2"/>
          </p:cNvCxnSpPr>
          <p:nvPr/>
        </p:nvCxnSpPr>
        <p:spPr bwMode="auto">
          <a:xfrm rot="5400000" flipH="1" flipV="1">
            <a:off x="1479551" y="3760787"/>
            <a:ext cx="1192212" cy="887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344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5240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lipse 1"/>
          <p:cNvSpPr/>
          <p:nvPr/>
        </p:nvSpPr>
        <p:spPr>
          <a:xfrm>
            <a:off x="3864079" y="1278041"/>
            <a:ext cx="4286864" cy="48474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/>
          <p:cNvSpPr txBox="1"/>
          <p:nvPr/>
        </p:nvSpPr>
        <p:spPr>
          <a:xfrm>
            <a:off x="6666271" y="2487561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Ex Ante</a:t>
            </a:r>
            <a:endParaRPr lang="es-CL" dirty="0"/>
          </a:p>
        </p:txBody>
      </p:sp>
      <p:sp>
        <p:nvSpPr>
          <p:cNvPr id="8" name="Elipse 7"/>
          <p:cNvSpPr/>
          <p:nvPr/>
        </p:nvSpPr>
        <p:spPr>
          <a:xfrm>
            <a:off x="526015" y="1882725"/>
            <a:ext cx="4286864" cy="48474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889799" y="3554363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Ex Post</a:t>
            </a:r>
            <a:endParaRPr lang="es-CL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119" y="12575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dirty="0" err="1" smtClean="0"/>
              <a:t>Herramientas</a:t>
            </a:r>
            <a:r>
              <a:rPr lang="en-US" altLang="en-US" sz="2400" b="1" dirty="0" smtClean="0"/>
              <a:t> de </a:t>
            </a:r>
            <a:r>
              <a:rPr lang="en-US" altLang="en-US" sz="2400" b="1" dirty="0" err="1" smtClean="0"/>
              <a:t>gestión</a:t>
            </a:r>
            <a:r>
              <a:rPr lang="en-US" altLang="en-US" sz="2400" b="1" dirty="0" smtClean="0"/>
              <a:t> en </a:t>
            </a:r>
            <a:r>
              <a:rPr lang="en-US" altLang="en-US" sz="2400" b="1" dirty="0" err="1" smtClean="0"/>
              <a:t>componentes</a:t>
            </a:r>
            <a:r>
              <a:rPr lang="en-US" altLang="en-US" sz="2400" b="1" dirty="0" smtClean="0"/>
              <a:t> del </a:t>
            </a:r>
            <a:r>
              <a:rPr lang="en-US" altLang="en-US" sz="2400" b="1" dirty="0" err="1" smtClean="0"/>
              <a:t>ciclo</a:t>
            </a:r>
            <a:endParaRPr lang="en-US" altLang="en-US" sz="2400" b="1" dirty="0" smtClean="0"/>
          </a:p>
        </p:txBody>
      </p:sp>
      <p:sp>
        <p:nvSpPr>
          <p:cNvPr id="7" name="Flecha derecha 6"/>
          <p:cNvSpPr/>
          <p:nvPr/>
        </p:nvSpPr>
        <p:spPr>
          <a:xfrm>
            <a:off x="64119" y="4847303"/>
            <a:ext cx="2531597" cy="17535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0923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7682" t="33722" r="29540" b="20125"/>
          <a:stretch/>
        </p:blipFill>
        <p:spPr>
          <a:xfrm>
            <a:off x="415132" y="1864660"/>
            <a:ext cx="5653973" cy="411971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221506" y="3145134"/>
            <a:ext cx="2691379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Encuesta PWC a 1524 participantes de 38 países, entre ellos 20 de la OECD. El resto economías emergentes (incluye Brasil)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sz="1050" dirty="0" smtClean="0"/>
              <a:t>Fuente: </a:t>
            </a:r>
            <a:r>
              <a:rPr lang="en-US" sz="1050" dirty="0"/>
              <a:t>Insights and Trends</a:t>
            </a:r>
            <a:r>
              <a:rPr lang="en-US" sz="1050" dirty="0" smtClean="0"/>
              <a:t>: Current </a:t>
            </a:r>
            <a:r>
              <a:rPr lang="en-US" sz="1050" dirty="0"/>
              <a:t>Portfolio,</a:t>
            </a:r>
          </a:p>
          <a:p>
            <a:r>
              <a:rPr lang="en-US" sz="1050" dirty="0" err="1"/>
              <a:t>Programme</a:t>
            </a:r>
            <a:r>
              <a:rPr lang="en-US" sz="1050" dirty="0"/>
              <a:t>, and </a:t>
            </a:r>
            <a:r>
              <a:rPr lang="en-US" sz="1050" dirty="0" smtClean="0"/>
              <a:t>Project Management Practices. The </a:t>
            </a:r>
            <a:r>
              <a:rPr lang="en-US" sz="1050" dirty="0"/>
              <a:t>third global survey on</a:t>
            </a:r>
          </a:p>
          <a:p>
            <a:r>
              <a:rPr lang="en-US" sz="1050" dirty="0"/>
              <a:t>the current state of </a:t>
            </a:r>
            <a:r>
              <a:rPr lang="en-US" sz="1050" dirty="0" smtClean="0"/>
              <a:t>project management. PWC. 2012</a:t>
            </a:r>
            <a:endParaRPr lang="es-CL" sz="105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4119" y="12575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dirty="0" err="1" smtClean="0"/>
              <a:t>Herramientas</a:t>
            </a:r>
            <a:r>
              <a:rPr lang="en-US" altLang="en-US" sz="2400" b="1" dirty="0" smtClean="0"/>
              <a:t> de </a:t>
            </a:r>
            <a:r>
              <a:rPr lang="en-US" altLang="en-US" sz="2400" b="1" dirty="0" err="1" smtClean="0"/>
              <a:t>gestión</a:t>
            </a:r>
            <a:r>
              <a:rPr lang="en-US" altLang="en-US" sz="2400" b="1" dirty="0" smtClean="0"/>
              <a:t> en </a:t>
            </a:r>
            <a:r>
              <a:rPr lang="en-US" altLang="en-US" sz="2400" b="1" dirty="0" err="1" smtClean="0"/>
              <a:t>componentes</a:t>
            </a:r>
            <a:r>
              <a:rPr lang="en-US" altLang="en-US" sz="2400" b="1" dirty="0" smtClean="0"/>
              <a:t> del </a:t>
            </a:r>
            <a:r>
              <a:rPr lang="en-US" altLang="en-US" sz="2400" b="1" dirty="0" err="1" smtClean="0"/>
              <a:t>ciclo</a:t>
            </a: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57197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SLIDE PPT 4-3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525" y="1141413"/>
            <a:ext cx="4160838" cy="4985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CO" sz="2400" dirty="0">
                <a:solidFill>
                  <a:schemeClr val="bg1"/>
                </a:solidFill>
                <a:latin typeface="Arial Black"/>
                <a:cs typeface="Arial Black"/>
              </a:rPr>
              <a:t>Contenido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40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Contexto - Motivación</a:t>
            </a:r>
            <a:endParaRPr lang="es-ES" sz="20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endParaRPr lang="es-ES" sz="20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Preguntas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sobre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Inversión Publica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Eficiencia en la gestión de la inversión pública</a:t>
            </a:r>
            <a:endParaRPr lang="es-ES_tradnl" sz="20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endParaRPr lang="es-ES_tradnl" sz="20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Resultados (Casos)</a:t>
            </a:r>
            <a:endParaRPr lang="es-ES_tradnl" sz="20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endParaRPr lang="es-ES_tradnl" sz="20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_tradnl" sz="20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Recomendaciones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5240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lipse 1"/>
          <p:cNvSpPr/>
          <p:nvPr/>
        </p:nvSpPr>
        <p:spPr>
          <a:xfrm>
            <a:off x="3864079" y="1278041"/>
            <a:ext cx="4286864" cy="48474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/>
          <p:cNvSpPr txBox="1"/>
          <p:nvPr/>
        </p:nvSpPr>
        <p:spPr>
          <a:xfrm>
            <a:off x="6666271" y="2487561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Ex Ante</a:t>
            </a:r>
            <a:endParaRPr lang="es-CL" dirty="0"/>
          </a:p>
        </p:txBody>
      </p:sp>
      <p:sp>
        <p:nvSpPr>
          <p:cNvPr id="8" name="Elipse 7"/>
          <p:cNvSpPr/>
          <p:nvPr/>
        </p:nvSpPr>
        <p:spPr>
          <a:xfrm>
            <a:off x="526015" y="1882725"/>
            <a:ext cx="4286864" cy="48474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1076613" y="2866025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Ex Post</a:t>
            </a:r>
            <a:endParaRPr lang="es-CL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119" y="12575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dirty="0" err="1" smtClean="0"/>
              <a:t>Herramientas</a:t>
            </a:r>
            <a:r>
              <a:rPr lang="en-US" altLang="en-US" sz="2400" b="1" dirty="0" smtClean="0"/>
              <a:t> de </a:t>
            </a:r>
            <a:r>
              <a:rPr lang="en-US" altLang="en-US" sz="2400" b="1" dirty="0" err="1" smtClean="0"/>
              <a:t>gestión</a:t>
            </a:r>
            <a:r>
              <a:rPr lang="en-US" altLang="en-US" sz="2400" b="1" dirty="0" smtClean="0"/>
              <a:t> en </a:t>
            </a:r>
            <a:r>
              <a:rPr lang="en-US" altLang="en-US" sz="2400" b="1" dirty="0" err="1" smtClean="0"/>
              <a:t>componentes</a:t>
            </a:r>
            <a:r>
              <a:rPr lang="en-US" altLang="en-US" sz="2400" b="1" dirty="0" smtClean="0"/>
              <a:t> del </a:t>
            </a:r>
            <a:r>
              <a:rPr lang="en-US" altLang="en-US" sz="2400" b="1" dirty="0" err="1" smtClean="0"/>
              <a:t>ciclo</a:t>
            </a:r>
            <a:endParaRPr lang="en-US" altLang="en-US" sz="2400" b="1" dirty="0" smtClean="0"/>
          </a:p>
        </p:txBody>
      </p:sp>
      <p:sp>
        <p:nvSpPr>
          <p:cNvPr id="7" name="Flecha derecha 6"/>
          <p:cNvSpPr/>
          <p:nvPr/>
        </p:nvSpPr>
        <p:spPr>
          <a:xfrm>
            <a:off x="43973" y="3362970"/>
            <a:ext cx="2236246" cy="9741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5415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57200" y="971550"/>
          <a:ext cx="8312150" cy="5137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6075"/>
                <a:gridCol w="4156075"/>
              </a:tblGrid>
              <a:tr h="21028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Dimensiones </a:t>
                      </a:r>
                      <a:r>
                        <a:rPr lang="es-ES" sz="1200" dirty="0">
                          <a:effectLst/>
                        </a:rPr>
                        <a:t>con base en DN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671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Guías estratégicas y evaluación de </a:t>
                      </a:r>
                      <a:r>
                        <a:rPr lang="es-ES" sz="1200" dirty="0" smtClean="0">
                          <a:effectLst/>
                        </a:rPr>
                        <a:t>proyectos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(24%)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Guía estratégica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  <a:tr h="4205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Metodologías de preparación y evaluación de proyectos / Precios sociales</a:t>
                      </a:r>
                      <a:endParaRPr lang="es-MX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  <a:tr h="2867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Evaluación de proyectos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  <a:tr h="28671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Selección de </a:t>
                      </a:r>
                      <a:r>
                        <a:rPr lang="es-ES" sz="1200" dirty="0" smtClean="0">
                          <a:effectLst/>
                        </a:rPr>
                        <a:t>proyectos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(19%)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Integración con el presupuesto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  <a:tr h="2867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Rol de la legislación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  <a:tr h="2867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Escrutinio público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  <a:tr h="2867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Criterios de selección</a:t>
                      </a:r>
                      <a:endParaRPr lang="es-MX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  <a:tr h="28671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Implementación de </a:t>
                      </a:r>
                      <a:r>
                        <a:rPr lang="es-ES" sz="1200" dirty="0" smtClean="0">
                          <a:effectLst/>
                        </a:rPr>
                        <a:t>proyectos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(20%)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Adjudicación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  <a:tr h="2867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Cumplimiento temporal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  <a:tr h="2867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Control Interno y auditorias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  <a:tr h="420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Evaluación del proyecto, Auditorías y Manejo de </a:t>
                      </a:r>
                      <a:r>
                        <a:rPr lang="es-ES" sz="1200" dirty="0" smtClean="0">
                          <a:effectLst/>
                        </a:rPr>
                        <a:t>activos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(22%)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Evaluación del proyecto, Auditorías y Manejo de activos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  <a:tr h="28671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Caracterización general del ciclo de inversión </a:t>
                      </a:r>
                      <a:r>
                        <a:rPr lang="es-ES" sz="1200" dirty="0" smtClean="0">
                          <a:solidFill>
                            <a:srgbClr val="FF0000"/>
                          </a:solidFill>
                          <a:effectLst/>
                        </a:rPr>
                        <a:t>publica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(15%)</a:t>
                      </a:r>
                      <a:endParaRPr lang="es-MX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Descriptivos operacionales</a:t>
                      </a:r>
                      <a:endParaRPr lang="es-MX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  <a:tr h="2867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Rol de la legislación</a:t>
                      </a:r>
                      <a:endParaRPr lang="es-MX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  <a:tr h="2867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Recurso humano idóneo</a:t>
                      </a:r>
                      <a:endParaRPr lang="es-MX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  <a:tr h="35848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Escrutinio público / Acceso a la información en general</a:t>
                      </a:r>
                      <a:endParaRPr lang="es-MX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  <a:tr h="2867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Sistemas de soporte</a:t>
                      </a:r>
                      <a:endParaRPr lang="es-MX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</a:tr>
            </a:tbl>
          </a:graphicData>
        </a:graphic>
      </p:graphicFrame>
      <p:sp>
        <p:nvSpPr>
          <p:cNvPr id="20527" name="Title 1"/>
          <p:cNvSpPr txBox="1">
            <a:spLocks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s-ES_tradnl" altLang="en-US" sz="2400" b="1"/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s-ES_tradnl" altLang="en-US" sz="2400" b="1"/>
              <a:t>Propuesta el índice de eficiencia de la gestión de la inversión pública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n-US" sz="2400">
              <a:solidFill>
                <a:srgbClr val="149F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 txBox="1">
            <a:spLocks/>
          </p:cNvSpPr>
          <p:nvPr/>
        </p:nvSpPr>
        <p:spPr bwMode="auto">
          <a:xfrm>
            <a:off x="457200" y="274638"/>
            <a:ext cx="8229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n-US" sz="2400" b="1"/>
              <a:t>Resultados</a:t>
            </a:r>
            <a:endParaRPr lang="en-US" altLang="en-US" sz="2400" b="1"/>
          </a:p>
        </p:txBody>
      </p:sp>
      <p:sp>
        <p:nvSpPr>
          <p:cNvPr id="22533" name="1 CuadroTexto"/>
          <p:cNvSpPr txBox="1">
            <a:spLocks noChangeArrowheads="1"/>
          </p:cNvSpPr>
          <p:nvPr/>
        </p:nvSpPr>
        <p:spPr bwMode="auto">
          <a:xfrm>
            <a:off x="1392238" y="1366838"/>
            <a:ext cx="4389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MX" altLang="en-US" sz="1400" b="1" dirty="0"/>
              <a:t>Índice de Eficiencia de la Gestión de la Inversión Pública</a:t>
            </a:r>
          </a:p>
          <a:p>
            <a:pPr algn="ctr" eaLnBrk="1" hangingPunct="1"/>
            <a:r>
              <a:rPr lang="es-MX" altLang="en-US" sz="1400" dirty="0"/>
              <a:t>(0 baja eficiencia – 4 alta eficiencia)</a:t>
            </a:r>
          </a:p>
        </p:txBody>
      </p:sp>
      <p:sp>
        <p:nvSpPr>
          <p:cNvPr id="22534" name="2 CuadroTexto"/>
          <p:cNvSpPr txBox="1">
            <a:spLocks noChangeArrowheads="1"/>
          </p:cNvSpPr>
          <p:nvPr/>
        </p:nvSpPr>
        <p:spPr bwMode="auto">
          <a:xfrm>
            <a:off x="6389688" y="1906588"/>
            <a:ext cx="26019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MX" altLang="en-US" sz="1400" dirty="0"/>
              <a:t>Tres </a:t>
            </a:r>
            <a:r>
              <a:rPr lang="es-MX" altLang="en-US" sz="1400" dirty="0" smtClean="0"/>
              <a:t>grandes grupos</a:t>
            </a:r>
            <a:r>
              <a:rPr lang="es-MX" altLang="en-US" sz="1400" dirty="0"/>
              <a:t>:</a:t>
            </a:r>
          </a:p>
          <a:p>
            <a:pPr eaLnBrk="1" hangingPunct="1"/>
            <a:r>
              <a:rPr lang="es-MX" altLang="en-US" sz="1400" dirty="0" smtClean="0"/>
              <a:t>Grupos 1 y 2: </a:t>
            </a:r>
            <a:r>
              <a:rPr lang="es-MX" altLang="en-US" sz="1400" dirty="0"/>
              <a:t>≥ 3.0</a:t>
            </a:r>
          </a:p>
          <a:p>
            <a:pPr eaLnBrk="1" hangingPunct="1"/>
            <a:r>
              <a:rPr lang="es-MX" altLang="en-US" sz="1400" dirty="0"/>
              <a:t>Grupo </a:t>
            </a:r>
            <a:r>
              <a:rPr lang="es-MX" altLang="en-US" sz="1400" dirty="0" smtClean="0"/>
              <a:t>3: </a:t>
            </a:r>
            <a:r>
              <a:rPr lang="es-MX" altLang="en-US" sz="1400" dirty="0"/>
              <a:t>entre </a:t>
            </a:r>
            <a:r>
              <a:rPr lang="es-MX" altLang="en-US" sz="1400" dirty="0" smtClean="0"/>
              <a:t>2.5 </a:t>
            </a:r>
            <a:r>
              <a:rPr lang="es-MX" altLang="en-US" sz="1400" dirty="0"/>
              <a:t>y 3.0</a:t>
            </a:r>
          </a:p>
          <a:p>
            <a:pPr eaLnBrk="1" hangingPunct="1"/>
            <a:r>
              <a:rPr lang="es-MX" altLang="en-US" sz="1400" dirty="0"/>
              <a:t>Grupo </a:t>
            </a:r>
            <a:r>
              <a:rPr lang="es-MX" altLang="en-US" sz="1400" dirty="0" smtClean="0"/>
              <a:t>4: </a:t>
            </a:r>
            <a:r>
              <a:rPr lang="es-MX" altLang="en-US" sz="1400" dirty="0"/>
              <a:t>entre </a:t>
            </a:r>
            <a:r>
              <a:rPr lang="es-MX" altLang="en-US" sz="1400" dirty="0" smtClean="0"/>
              <a:t>1.5 </a:t>
            </a:r>
            <a:r>
              <a:rPr lang="es-MX" altLang="en-US" sz="1400" dirty="0"/>
              <a:t>y </a:t>
            </a:r>
            <a:r>
              <a:rPr lang="es-MX" altLang="en-US" sz="1400" dirty="0" smtClean="0"/>
              <a:t>2.5</a:t>
            </a:r>
            <a:endParaRPr lang="es-MX" altLang="en-US" sz="1400" dirty="0"/>
          </a:p>
          <a:p>
            <a:pPr eaLnBrk="1" hangingPunct="1"/>
            <a:endParaRPr lang="es-MX" altLang="en-US" sz="1400" b="1" dirty="0"/>
          </a:p>
        </p:txBody>
      </p:sp>
      <p:sp>
        <p:nvSpPr>
          <p:cNvPr id="22535" name="7 CuadroTexto"/>
          <p:cNvSpPr txBox="1">
            <a:spLocks noChangeArrowheads="1"/>
          </p:cNvSpPr>
          <p:nvPr/>
        </p:nvSpPr>
        <p:spPr bwMode="auto">
          <a:xfrm>
            <a:off x="6389688" y="3249613"/>
            <a:ext cx="23812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1400" b="1" dirty="0"/>
              <a:t>Hay consistencia entre estos tres grupos y la antigüedad promedio de los </a:t>
            </a:r>
            <a:r>
              <a:rPr lang="es-MX" altLang="en-US" sz="1400" b="1" dirty="0" err="1"/>
              <a:t>SNIPs</a:t>
            </a:r>
            <a:r>
              <a:rPr lang="es-MX" altLang="en-US" sz="1400" b="1" dirty="0"/>
              <a:t> de los países: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1400" dirty="0"/>
              <a:t>Grupo </a:t>
            </a:r>
            <a:r>
              <a:rPr lang="es-MX" altLang="en-US" sz="1400" dirty="0" smtClean="0"/>
              <a:t>1 y 2: </a:t>
            </a:r>
            <a:r>
              <a:rPr lang="es-MX" altLang="en-US" sz="1400" dirty="0"/>
              <a:t>21 años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1400" dirty="0"/>
              <a:t>Grupo </a:t>
            </a:r>
            <a:r>
              <a:rPr lang="es-MX" altLang="en-US" sz="1400" dirty="0" smtClean="0"/>
              <a:t>3: </a:t>
            </a:r>
            <a:r>
              <a:rPr lang="es-MX" altLang="en-US" sz="1400" dirty="0"/>
              <a:t>11 años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1400" dirty="0"/>
              <a:t>Grupo </a:t>
            </a:r>
            <a:r>
              <a:rPr lang="es-MX" altLang="en-US" sz="1400" dirty="0" smtClean="0"/>
              <a:t>4: </a:t>
            </a:r>
            <a:r>
              <a:rPr lang="es-MX" altLang="en-US" sz="1400" dirty="0"/>
              <a:t>5 años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n-U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56" y="1889125"/>
            <a:ext cx="6216932" cy="40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 txBox="1">
            <a:spLocks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400" b="1" dirty="0" smtClean="0"/>
              <a:t>Resultados de los </a:t>
            </a:r>
            <a:r>
              <a:rPr lang="es-ES_tradnl" altLang="en-US" sz="2400" b="1" dirty="0" err="1" smtClean="0"/>
              <a:t>SNIPs</a:t>
            </a:r>
            <a:r>
              <a:rPr lang="es-ES_tradnl" altLang="en-US" sz="2400" b="1" dirty="0" smtClean="0"/>
              <a:t>: </a:t>
            </a:r>
            <a:endParaRPr lang="es-ES_tradnl" altLang="en-US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17588" y="1206500"/>
            <a:ext cx="73152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91B7"/>
              </a:buClr>
              <a:buFont typeface="Arial" charset="0"/>
              <a:buChar char="•"/>
              <a:defRPr sz="2000">
                <a:latin typeface="+mn-lt"/>
                <a:ea typeface="MS PGothic" pitchFamily="34" charset="-128"/>
                <a:cs typeface="ＭＳ Ｐゴシック" charset="-128"/>
              </a:defRPr>
            </a:lvl1pPr>
            <a:lvl2pPr lvl="1" indent="0" eaLnBrk="0" hangingPunct="0">
              <a:spcBef>
                <a:spcPct val="20000"/>
              </a:spcBef>
              <a:buFontTx/>
              <a:buNone/>
              <a:defRPr>
                <a:latin typeface="+mn-lt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latin typeface="+mn-lt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latin typeface="+mn-lt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1600"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s-CO" sz="1800" dirty="0" smtClean="0"/>
          </a:p>
          <a:p>
            <a:pPr marL="457200" indent="-457200">
              <a:buFont typeface="Arial" charset="0"/>
              <a:buAutoNum type="arabicParenR"/>
              <a:defRPr/>
            </a:pPr>
            <a:r>
              <a:rPr lang="es-CO" dirty="0"/>
              <a:t>Los países de la </a:t>
            </a:r>
            <a:r>
              <a:rPr lang="es-CO" dirty="0" smtClean="0"/>
              <a:t>región han apostado mayoritariamente por la creación del SNIP (al menos los 16 que participan en la encuesta) </a:t>
            </a:r>
            <a:endParaRPr lang="es-CO" dirty="0"/>
          </a:p>
          <a:p>
            <a:pPr marL="457200" indent="-457200">
              <a:buFont typeface="Arial" charset="0"/>
              <a:buAutoNum type="arabicParenR"/>
              <a:defRPr/>
            </a:pPr>
            <a:r>
              <a:rPr lang="es-CO" dirty="0" smtClean="0"/>
              <a:t>Actualmente existe una red de </a:t>
            </a:r>
            <a:r>
              <a:rPr lang="es-CO" dirty="0" err="1" smtClean="0"/>
              <a:t>SNIPs</a:t>
            </a:r>
            <a:r>
              <a:rPr lang="es-CO" dirty="0" smtClean="0"/>
              <a:t> en Latinoamérica: intercambio de conocimientos y buenas prácticas.</a:t>
            </a:r>
          </a:p>
          <a:p>
            <a:pPr marL="457200" indent="-457200">
              <a:buFont typeface="Arial" charset="0"/>
              <a:buAutoNum type="arabicParenR"/>
              <a:defRPr/>
            </a:pPr>
            <a:r>
              <a:rPr lang="es-CO" dirty="0" smtClean="0"/>
              <a:t>Consenso en que los mayores </a:t>
            </a:r>
            <a:r>
              <a:rPr lang="es-CO" dirty="0"/>
              <a:t>niveles de inversión </a:t>
            </a:r>
            <a:r>
              <a:rPr lang="es-CO" dirty="0" smtClean="0"/>
              <a:t>deben </a:t>
            </a:r>
            <a:r>
              <a:rPr lang="es-CO" dirty="0"/>
              <a:t>de ir acompañados de una mejora en la calidad y eficiencia del gasto de inversión </a:t>
            </a:r>
            <a:r>
              <a:rPr lang="es-CO" dirty="0" smtClean="0"/>
              <a:t>pública (eficiencia en la gestión de la inversión pública).</a:t>
            </a:r>
          </a:p>
          <a:p>
            <a:pPr marL="457200" indent="-457200">
              <a:buFont typeface="Arial" charset="0"/>
              <a:buAutoNum type="arabicParenR"/>
              <a:defRPr/>
            </a:pPr>
            <a:r>
              <a:rPr lang="es-CO" dirty="0" smtClean="0"/>
              <a:t>Consenso en que la eficiencia en la gestión requiere de la creación de Sistemas de Inversión Pública.</a:t>
            </a:r>
          </a:p>
          <a:p>
            <a:pPr marL="457200" indent="-457200">
              <a:buFont typeface="Arial" charset="0"/>
              <a:buAutoNum type="arabicParenR"/>
              <a:defRPr/>
            </a:pPr>
            <a:r>
              <a:rPr lang="es-CO" dirty="0" smtClean="0"/>
              <a:t>Los </a:t>
            </a:r>
            <a:r>
              <a:rPr lang="es-CO" dirty="0" err="1" smtClean="0"/>
              <a:t>SNIPs</a:t>
            </a:r>
            <a:r>
              <a:rPr lang="es-CO" dirty="0" smtClean="0"/>
              <a:t> de la región presentan han alcanzado diferentes grados de eficiencia y áreas específicas  que requieren fortalecerse.</a:t>
            </a:r>
          </a:p>
          <a:p>
            <a:pPr marL="457200" indent="-457200">
              <a:buFont typeface="Arial" charset="0"/>
              <a:buAutoNum type="arabicParenR"/>
              <a:defRPr/>
            </a:pPr>
            <a:endParaRPr lang="es-CO" dirty="0" smtClean="0"/>
          </a:p>
          <a:p>
            <a:pPr marL="0" indent="0">
              <a:buFont typeface="Arial" charset="0"/>
              <a:buNone/>
              <a:defRPr/>
            </a:pPr>
            <a:endParaRPr lang="es-CO" dirty="0" smtClean="0"/>
          </a:p>
          <a:p>
            <a:pPr marL="0" indent="0">
              <a:buFont typeface="Arial" charset="0"/>
              <a:buNone/>
              <a:defRPr/>
            </a:pPr>
            <a:endParaRPr lang="es-CO" dirty="0"/>
          </a:p>
          <a:p>
            <a:pPr marL="0" indent="0">
              <a:buFont typeface="Arial" charset="0"/>
              <a:buNone/>
              <a:defRPr/>
            </a:pPr>
            <a:r>
              <a:rPr lang="es-CO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 txBox="1">
            <a:spLocks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400" b="1" dirty="0" smtClean="0"/>
              <a:t>Resultados específicos: Caso de Perú </a:t>
            </a:r>
            <a:endParaRPr lang="es-ES_tradnl" altLang="en-US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10" y="754031"/>
            <a:ext cx="7832690" cy="52448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4297" y="6538452"/>
            <a:ext cx="8544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Fuente: Presentación de Eloy Durán. Dirección General de Inversión Pública. MEF. Perú. Abril 2016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7875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2" y="-1931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 txBox="1">
            <a:spLocks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400" b="1" dirty="0" smtClean="0"/>
              <a:t>Resultados específicos: Caso de Perú </a:t>
            </a:r>
            <a:endParaRPr lang="es-ES_tradnl" altLang="en-US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4" y="802043"/>
            <a:ext cx="7905136" cy="5195623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V="1">
            <a:off x="3244645" y="4581832"/>
            <a:ext cx="943897" cy="1858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523995" y="6125494"/>
            <a:ext cx="249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Creación del SNIP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334297" y="6577784"/>
            <a:ext cx="8544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Fuente: Presentación de Eloy Durán. Dirección General de Inversión Pública. MEF. Perú. Abril 2016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3463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4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 txBox="1">
            <a:spLocks/>
          </p:cNvSpPr>
          <p:nvPr/>
        </p:nvSpPr>
        <p:spPr bwMode="auto">
          <a:xfrm>
            <a:off x="88489" y="353296"/>
            <a:ext cx="8799871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400" b="1" dirty="0" smtClean="0"/>
              <a:t>Resultados específicos: Caso de Perú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400" dirty="0" smtClean="0"/>
              <a:t>(Viabilidad: cartera de proyectos aprobados dentro del Sistema SNIP) </a:t>
            </a:r>
            <a:endParaRPr lang="es-ES_tradnl" altLang="en-U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49" y="1282700"/>
            <a:ext cx="7920901" cy="4292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4297" y="6538452"/>
            <a:ext cx="8544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Fuente: Presentación de Eloy Durán. Dirección General de Inversión Pública. MEF. Perú. Abril 2016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0236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4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 txBox="1">
            <a:spLocks/>
          </p:cNvSpPr>
          <p:nvPr/>
        </p:nvSpPr>
        <p:spPr bwMode="auto">
          <a:xfrm>
            <a:off x="88489" y="353296"/>
            <a:ext cx="8799871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400" b="1" dirty="0" smtClean="0"/>
              <a:t>Resultados específicos: Caso de Nicaragua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400" dirty="0" smtClean="0"/>
              <a:t>Diferente involucramiento en el SNIP por sectores vs Resultado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670433500"/>
              </p:ext>
            </p:extLst>
          </p:nvPr>
        </p:nvGraphicFramePr>
        <p:xfrm>
          <a:off x="1897627" y="1710813"/>
          <a:ext cx="5093108" cy="308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2337125" y="5358424"/>
            <a:ext cx="446975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CL" i="1" dirty="0">
                <a:ea typeface="Calibri" panose="020F0502020204030204" pitchFamily="34" charset="0"/>
                <a:cs typeface="Times New Roman" panose="02020603050405020304" pitchFamily="18" charset="0"/>
              </a:rPr>
              <a:t>Fuente: Elaboración propia a partir de la DGIP</a:t>
            </a:r>
            <a:endParaRPr lang="es-C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65007" y="4896465"/>
            <a:ext cx="656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Tamaño equipo profesionales M1 = 2 * Tamaño equipo M2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737419" y="1219200"/>
            <a:ext cx="310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Ministerio 1 (M1)</a:t>
            </a:r>
            <a:endParaRPr lang="es-CL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2615381" y="1710813"/>
            <a:ext cx="442451" cy="4326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2703871" y="1588532"/>
            <a:ext cx="2340077" cy="3680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553497" y="1494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966176" y="4458936"/>
            <a:ext cx="310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Ministerio 2 (M2)</a:t>
            </a:r>
            <a:endParaRPr lang="es-CL" dirty="0"/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6390968" y="4355690"/>
            <a:ext cx="415907" cy="294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 flipV="1">
            <a:off x="4109884" y="4458936"/>
            <a:ext cx="2467897" cy="191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4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 txBox="1">
            <a:spLocks/>
          </p:cNvSpPr>
          <p:nvPr/>
        </p:nvSpPr>
        <p:spPr bwMode="auto">
          <a:xfrm>
            <a:off x="88489" y="353296"/>
            <a:ext cx="8799871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400" b="1" dirty="0" smtClean="0"/>
              <a:t>Resultados específicos: Relación entre Eficiencia en Gestión y Resultados.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400" b="1" dirty="0" smtClean="0"/>
              <a:t>Caso de plazos de ejecución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n-US" sz="2400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422787" y="5358424"/>
            <a:ext cx="8308258" cy="167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CL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Fuente: Elaboración propia a partir de </a:t>
            </a:r>
            <a:r>
              <a:rPr lang="es-CL" sz="1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datos </a:t>
            </a:r>
            <a:r>
              <a:rPr lang="es-CL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del estudio </a:t>
            </a:r>
            <a:r>
              <a:rPr lang="es-CL" sz="1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“El </a:t>
            </a:r>
            <a:r>
              <a:rPr lang="es-CL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gasto de inversión pública </a:t>
            </a:r>
            <a:r>
              <a:rPr lang="es-CL" sz="1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 América Latina: cuánto y cuán eficiente</a:t>
            </a:r>
            <a:r>
              <a:rPr lang="es-CL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”. Eduardo Contreras, Edna Armendariz, </a:t>
            </a:r>
            <a:r>
              <a:rPr lang="es-CL" sz="1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Giorgiogiulio </a:t>
            </a:r>
            <a:r>
              <a:rPr lang="es-CL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Parra, Sebastián </a:t>
            </a:r>
            <a:r>
              <a:rPr lang="es-CL" sz="1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Orozco. BID. 2016</a:t>
            </a:r>
            <a:endParaRPr lang="es-CL" sz="1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CL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CL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C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553497" y="1494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002545"/>
              </p:ext>
            </p:extLst>
          </p:nvPr>
        </p:nvGraphicFramePr>
        <p:xfrm>
          <a:off x="1632155" y="1612489"/>
          <a:ext cx="5712541" cy="353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33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4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 txBox="1">
            <a:spLocks/>
          </p:cNvSpPr>
          <p:nvPr/>
        </p:nvSpPr>
        <p:spPr bwMode="auto">
          <a:xfrm>
            <a:off x="344128" y="507431"/>
            <a:ext cx="8799871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400" b="1" dirty="0" smtClean="0"/>
              <a:t>Resultados específicos: Eliminar líneas que no eran proyectos y gastos asociados (gastos personales dentro del presupuesto de inversión) y aumentar inversión real: Paraguay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n-US" sz="2400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1553497" y="1494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1130"/>
            <a:ext cx="4925961" cy="33455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31" y="1205409"/>
            <a:ext cx="4038304" cy="339130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437252" y="5152098"/>
            <a:ext cx="537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Fuente: Facundo Salinas. </a:t>
            </a:r>
          </a:p>
          <a:p>
            <a:r>
              <a:rPr lang="es-CL" dirty="0" smtClean="0"/>
              <a:t>Presentación. Costa Rica 2016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45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DE PPT 4-3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 txBox="1">
            <a:spLocks/>
          </p:cNvSpPr>
          <p:nvPr/>
        </p:nvSpPr>
        <p:spPr bwMode="auto">
          <a:xfrm>
            <a:off x="804863" y="292100"/>
            <a:ext cx="78089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n-US" sz="2400" b="1" dirty="0" smtClean="0"/>
              <a:t>Contexto: Fuerte </a:t>
            </a:r>
            <a:r>
              <a:rPr lang="es-ES_tradnl" altLang="en-US" sz="2400" b="1" dirty="0"/>
              <a:t>desaceleración del crecimiento económico 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6410325" y="3632200"/>
            <a:ext cx="492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altLang="en-US" sz="1100"/>
              <a:t>2.3%</a:t>
            </a:r>
            <a:endParaRPr lang="en-US" altLang="en-US" sz="1100"/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1822450" y="5799138"/>
            <a:ext cx="18056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altLang="en-US" sz="1200" dirty="0"/>
              <a:t>Fuente: </a:t>
            </a:r>
            <a:r>
              <a:rPr lang="es-ES_tradnl" altLang="en-US" sz="1200" dirty="0" smtClean="0"/>
              <a:t>WEO (IMF).</a:t>
            </a:r>
            <a:endParaRPr lang="en-US" altLang="en-US" sz="1200" dirty="0"/>
          </a:p>
        </p:txBody>
      </p:sp>
      <p:graphicFrame>
        <p:nvGraphicFramePr>
          <p:cNvPr id="4102" name="Chart 10"/>
          <p:cNvGraphicFramePr>
            <a:graphicFrameLocks/>
          </p:cNvGraphicFramePr>
          <p:nvPr/>
        </p:nvGraphicFramePr>
        <p:xfrm>
          <a:off x="1346200" y="1352550"/>
          <a:ext cx="6197600" cy="449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r:id="rId5" imgW="6200169" imgH="4499238" progId="Excel.Chart.8">
                  <p:embed/>
                </p:oleObj>
              </mc:Choice>
              <mc:Fallback>
                <p:oleObj r:id="rId5" imgW="6200169" imgH="4499238" progId="Excel.Chart.8">
                  <p:embed/>
                  <p:pic>
                    <p:nvPicPr>
                      <p:cNvPr id="0" name="Char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1352550"/>
                        <a:ext cx="6197600" cy="449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 txBox="1">
            <a:spLocks/>
          </p:cNvSpPr>
          <p:nvPr/>
        </p:nvSpPr>
        <p:spPr bwMode="auto">
          <a:xfrm>
            <a:off x="-2249767" y="207560"/>
            <a:ext cx="82296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400" b="1" dirty="0" smtClean="0"/>
              <a:t>Recomendaciones (OCDE):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n-US" sz="2400" b="1" dirty="0"/>
          </a:p>
        </p:txBody>
      </p:sp>
      <p:sp>
        <p:nvSpPr>
          <p:cNvPr id="2" name="Rectángulo 1"/>
          <p:cNvSpPr/>
          <p:nvPr/>
        </p:nvSpPr>
        <p:spPr>
          <a:xfrm>
            <a:off x="152398" y="1137686"/>
            <a:ext cx="835250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s-CL" dirty="0" smtClean="0"/>
              <a:t>Coordinar </a:t>
            </a:r>
            <a:r>
              <a:rPr lang="es-CL" dirty="0"/>
              <a:t>la inversión pública en todos los niveles del gobierno </a:t>
            </a:r>
            <a:endParaRPr lang="es-CL" dirty="0" smtClean="0"/>
          </a:p>
          <a:p>
            <a:pPr marL="342900" indent="-342900">
              <a:buAutoNum type="arabicPeriod"/>
            </a:pPr>
            <a:r>
              <a:rPr lang="es-CL" dirty="0" smtClean="0"/>
              <a:t>Invertir </a:t>
            </a:r>
            <a:r>
              <a:rPr lang="es-CL" dirty="0"/>
              <a:t>usando una estrategia integral adaptada a diferentes </a:t>
            </a:r>
            <a:r>
              <a:rPr lang="es-CL" dirty="0" smtClean="0"/>
              <a:t>lugares</a:t>
            </a:r>
          </a:p>
          <a:p>
            <a:pPr marL="342900" indent="-342900">
              <a:buAutoNum type="arabicPeriod"/>
            </a:pPr>
            <a:r>
              <a:rPr lang="es-CL" dirty="0" smtClean="0"/>
              <a:t>Coordinación </a:t>
            </a:r>
            <a:r>
              <a:rPr lang="es-CL" dirty="0"/>
              <a:t>entre los niveles nacionales y </a:t>
            </a:r>
            <a:r>
              <a:rPr lang="es-CL" dirty="0" err="1" smtClean="0"/>
              <a:t>subnacionales</a:t>
            </a:r>
            <a:r>
              <a:rPr lang="es-CL" dirty="0" smtClean="0"/>
              <a:t> de gobierno</a:t>
            </a:r>
          </a:p>
          <a:p>
            <a:pPr marL="342900" indent="-342900">
              <a:buAutoNum type="arabicPeriod"/>
            </a:pPr>
            <a:r>
              <a:rPr lang="es-CL" dirty="0" smtClean="0"/>
              <a:t>Coordinar </a:t>
            </a:r>
            <a:r>
              <a:rPr lang="es-CL" dirty="0"/>
              <a:t>horizontalmente entre los gobiernos </a:t>
            </a:r>
            <a:r>
              <a:rPr lang="es-CL" dirty="0" err="1"/>
              <a:t>subnacionales</a:t>
            </a:r>
            <a:r>
              <a:rPr lang="es-CL" dirty="0"/>
              <a:t> </a:t>
            </a:r>
            <a:r>
              <a:rPr lang="es-CL" dirty="0" smtClean="0"/>
              <a:t>(escalas).</a:t>
            </a:r>
          </a:p>
          <a:p>
            <a:endParaRPr lang="es-CL" dirty="0" smtClean="0"/>
          </a:p>
          <a:p>
            <a:r>
              <a:rPr lang="es-CL" dirty="0"/>
              <a:t>B. Fortalecer las capacidades de inversión pública y promover el aprendizaje en todos </a:t>
            </a:r>
            <a:r>
              <a:rPr lang="es-CL" dirty="0" smtClean="0"/>
              <a:t>los niveles </a:t>
            </a:r>
            <a:r>
              <a:rPr lang="es-CL" dirty="0"/>
              <a:t>del gobierno</a:t>
            </a:r>
          </a:p>
          <a:p>
            <a:r>
              <a:rPr lang="es-CL" dirty="0"/>
              <a:t>4. Evaluar </a:t>
            </a:r>
            <a:r>
              <a:rPr lang="es-CL" dirty="0" smtClean="0"/>
              <a:t>ex ante </a:t>
            </a:r>
            <a:r>
              <a:rPr lang="es-CL" dirty="0"/>
              <a:t>impactos y riesgos a largo plazo de la inversión </a:t>
            </a:r>
            <a:r>
              <a:rPr lang="es-CL" dirty="0" smtClean="0"/>
              <a:t>pública</a:t>
            </a:r>
          </a:p>
          <a:p>
            <a:r>
              <a:rPr lang="es-CL" dirty="0"/>
              <a:t>5. Involucrar a las partes interesadas a lo largo del ciclo de inversión.</a:t>
            </a:r>
          </a:p>
          <a:p>
            <a:r>
              <a:rPr lang="es-CL" dirty="0"/>
              <a:t>6. Movilizar </a:t>
            </a:r>
            <a:r>
              <a:rPr lang="es-CL" dirty="0" smtClean="0"/>
              <a:t>actores </a:t>
            </a:r>
            <a:r>
              <a:rPr lang="es-CL" dirty="0"/>
              <a:t>privados </a:t>
            </a:r>
            <a:r>
              <a:rPr lang="es-CL" dirty="0" smtClean="0"/>
              <a:t>e </a:t>
            </a:r>
            <a:r>
              <a:rPr lang="es-CL" dirty="0"/>
              <a:t>instituciones financieras para diversificar las fuentes </a:t>
            </a:r>
            <a:r>
              <a:rPr lang="es-CL" dirty="0" smtClean="0"/>
              <a:t>de financiación </a:t>
            </a:r>
            <a:r>
              <a:rPr lang="es-CL" dirty="0"/>
              <a:t>y </a:t>
            </a:r>
            <a:r>
              <a:rPr lang="es-CL" dirty="0" smtClean="0"/>
              <a:t>fortalecer </a:t>
            </a:r>
            <a:r>
              <a:rPr lang="es-CL" dirty="0"/>
              <a:t>las capacidades</a:t>
            </a:r>
            <a:r>
              <a:rPr lang="es-CL" dirty="0" smtClean="0"/>
              <a:t>.</a:t>
            </a:r>
          </a:p>
          <a:p>
            <a:r>
              <a:rPr lang="es-CL" dirty="0" smtClean="0"/>
              <a:t>7. Capacitación de funcionarios de instituciones involucradas en inversión </a:t>
            </a:r>
            <a:r>
              <a:rPr lang="es-CL" dirty="0"/>
              <a:t>pública. </a:t>
            </a:r>
            <a:endParaRPr lang="es-CL" dirty="0" smtClean="0"/>
          </a:p>
          <a:p>
            <a:r>
              <a:rPr lang="es-CL" dirty="0"/>
              <a:t>8. Centrarse en los resultados y promover el aprendizaje de la experiencia</a:t>
            </a:r>
            <a:r>
              <a:rPr lang="es-CL" dirty="0" smtClean="0"/>
              <a:t>.</a:t>
            </a:r>
          </a:p>
          <a:p>
            <a:endParaRPr lang="es-CL" dirty="0" smtClean="0"/>
          </a:p>
          <a:p>
            <a:r>
              <a:rPr lang="es-CL" dirty="0" smtClean="0"/>
              <a:t>C</a:t>
            </a:r>
            <a:r>
              <a:rPr lang="es-CL" dirty="0"/>
              <a:t>. Garantizar las condiciones marco adecuadas para la inversión </a:t>
            </a:r>
            <a:r>
              <a:rPr lang="es-CL" dirty="0" smtClean="0"/>
              <a:t>pública.</a:t>
            </a:r>
            <a:endParaRPr lang="es-CL" dirty="0"/>
          </a:p>
          <a:p>
            <a:r>
              <a:rPr lang="es-CL" dirty="0" smtClean="0"/>
              <a:t>9</a:t>
            </a:r>
            <a:r>
              <a:rPr lang="es-CL" dirty="0"/>
              <a:t>. Desarrollar un marco fiscal adaptado a los objetivos de inversión.</a:t>
            </a:r>
          </a:p>
          <a:p>
            <a:r>
              <a:rPr lang="es-CL" dirty="0"/>
              <a:t>10. Exigir una gestión financiera sólida y transparente en todos los </a:t>
            </a:r>
            <a:r>
              <a:rPr lang="es-CL" dirty="0" smtClean="0"/>
              <a:t>niveles.</a:t>
            </a:r>
            <a:endParaRPr lang="es-CL" dirty="0"/>
          </a:p>
          <a:p>
            <a:r>
              <a:rPr lang="es-CL" dirty="0"/>
              <a:t>11. </a:t>
            </a:r>
            <a:r>
              <a:rPr lang="es-CL" dirty="0" smtClean="0"/>
              <a:t>Transparencia </a:t>
            </a:r>
            <a:r>
              <a:rPr lang="es-CL" dirty="0"/>
              <a:t>y </a:t>
            </a:r>
            <a:r>
              <a:rPr lang="es-CL" dirty="0" smtClean="0"/>
              <a:t>modernización </a:t>
            </a:r>
            <a:r>
              <a:rPr lang="es-CL" dirty="0"/>
              <a:t>de </a:t>
            </a:r>
            <a:r>
              <a:rPr lang="es-CL" dirty="0" smtClean="0"/>
              <a:t>contratación </a:t>
            </a:r>
            <a:r>
              <a:rPr lang="es-CL" dirty="0"/>
              <a:t>pública en todos los </a:t>
            </a:r>
            <a:r>
              <a:rPr lang="es-CL" dirty="0" smtClean="0"/>
              <a:t>niveles.</a:t>
            </a:r>
            <a:endParaRPr lang="es-CL" dirty="0"/>
          </a:p>
          <a:p>
            <a:r>
              <a:rPr lang="es-CL" dirty="0"/>
              <a:t>12. Procurar calidad y coherencia en el sistema </a:t>
            </a:r>
            <a:r>
              <a:rPr lang="es-CL" dirty="0" smtClean="0"/>
              <a:t>regulatorio. </a:t>
            </a:r>
            <a:endParaRPr lang="es-CL" dirty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5" name="Picture 6" descr="Organisation for Economic Co-operation and Develo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134573"/>
            <a:ext cx="23812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SLIDE PPT 4-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344488" y="3132138"/>
            <a:ext cx="3043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altLang="en-US" sz="2400" dirty="0" smtClean="0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¡</a:t>
            </a:r>
            <a:r>
              <a:rPr lang="es-CO" alt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Muchas gracias</a:t>
            </a:r>
            <a:r>
              <a:rPr lang="es-CO" altLang="en-US" sz="2400" dirty="0" smtClean="0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!</a:t>
            </a:r>
            <a:endParaRPr lang="es-CO" altLang="en-US" sz="2400" dirty="0">
              <a:solidFill>
                <a:schemeClr val="bg1"/>
              </a:solidFill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 txBox="1">
            <a:spLocks/>
          </p:cNvSpPr>
          <p:nvPr/>
        </p:nvSpPr>
        <p:spPr bwMode="auto">
          <a:xfrm>
            <a:off x="804863" y="2682875"/>
            <a:ext cx="78089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3600" b="1">
                <a:solidFill>
                  <a:srgbClr val="00B0F0"/>
                </a:solidFill>
              </a:rPr>
              <a:t>Anexo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/>
          <p:cNvSpPr>
            <a:spLocks noGrp="1"/>
          </p:cNvSpPr>
          <p:nvPr>
            <p:ph type="ctrTitle"/>
          </p:nvPr>
        </p:nvSpPr>
        <p:spPr>
          <a:xfrm>
            <a:off x="476250" y="254000"/>
            <a:ext cx="8242300" cy="914400"/>
          </a:xfrm>
        </p:spPr>
        <p:txBody>
          <a:bodyPr/>
          <a:lstStyle/>
          <a:p>
            <a:pPr eaLnBrk="1" hangingPunct="1"/>
            <a:r>
              <a:rPr lang="es-ES_tradnl" altLang="en-US" sz="2400" b="1" smtClean="0">
                <a:cs typeface="Arial" charset="0"/>
              </a:rPr>
              <a:t>El  gasto inversión pública por habitante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225550" y="5768975"/>
            <a:ext cx="62944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altLang="en-US" sz="1050" dirty="0" smtClean="0"/>
              <a:t>Fuente: Cálculos propios sobre la base de datos del BID, OECD y WEO.</a:t>
            </a:r>
          </a:p>
          <a:p>
            <a:pPr>
              <a:defRPr/>
            </a:pPr>
            <a:r>
              <a:rPr lang="es-ES_tradnl" altLang="en-US" sz="1050" dirty="0" smtClean="0"/>
              <a:t>* Se refiere al Gobierno General.</a:t>
            </a:r>
          </a:p>
          <a:p>
            <a:pPr>
              <a:defRPr/>
            </a:pPr>
            <a:r>
              <a:rPr lang="es-ES_tradnl" altLang="en-US" sz="1050" b="1" dirty="0" smtClean="0"/>
              <a:t>** </a:t>
            </a:r>
            <a:r>
              <a:rPr lang="es-ES_tradnl" altLang="en-US" sz="1050" dirty="0" smtClean="0"/>
              <a:t>América Latina incluye: Bolivia, Chile, Colombia, Costa Rica, Ecuador, El Salvador, Guatemala, Honduras, México, Nicaragua, Panamá, Paraguay, Perú, República Dominicana y Uruguay.</a:t>
            </a:r>
            <a:endParaRPr lang="en-US" altLang="en-US" sz="105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122571"/>
              </p:ext>
            </p:extLst>
          </p:nvPr>
        </p:nvGraphicFramePr>
        <p:xfrm>
          <a:off x="1225550" y="1170473"/>
          <a:ext cx="6447453" cy="410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825500" y="147638"/>
            <a:ext cx="7150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altLang="es-MX" sz="3600" dirty="0">
                <a:solidFill>
                  <a:srgbClr val="149FEB"/>
                </a:solidFill>
                <a:ea typeface="+mn-ea"/>
                <a:cs typeface="Arial" charset="0"/>
              </a:rPr>
              <a:t>PIB per cápita en el mundo</a:t>
            </a:r>
          </a:p>
        </p:txBody>
      </p:sp>
      <p:pic>
        <p:nvPicPr>
          <p:cNvPr id="2" name="Picture 2" descr="http://i.imgur.com/DvhpKl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" y="1091229"/>
            <a:ext cx="8947655" cy="44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0411" y="62297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hlinkClick r:id="rId3"/>
              </a:rPr>
              <a:t>GDP (PPP) per capita 2016, IMF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48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46088" y="260350"/>
            <a:ext cx="7150100" cy="1143000"/>
          </a:xfrm>
        </p:spPr>
        <p:txBody>
          <a:bodyPr/>
          <a:lstStyle/>
          <a:p>
            <a:pPr>
              <a:defRPr/>
            </a:pPr>
            <a:r>
              <a:rPr lang="es-CL" altLang="es-MX" sz="3600" dirty="0">
                <a:solidFill>
                  <a:srgbClr val="149FEB"/>
                </a:solidFill>
                <a:ea typeface="+mn-ea"/>
                <a:cs typeface="Arial" charset="0"/>
              </a:rPr>
              <a:t>¿Qué hay detrás </a:t>
            </a:r>
            <a:r>
              <a:rPr lang="es-CL" altLang="es-MX" sz="3600" dirty="0" smtClean="0">
                <a:solidFill>
                  <a:srgbClr val="149FEB"/>
                </a:solidFill>
                <a:ea typeface="+mn-ea"/>
                <a:cs typeface="Arial" charset="0"/>
              </a:rPr>
              <a:t>del crecimiento?</a:t>
            </a:r>
            <a:endParaRPr lang="es-CL" altLang="es-MX" sz="3600" dirty="0">
              <a:solidFill>
                <a:srgbClr val="149FEB"/>
              </a:solidFill>
              <a:ea typeface="+mn-ea"/>
              <a:cs typeface="Arial" charset="0"/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750" y="1600200"/>
            <a:ext cx="7556500" cy="4525963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72" y="5848240"/>
            <a:ext cx="4960251" cy="85493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76709" y="3856023"/>
            <a:ext cx="1992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Eficiencia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3367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ctrTitle"/>
          </p:nvPr>
        </p:nvSpPr>
        <p:spPr>
          <a:xfrm>
            <a:off x="461963" y="271463"/>
            <a:ext cx="8239125" cy="809625"/>
          </a:xfrm>
        </p:spPr>
        <p:txBody>
          <a:bodyPr/>
          <a:lstStyle/>
          <a:p>
            <a:pPr eaLnBrk="1" hangingPunct="1"/>
            <a:r>
              <a:rPr lang="es-CO" altLang="en-US" sz="2400" b="1" smtClean="0">
                <a:cs typeface="Arial" charset="0"/>
              </a:rPr>
              <a:t>Relación positiva entre crecimiento de la inversión pública </a:t>
            </a:r>
            <a:br>
              <a:rPr lang="es-CO" altLang="en-US" sz="2400" b="1" smtClean="0">
                <a:cs typeface="Arial" charset="0"/>
              </a:rPr>
            </a:br>
            <a:r>
              <a:rPr lang="es-CO" altLang="en-US" sz="2400" b="1" smtClean="0">
                <a:cs typeface="Arial" charset="0"/>
              </a:rPr>
              <a:t>y del PIB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30313" y="5620593"/>
            <a:ext cx="6296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altLang="en-US" sz="1050" dirty="0" smtClean="0"/>
              <a:t>Fuente:</a:t>
            </a:r>
            <a:r>
              <a:rPr lang="es-ES_tradnl" altLang="en-US" sz="1050" b="1" dirty="0" smtClean="0"/>
              <a:t> </a:t>
            </a:r>
            <a:r>
              <a:rPr lang="es-ES_tradnl" altLang="en-US" sz="1050" dirty="0" smtClean="0"/>
              <a:t>Cálculos propios sobre la base de datos del BID y WEO.</a:t>
            </a:r>
          </a:p>
          <a:p>
            <a:pPr>
              <a:defRPr/>
            </a:pPr>
            <a:r>
              <a:rPr lang="es-ES_tradnl" altLang="en-US" sz="1050" dirty="0" smtClean="0"/>
              <a:t>* Se refiere al Gobierno General.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30313" y="1508125"/>
            <a:ext cx="24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%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7693025" y="1508125"/>
            <a:ext cx="27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%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1091956" y="1625406"/>
          <a:ext cx="6740769" cy="412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45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159125" y="760413"/>
            <a:ext cx="59356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800" dirty="0"/>
              <a:t>La literatura presenta evidencia mixta, primando el resultado de que la inversión pública </a:t>
            </a:r>
            <a:r>
              <a:rPr lang="es-MX" altLang="es-MX" sz="2800" dirty="0" smtClean="0"/>
              <a:t>correlaciona positivamente </a:t>
            </a:r>
            <a:r>
              <a:rPr lang="es-MX" altLang="es-MX" sz="2800" dirty="0"/>
              <a:t>en el crecimiento, aunque no </a:t>
            </a:r>
            <a:r>
              <a:rPr lang="es-MX" altLang="es-MX" sz="2800" dirty="0" smtClean="0"/>
              <a:t>siempre </a:t>
            </a:r>
            <a:r>
              <a:rPr lang="es-MX" altLang="es-MX" sz="2800" dirty="0"/>
              <a:t>en forma significativa</a:t>
            </a:r>
            <a:r>
              <a:rPr lang="es-MX" altLang="es-MX" sz="28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800" dirty="0" smtClean="0"/>
              <a:t>Hipótesis: eficiencia en la gestión de inversiones (parte de la </a:t>
            </a:r>
            <a:r>
              <a:rPr lang="es-MX" altLang="es-MX" sz="2800" dirty="0"/>
              <a:t>contribución a la </a:t>
            </a:r>
            <a:r>
              <a:rPr lang="es-MX" altLang="es-MX" sz="2800" dirty="0" smtClean="0"/>
              <a:t>eficiencia) </a:t>
            </a:r>
            <a:r>
              <a:rPr lang="es-MX" altLang="es-MX" sz="2800" dirty="0"/>
              <a:t>puede estar haciendo la diferencia en cómo la inversión pública impacta en el PIB. </a:t>
            </a:r>
            <a:endParaRPr lang="en-US" altLang="es-MX" sz="2800" dirty="0"/>
          </a:p>
        </p:txBody>
      </p:sp>
      <p:pic>
        <p:nvPicPr>
          <p:cNvPr id="12291" name="Picture 7" descr="C:\Users\Eduardo\AppData\Local\Microsoft\Windows\Temporary Internet Files\Content.IE5\EQOW4U9K\business-graph-succes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78013"/>
            <a:ext cx="285908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0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DE PPT 4-3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400" b="1"/>
              <a:t>Evidencia sobre el efecto positivo de la inversión pública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400" b="1"/>
              <a:t>en el crecimiento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23925" y="1216025"/>
            <a:ext cx="73152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91B7"/>
              </a:buClr>
              <a:buFont typeface="Arial" charset="0"/>
              <a:buChar char="•"/>
              <a:defRPr sz="2000">
                <a:latin typeface="+mn-lt"/>
                <a:ea typeface="MS PGothic" pitchFamily="34" charset="-128"/>
                <a:cs typeface="ＭＳ Ｐゴシック" charset="-128"/>
              </a:defRPr>
            </a:lvl1pPr>
            <a:lvl2pPr lvl="1" indent="0" eaLnBrk="0" hangingPunct="0">
              <a:spcBef>
                <a:spcPct val="20000"/>
              </a:spcBef>
              <a:buFontTx/>
              <a:buNone/>
              <a:defRPr>
                <a:latin typeface="+mn-lt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latin typeface="+mn-lt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latin typeface="+mn-lt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»"/>
              <a:defRPr sz="1600"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ES" sz="2400" dirty="0"/>
              <a:t>Evidencia mixta </a:t>
            </a:r>
            <a:r>
              <a:rPr lang="es-ES" sz="2400" dirty="0" smtClean="0"/>
              <a:t>en la literatura , no </a:t>
            </a:r>
            <a:r>
              <a:rPr lang="es-ES" sz="2400" dirty="0"/>
              <a:t>en el 100% de los casos y no siempre en forma </a:t>
            </a:r>
            <a:r>
              <a:rPr lang="es-ES" sz="2400" dirty="0" smtClean="0"/>
              <a:t>significativa</a:t>
            </a:r>
            <a:r>
              <a:rPr lang="es-MX" altLang="es-MX" sz="2400" dirty="0" smtClean="0"/>
              <a:t> </a:t>
            </a:r>
            <a:endParaRPr lang="es-ES" sz="2400" dirty="0" smtClean="0"/>
          </a:p>
          <a:p>
            <a:pPr marL="0" indent="0">
              <a:buFont typeface="Arial" charset="0"/>
              <a:buNone/>
              <a:defRPr/>
            </a:pPr>
            <a:endParaRPr lang="es-ES_tradnl" sz="2400" dirty="0" smtClean="0"/>
          </a:p>
          <a:p>
            <a:pPr>
              <a:defRPr/>
            </a:pPr>
            <a:r>
              <a:rPr lang="es-ES" sz="2400" dirty="0" smtClean="0"/>
              <a:t>¿Cuál es la causalidad?</a:t>
            </a:r>
          </a:p>
          <a:p>
            <a:pPr lvl="1">
              <a:defRPr/>
            </a:pPr>
            <a:r>
              <a:rPr lang="es-ES" sz="2400" dirty="0" smtClean="0"/>
              <a:t>Inversión =&gt; Crecimiento ?</a:t>
            </a:r>
          </a:p>
          <a:p>
            <a:pPr lvl="1">
              <a:defRPr/>
            </a:pPr>
            <a:r>
              <a:rPr lang="es-ES" sz="2400" dirty="0" smtClean="0"/>
              <a:t>Crecimiento =&gt; Inversión ?</a:t>
            </a:r>
          </a:p>
          <a:p>
            <a:pPr lvl="1">
              <a:defRPr/>
            </a:pPr>
            <a:endParaRPr lang="es-ES" sz="2400" dirty="0" smtClean="0"/>
          </a:p>
          <a:p>
            <a:pPr lvl="1">
              <a:defRPr/>
            </a:pPr>
            <a:r>
              <a:rPr lang="es-ES" sz="2400" dirty="0" smtClean="0"/>
              <a:t>La mayor parte de los estudios de la literatura revisada estudian correlación, más no causalidad.</a:t>
            </a:r>
            <a:endParaRPr lang="es-ES" sz="2400" dirty="0"/>
          </a:p>
          <a:p>
            <a:pPr lvl="1">
              <a:defRPr/>
            </a:pPr>
            <a:endParaRPr lang="es-ES" sz="2400" dirty="0" smtClean="0"/>
          </a:p>
          <a:p>
            <a:pPr>
              <a:defRPr/>
            </a:pPr>
            <a:endParaRPr lang="es-ES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 </a:t>
            </a:r>
            <a:r>
              <a:rPr lang="es-ES_tradnl" sz="1800" dirty="0"/>
              <a:t>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84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3375"/>
            <a:ext cx="6815138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600200" y="6029325"/>
            <a:ext cx="3976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Fuente: FMI (2015): Making public investment more efficient</a:t>
            </a: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152400" y="469900"/>
            <a:ext cx="876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3000" dirty="0" err="1"/>
              <a:t>Inversión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pública</a:t>
            </a:r>
            <a:r>
              <a:rPr lang="en-US" altLang="en-US" sz="3000" dirty="0"/>
              <a:t> (IP), </a:t>
            </a:r>
            <a:r>
              <a:rPr lang="en-US" altLang="en-US" sz="3000" dirty="0" err="1"/>
              <a:t>eficiencia</a:t>
            </a:r>
            <a:r>
              <a:rPr lang="en-US" altLang="en-US" sz="3000" dirty="0"/>
              <a:t>, y </a:t>
            </a:r>
            <a:r>
              <a:rPr lang="en-US" altLang="en-US" sz="3000" dirty="0" err="1"/>
              <a:t>crecimiento</a:t>
            </a:r>
            <a:endParaRPr lang="es-ES" altLang="en-US" sz="30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16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6568C9FBB4C94DA1C552133E227C12" ma:contentTypeVersion="1" ma:contentTypeDescription="Crear nuevo documento." ma:contentTypeScope="" ma:versionID="86c4ca5abb6b60f1086e44e76f99e69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E50694-61EB-4DCE-B738-37C66E6751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B1E484-6E02-4984-A3C5-A608CF036AA5}">
  <ds:schemaRefs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B8D8CE-9ECF-492F-B6E3-CE3D4A47E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11380</TotalTime>
  <Words>1664</Words>
  <Application>Microsoft Office PowerPoint</Application>
  <PresentationFormat>Presentación en pantalla (4:3)</PresentationFormat>
  <Paragraphs>296</Paragraphs>
  <Slides>33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ＭＳ Ｐゴシック</vt:lpstr>
      <vt:lpstr>ＭＳ Ｐゴシック</vt:lpstr>
      <vt:lpstr>Arial</vt:lpstr>
      <vt:lpstr>Arial Black</vt:lpstr>
      <vt:lpstr>Calibri</vt:lpstr>
      <vt:lpstr>Times New Roman</vt:lpstr>
      <vt:lpstr>Verdana</vt:lpstr>
      <vt:lpstr>ヒラギノ角ゴ Pro W3</vt:lpstr>
      <vt:lpstr>Office Theme</vt:lpstr>
      <vt:lpstr>Gráfico de Microsoft Excel</vt:lpstr>
      <vt:lpstr>Presentación de PowerPoint</vt:lpstr>
      <vt:lpstr>Presentación de PowerPoint</vt:lpstr>
      <vt:lpstr>Presentación de PowerPoint</vt:lpstr>
      <vt:lpstr>PIB per cápita en el mundo</vt:lpstr>
      <vt:lpstr>¿Qué hay detrás del crecimiento?</vt:lpstr>
      <vt:lpstr>Relación positiva entre crecimiento de la inversión pública  y del PIB</vt:lpstr>
      <vt:lpstr>Presentación de PowerPoint</vt:lpstr>
      <vt:lpstr>Presentación de PowerPoint</vt:lpstr>
      <vt:lpstr>Presentación de PowerPoint</vt:lpstr>
      <vt:lpstr>Preguntas</vt:lpstr>
      <vt:lpstr>Tendencia de la Inversión Pub. creciente, pero niveles todavía bajos</vt:lpstr>
      <vt:lpstr>Heterogeneidad en prioridades de inversión pública</vt:lpstr>
      <vt:lpstr>¿De qué depende la eficiencia? </vt:lpstr>
      <vt:lpstr>Herramientas de gestión en componentes del ciclo</vt:lpstr>
      <vt:lpstr>Presentación de PowerPoint</vt:lpstr>
      <vt:lpstr>Herramientas de gestión en componentes del ciclo</vt:lpstr>
      <vt:lpstr>Ejemplo: Chile. SISTEMA NACIONAL DE INVERSIONES (S.N.I.)</vt:lpstr>
      <vt:lpstr>Herramientas de gestión en componentes del ciclo</vt:lpstr>
      <vt:lpstr>Herramientas de gestión en componentes del ciclo</vt:lpstr>
      <vt:lpstr>Herramientas de gestión en componentes del ciclo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 gasto inversión pública por habitante</vt:lpstr>
    </vt:vector>
  </TitlesOfParts>
  <Company>jwt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nialvarez</dc:creator>
  <cp:lastModifiedBy>Usuario</cp:lastModifiedBy>
  <cp:revision>410</cp:revision>
  <dcterms:created xsi:type="dcterms:W3CDTF">2015-01-06T18:54:59Z</dcterms:created>
  <dcterms:modified xsi:type="dcterms:W3CDTF">2017-11-28T00:02:47Z</dcterms:modified>
</cp:coreProperties>
</file>