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65" r:id="rId1"/>
    <p:sldMasterId id="2147484277" r:id="rId2"/>
    <p:sldMasterId id="2147484289" r:id="rId3"/>
  </p:sldMasterIdLst>
  <p:notesMasterIdLst>
    <p:notesMasterId r:id="rId38"/>
  </p:notesMasterIdLst>
  <p:handoutMasterIdLst>
    <p:handoutMasterId r:id="rId39"/>
  </p:handoutMasterIdLst>
  <p:sldIdLst>
    <p:sldId id="1319" r:id="rId4"/>
    <p:sldId id="1316" r:id="rId5"/>
    <p:sldId id="256" r:id="rId6"/>
    <p:sldId id="257" r:id="rId7"/>
    <p:sldId id="258" r:id="rId8"/>
    <p:sldId id="259" r:id="rId9"/>
    <p:sldId id="261" r:id="rId10"/>
    <p:sldId id="262" r:id="rId11"/>
    <p:sldId id="263" r:id="rId12"/>
    <p:sldId id="265" r:id="rId13"/>
    <p:sldId id="266" r:id="rId14"/>
    <p:sldId id="267" r:id="rId15"/>
    <p:sldId id="268" r:id="rId16"/>
    <p:sldId id="270" r:id="rId17"/>
    <p:sldId id="271" r:id="rId18"/>
    <p:sldId id="272" r:id="rId19"/>
    <p:sldId id="274" r:id="rId20"/>
    <p:sldId id="1315" r:id="rId21"/>
    <p:sldId id="275" r:id="rId22"/>
    <p:sldId id="276" r:id="rId23"/>
    <p:sldId id="1318" r:id="rId24"/>
    <p:sldId id="289" r:id="rId25"/>
    <p:sldId id="1301" r:id="rId26"/>
    <p:sldId id="1307" r:id="rId27"/>
    <p:sldId id="1292" r:id="rId28"/>
    <p:sldId id="1291" r:id="rId29"/>
    <p:sldId id="1293" r:id="rId30"/>
    <p:sldId id="1294" r:id="rId31"/>
    <p:sldId id="1312" r:id="rId32"/>
    <p:sldId id="1295" r:id="rId33"/>
    <p:sldId id="1296" r:id="rId34"/>
    <p:sldId id="1308" r:id="rId35"/>
    <p:sldId id="1313" r:id="rId36"/>
    <p:sldId id="1320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2B35E4F-6B25-CE61-A17D-2BA93E81C582}" name="Paolla Polla" initials="PP" userId="1eb1738dc74b9826" providerId="Windows Live"/>
  <p188:author id="{84E3A39C-A52D-C857-4455-7BAF223F7286}" name="Maria Auxiliadora Cannarozzo Tinoco" initials="MC" userId="17d856b53e5a5a38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F1F3"/>
    <a:srgbClr val="D0D8E8"/>
    <a:srgbClr val="5E5F5F"/>
    <a:srgbClr val="F9C213"/>
    <a:srgbClr val="C00000"/>
    <a:srgbClr val="C0504D"/>
    <a:srgbClr val="CCA740"/>
    <a:srgbClr val="60C5EB"/>
    <a:srgbClr val="0089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CC9041-5541-636D-511E-32B6EA30333A}" v="40" dt="2023-11-20T15:18:27.020"/>
    <p1510:client id="{6FA9B502-185B-4A79-88BD-C0E877CA52D6}" v="5" dt="2023-11-20T19:52:32.9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07"/>
    <p:restoredTop sz="94754"/>
  </p:normalViewPr>
  <p:slideViewPr>
    <p:cSldViewPr snapToGrid="0">
      <p:cViewPr varScale="1">
        <p:scale>
          <a:sx n="59" d="100"/>
          <a:sy n="59" d="100"/>
        </p:scale>
        <p:origin x="108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45" Type="http://schemas.microsoft.com/office/2018/10/relationships/authors" Target="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C2B4BB7E-3AA7-AF98-34D7-DA0C87764A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CB749BD-9936-406C-F041-24E46CA6A5A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09C89-5BD3-6445-ACBE-47C842A2E406}" type="datetimeFigureOut">
              <a:rPr lang="pt-BR" smtClean="0"/>
              <a:t>23/11/2023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3D04E57-3196-D336-CFC7-D175E4288F4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A44E6B1-2426-BFF1-2753-6BAB4E7D197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47DFC-B0FE-6B41-B8E4-659DECF350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1545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FDFBB-B68F-41AD-8196-9EF284ADC2E5}" type="datetimeFigureOut">
              <a:rPr lang="pt-BR" smtClean="0"/>
              <a:t>23/11/2023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B30E6-04F7-4704-92D8-B2CDF4B2F8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2877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B30E6-04F7-4704-92D8-B2CDF4B2F84E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4966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B30E6-04F7-4704-92D8-B2CDF4B2F84E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4973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412777"/>
            <a:ext cx="10972800" cy="4713387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200">
                <a:solidFill>
                  <a:schemeClr val="tx2"/>
                </a:solidFill>
              </a:defRPr>
            </a:lvl2pPr>
            <a:lvl3pPr>
              <a:defRPr sz="2200">
                <a:solidFill>
                  <a:schemeClr val="tx2"/>
                </a:solidFill>
              </a:defRPr>
            </a:lvl3pPr>
            <a:lvl4pPr>
              <a:defRPr sz="2200">
                <a:solidFill>
                  <a:schemeClr val="tx2"/>
                </a:solidFill>
              </a:defRPr>
            </a:lvl4pPr>
            <a:lvl5pPr>
              <a:defRPr sz="220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311691" y="6525344"/>
            <a:ext cx="7392821" cy="33265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pt-BR"/>
              <a:t>Design de novos modelos de negócio digitais - nestor.ayala@ufrgs.br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0704512" y="6525344"/>
            <a:ext cx="1344149" cy="332656"/>
          </a:xfrm>
        </p:spPr>
        <p:txBody>
          <a:bodyPr/>
          <a:lstStyle>
            <a:lvl1pPr marL="0" indent="0">
              <a:defRPr>
                <a:solidFill>
                  <a:schemeClr val="bg1"/>
                </a:solidFill>
              </a:defRPr>
            </a:lvl1pPr>
          </a:lstStyle>
          <a:p>
            <a:fld id="{B38E863F-6A7C-40EC-B516-6A0EE196527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9540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Design de novos modelos de negócio digitais - nestor.ayala@ufrgs.br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863F-6A7C-40EC-B516-6A0EE19652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5910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E185-C9E7-446E-AABC-B96563078BF6}" type="datetimeFigureOut">
              <a:rPr lang="pt-BR" smtClean="0"/>
              <a:t>23/11/2023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DBEF-A78A-4974-9B2C-C14970620B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2405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F740D-FB45-4FBC-A2F8-101F3763CB72}" type="datetimeFigureOut">
              <a:rPr lang="pt-BR" smtClean="0"/>
              <a:t>23/11/2023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6098-2A4D-43C5-85F9-26416ABEE6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3725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F740D-FB45-4FBC-A2F8-101F3763CB72}" type="datetimeFigureOut">
              <a:rPr lang="pt-BR" smtClean="0"/>
              <a:t>23/11/2023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6098-2A4D-43C5-85F9-26416ABEE6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8528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F740D-FB45-4FBC-A2F8-101F3763CB72}" type="datetimeFigureOut">
              <a:rPr lang="pt-BR" smtClean="0"/>
              <a:t>23/11/2023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6098-2A4D-43C5-85F9-26416ABEE6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9577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F740D-FB45-4FBC-A2F8-101F3763CB72}" type="datetimeFigureOut">
              <a:rPr lang="pt-BR" smtClean="0"/>
              <a:t>23/11/2023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6098-2A4D-43C5-85F9-26416ABEE6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0547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F740D-FB45-4FBC-A2F8-101F3763CB72}" type="datetimeFigureOut">
              <a:rPr lang="pt-BR" smtClean="0"/>
              <a:t>23/11/2023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6098-2A4D-43C5-85F9-26416ABEE6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4124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F740D-FB45-4FBC-A2F8-101F3763CB72}" type="datetimeFigureOut">
              <a:rPr lang="pt-BR" smtClean="0"/>
              <a:t>23/11/2023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6098-2A4D-43C5-85F9-26416ABEE6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87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F740D-FB45-4FBC-A2F8-101F3763CB72}" type="datetimeFigureOut">
              <a:rPr lang="pt-BR" smtClean="0"/>
              <a:t>23/11/2023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6098-2A4D-43C5-85F9-26416ABEE6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2521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F740D-FB45-4FBC-A2F8-101F3763CB72}" type="datetimeFigureOut">
              <a:rPr lang="pt-BR" smtClean="0"/>
              <a:t>23/11/2023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6098-2A4D-43C5-85F9-26416ABEE6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897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7435" y="2564906"/>
            <a:ext cx="10363200" cy="864095"/>
          </a:xfrm>
        </p:spPr>
        <p:txBody>
          <a:bodyPr anchor="t">
            <a:normAutofit/>
          </a:bodyPr>
          <a:lstStyle>
            <a:lvl1pPr algn="ctr">
              <a:defRPr sz="3600" b="1" cap="none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07435" y="3573016"/>
            <a:ext cx="10363200" cy="504056"/>
          </a:xfrm>
        </p:spPr>
        <p:txBody>
          <a:bodyPr anchor="b">
            <a:no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311691" y="6525344"/>
            <a:ext cx="7392821" cy="33265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pt-BR"/>
              <a:t>Design de novos modelos de negócio digitais - nestor.ayala@ufrgs.br</a:t>
            </a: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0704512" y="6525344"/>
            <a:ext cx="1344149" cy="332656"/>
          </a:xfrm>
        </p:spPr>
        <p:txBody>
          <a:bodyPr/>
          <a:lstStyle>
            <a:lvl1pPr marL="0" indent="0">
              <a:defRPr>
                <a:solidFill>
                  <a:schemeClr val="bg1"/>
                </a:solidFill>
              </a:defRPr>
            </a:lvl1pPr>
          </a:lstStyle>
          <a:p>
            <a:fld id="{B38E863F-6A7C-40EC-B516-6A0EE196527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84334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F740D-FB45-4FBC-A2F8-101F3763CB72}" type="datetimeFigureOut">
              <a:rPr lang="pt-BR" smtClean="0"/>
              <a:t>23/11/2023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6098-2A4D-43C5-85F9-26416ABEE6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82465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F740D-FB45-4FBC-A2F8-101F3763CB72}" type="datetimeFigureOut">
              <a:rPr lang="pt-BR" smtClean="0"/>
              <a:t>23/11/2023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6098-2A4D-43C5-85F9-26416ABEE6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15736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F740D-FB45-4FBC-A2F8-101F3763CB72}" type="datetimeFigureOut">
              <a:rPr lang="pt-BR" smtClean="0"/>
              <a:t>23/11/2023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6098-2A4D-43C5-85F9-26416ABEE6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56377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C60728-58EB-4522-BC48-7C323B303F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EBEB2D5-5F77-4683-9CD0-5D41F307F8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C3C14A4-E5C3-4353-941D-9075E35B1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65ADE-20D0-4C8A-ADD0-B42DBF627E5F}" type="datetimeFigureOut">
              <a:rPr lang="pt-BR" smtClean="0"/>
              <a:t>23/11/2023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215D418-EC9A-4DF5-95A5-CB5C48D9A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1EAD0E9-D015-4A7C-9A08-4F91E572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BF842-3395-4C54-A353-9DABAD06BB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180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5A7297-080C-42D3-B50C-6D70FE4B3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B3C855-5368-4A71-A07A-1748C4C93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0C0B0CF-7FEE-44C7-AF1E-187FBC632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65ADE-20D0-4C8A-ADD0-B42DBF627E5F}" type="datetimeFigureOut">
              <a:rPr lang="pt-BR" smtClean="0"/>
              <a:t>23/11/2023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B3B972D-E232-4799-8187-43552A694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D26ABE5-5B8A-43A3-A7AA-96A3FB1ED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BF842-3395-4C54-A353-9DABAD06BB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093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4F97CE-A273-4FBD-A6D2-8117D82CC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52B5BAB-3E58-49E7-811C-C9A20B5D0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DE08A8E-8763-4B81-B152-8143D97F3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65ADE-20D0-4C8A-ADD0-B42DBF627E5F}" type="datetimeFigureOut">
              <a:rPr lang="pt-BR" smtClean="0"/>
              <a:t>23/11/2023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64BFC31-0F3A-4B58-9542-D3E9C4496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49386AD-B8D6-44AE-A270-1B066E9AF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BF842-3395-4C54-A353-9DABAD06BB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09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FC3592-9BF4-40D2-8731-B111AD0B4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C847C48-BDB9-42F5-8213-7BD7FD31D1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A341DEF-ECA4-407A-B476-8CF8E80CA6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327FC71-8D7B-42AE-8432-C86F402E3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65ADE-20D0-4C8A-ADD0-B42DBF627E5F}" type="datetimeFigureOut">
              <a:rPr lang="pt-BR" smtClean="0"/>
              <a:t>23/11/2023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DA6579D-A91E-4851-83D7-7313481DF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6B3345E-30FF-4BED-ABA3-9E73BA3D4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BF842-3395-4C54-A353-9DABAD06BB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245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2F9ED1-A48B-47C9-A4CA-54F8D1ED9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2B7592-C92D-46B9-BBB6-90F8CCBB0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3100ADE-E388-48F5-BAF9-00A3E4CCC0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354284A-BDB0-4382-BEFC-8860F18382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441D880-A6AD-4BFA-A6CF-A2728CD83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DD7CA38-D71E-48C7-AD4C-070792EA4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65ADE-20D0-4C8A-ADD0-B42DBF627E5F}" type="datetimeFigureOut">
              <a:rPr lang="pt-BR" smtClean="0"/>
              <a:t>23/11/2023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F6690D0-17C7-480F-BF87-A88741691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98A9995-B2E5-4A69-ADBC-AA42030DB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BF842-3395-4C54-A353-9DABAD06BB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329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E9FED961-1557-45BB-9918-A3D0A1233D10}"/>
              </a:ext>
            </a:extLst>
          </p:cNvPr>
          <p:cNvPicPr/>
          <p:nvPr userDrawn="1"/>
        </p:nvPicPr>
        <p:blipFill>
          <a:blip r:embed="rId2" cstate="print"/>
          <a:stretch/>
        </p:blipFill>
        <p:spPr>
          <a:xfrm>
            <a:off x="200964" y="6605288"/>
            <a:ext cx="726017" cy="151292"/>
          </a:xfrm>
          <a:prstGeom prst="rect">
            <a:avLst/>
          </a:prstGeom>
          <a:ln>
            <a:noFill/>
          </a:ln>
        </p:spPr>
      </p:pic>
      <p:grpSp>
        <p:nvGrpSpPr>
          <p:cNvPr id="9" name="Grupo 49">
            <a:extLst>
              <a:ext uri="{FF2B5EF4-FFF2-40B4-BE49-F238E27FC236}">
                <a16:creationId xmlns:a16="http://schemas.microsoft.com/office/drawing/2014/main" id="{140AF96B-12E6-4ED0-A29D-B8EAC61C5ED9}"/>
              </a:ext>
            </a:extLst>
          </p:cNvPr>
          <p:cNvGrpSpPr/>
          <p:nvPr userDrawn="1"/>
        </p:nvGrpSpPr>
        <p:grpSpPr>
          <a:xfrm>
            <a:off x="11248008" y="6605288"/>
            <a:ext cx="943991" cy="254066"/>
            <a:chOff x="930994" y="3213319"/>
            <a:chExt cx="3191400" cy="165825"/>
          </a:xfrm>
        </p:grpSpPr>
        <p:sp>
          <p:nvSpPr>
            <p:cNvPr id="10" name="Google Shape;121;p27">
              <a:extLst>
                <a:ext uri="{FF2B5EF4-FFF2-40B4-BE49-F238E27FC236}">
                  <a16:creationId xmlns:a16="http://schemas.microsoft.com/office/drawing/2014/main" id="{BADA83CC-76CE-4111-AD83-D251D71D5301}"/>
                </a:ext>
              </a:extLst>
            </p:cNvPr>
            <p:cNvSpPr/>
            <p:nvPr/>
          </p:nvSpPr>
          <p:spPr>
            <a:xfrm>
              <a:off x="930994" y="3213319"/>
              <a:ext cx="1063800" cy="165825"/>
            </a:xfrm>
            <a:prstGeom prst="rect">
              <a:avLst/>
            </a:prstGeom>
            <a:solidFill>
              <a:srgbClr val="C2CC5E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Google Shape;122;p27">
              <a:extLst>
                <a:ext uri="{FF2B5EF4-FFF2-40B4-BE49-F238E27FC236}">
                  <a16:creationId xmlns:a16="http://schemas.microsoft.com/office/drawing/2014/main" id="{22D450CE-243A-4AC7-8680-B78352B03885}"/>
                </a:ext>
              </a:extLst>
            </p:cNvPr>
            <p:cNvSpPr/>
            <p:nvPr/>
          </p:nvSpPr>
          <p:spPr>
            <a:xfrm>
              <a:off x="1994794" y="3213319"/>
              <a:ext cx="1063800" cy="165825"/>
            </a:xfrm>
            <a:prstGeom prst="rect">
              <a:avLst/>
            </a:prstGeom>
            <a:solidFill>
              <a:srgbClr val="C2374B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Google Shape;123;p27">
              <a:extLst>
                <a:ext uri="{FF2B5EF4-FFF2-40B4-BE49-F238E27FC236}">
                  <a16:creationId xmlns:a16="http://schemas.microsoft.com/office/drawing/2014/main" id="{672D772E-028D-4144-8F4C-034BB91AB014}"/>
                </a:ext>
              </a:extLst>
            </p:cNvPr>
            <p:cNvSpPr/>
            <p:nvPr/>
          </p:nvSpPr>
          <p:spPr>
            <a:xfrm>
              <a:off x="3058594" y="3213319"/>
              <a:ext cx="1063800" cy="165825"/>
            </a:xfrm>
            <a:prstGeom prst="rect">
              <a:avLst/>
            </a:prstGeom>
            <a:solidFill>
              <a:srgbClr val="FCC7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250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94B4FA88-2426-46F1-94A0-039E4260C430}"/>
              </a:ext>
            </a:extLst>
          </p:cNvPr>
          <p:cNvSpPr/>
          <p:nvPr userDrawn="1"/>
        </p:nvSpPr>
        <p:spPr>
          <a:xfrm>
            <a:off x="580573" y="356788"/>
            <a:ext cx="1255939" cy="123208"/>
          </a:xfrm>
          <a:prstGeom prst="rect">
            <a:avLst/>
          </a:prstGeom>
          <a:solidFill>
            <a:srgbClr val="C2C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263D7D3-4713-4A9D-9F5D-532E13446DB1}"/>
              </a:ext>
            </a:extLst>
          </p:cNvPr>
          <p:cNvPicPr/>
          <p:nvPr userDrawn="1"/>
        </p:nvPicPr>
        <p:blipFill>
          <a:blip r:embed="rId2" cstate="print"/>
          <a:stretch/>
        </p:blipFill>
        <p:spPr>
          <a:xfrm>
            <a:off x="200964" y="6605288"/>
            <a:ext cx="726017" cy="151292"/>
          </a:xfrm>
          <a:prstGeom prst="rect">
            <a:avLst/>
          </a:prstGeom>
          <a:ln>
            <a:noFill/>
          </a:ln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11969D85-27DB-42EA-8023-23C5AED9A15B}"/>
              </a:ext>
            </a:extLst>
          </p:cNvPr>
          <p:cNvSpPr/>
          <p:nvPr userDrawn="1"/>
        </p:nvSpPr>
        <p:spPr>
          <a:xfrm>
            <a:off x="0" y="2028825"/>
            <a:ext cx="1555649" cy="3835399"/>
          </a:xfrm>
          <a:prstGeom prst="rect">
            <a:avLst/>
          </a:prstGeom>
          <a:solidFill>
            <a:srgbClr val="C2C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8" name="Grupo 49">
            <a:extLst>
              <a:ext uri="{FF2B5EF4-FFF2-40B4-BE49-F238E27FC236}">
                <a16:creationId xmlns:a16="http://schemas.microsoft.com/office/drawing/2014/main" id="{4F8B2DCE-2573-4658-8DDC-3D0A617DCC97}"/>
              </a:ext>
            </a:extLst>
          </p:cNvPr>
          <p:cNvGrpSpPr/>
          <p:nvPr userDrawn="1"/>
        </p:nvGrpSpPr>
        <p:grpSpPr>
          <a:xfrm>
            <a:off x="11248008" y="6605288"/>
            <a:ext cx="943991" cy="254066"/>
            <a:chOff x="930994" y="3213319"/>
            <a:chExt cx="3191400" cy="165825"/>
          </a:xfrm>
        </p:grpSpPr>
        <p:sp>
          <p:nvSpPr>
            <p:cNvPr id="9" name="Google Shape;121;p27">
              <a:extLst>
                <a:ext uri="{FF2B5EF4-FFF2-40B4-BE49-F238E27FC236}">
                  <a16:creationId xmlns:a16="http://schemas.microsoft.com/office/drawing/2014/main" id="{98332961-E755-4CD0-BDD4-4E42980E62EA}"/>
                </a:ext>
              </a:extLst>
            </p:cNvPr>
            <p:cNvSpPr/>
            <p:nvPr/>
          </p:nvSpPr>
          <p:spPr>
            <a:xfrm>
              <a:off x="930994" y="3213319"/>
              <a:ext cx="1063800" cy="165825"/>
            </a:xfrm>
            <a:prstGeom prst="rect">
              <a:avLst/>
            </a:prstGeom>
            <a:solidFill>
              <a:srgbClr val="C2CC5E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Google Shape;122;p27">
              <a:extLst>
                <a:ext uri="{FF2B5EF4-FFF2-40B4-BE49-F238E27FC236}">
                  <a16:creationId xmlns:a16="http://schemas.microsoft.com/office/drawing/2014/main" id="{A7F2A3D2-1EA5-458D-8AED-1E0A6CB3CC93}"/>
                </a:ext>
              </a:extLst>
            </p:cNvPr>
            <p:cNvSpPr/>
            <p:nvPr/>
          </p:nvSpPr>
          <p:spPr>
            <a:xfrm>
              <a:off x="1994794" y="3213319"/>
              <a:ext cx="1063800" cy="165825"/>
            </a:xfrm>
            <a:prstGeom prst="rect">
              <a:avLst/>
            </a:prstGeom>
            <a:solidFill>
              <a:srgbClr val="C2374B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Google Shape;123;p27">
              <a:extLst>
                <a:ext uri="{FF2B5EF4-FFF2-40B4-BE49-F238E27FC236}">
                  <a16:creationId xmlns:a16="http://schemas.microsoft.com/office/drawing/2014/main" id="{F06D90E2-1A0B-4C94-9752-D2A3C1E5DC3F}"/>
                </a:ext>
              </a:extLst>
            </p:cNvPr>
            <p:cNvSpPr/>
            <p:nvPr/>
          </p:nvSpPr>
          <p:spPr>
            <a:xfrm>
              <a:off x="3058594" y="3213319"/>
              <a:ext cx="1063800" cy="165825"/>
            </a:xfrm>
            <a:prstGeom prst="rect">
              <a:avLst/>
            </a:prstGeom>
            <a:solidFill>
              <a:srgbClr val="FCC7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683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Design de novos modelos de negócio digitais - nestor.ayala@ufrgs.br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863F-6A7C-40EC-B516-6A0EE19652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46296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B1C783-ECF7-4FD1-B752-1A1638151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9BB2A1-66E4-4D78-8FE9-9FD14317F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94FFE01-042E-4964-A024-63995A77C8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03BE4AF-7A87-4CBC-9CE7-551D7B149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65ADE-20D0-4C8A-ADD0-B42DBF627E5F}" type="datetimeFigureOut">
              <a:rPr lang="pt-BR" smtClean="0"/>
              <a:t>23/11/2023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5711574-FF48-4617-9BE3-0D006CD35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F059760-5800-4588-8DA2-CD1D2DE30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BF842-3395-4C54-A353-9DABAD06BB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285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885762-CC25-4F71-9F92-DE3E24738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9CC6561-621D-4E41-8A58-36EDC51C1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46E5255-3040-4EEE-A839-605231B1FC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E8B9694-F4EA-4248-BBB2-F1BCF5D11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65ADE-20D0-4C8A-ADD0-B42DBF627E5F}" type="datetimeFigureOut">
              <a:rPr lang="pt-BR" smtClean="0"/>
              <a:t>23/11/2023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CCD8031-4CDE-4FAF-9498-54F6883A2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9B16C57-FB27-4CB1-917A-98E5CB458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BF842-3395-4C54-A353-9DABAD06BB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797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9B26D6-AD84-4555-A82E-30177E534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11A3DB6-CF74-4BEB-9972-C7A5DA6355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82694B9-BB5F-4780-B818-D39614968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65ADE-20D0-4C8A-ADD0-B42DBF627E5F}" type="datetimeFigureOut">
              <a:rPr lang="pt-BR" smtClean="0"/>
              <a:t>23/11/2023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915F384-D3E6-47B1-B09E-86BFB8A1D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6ACD587-F4E1-4393-971E-C27DBB927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BF842-3395-4C54-A353-9DABAD06BB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710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F740058-7985-4584-BADA-601B90A712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6DE09C7-828E-4D82-8B7D-239C98BACB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DCB672-764D-4371-9E83-CE66375F0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65ADE-20D0-4C8A-ADD0-B42DBF627E5F}" type="datetimeFigureOut">
              <a:rPr lang="pt-BR" smtClean="0"/>
              <a:t>23/11/2023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9BD3555-3525-4381-9F6E-8DF6E6409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2EFC5D7-5ADE-4144-8F05-035181412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BF842-3395-4C54-A353-9DABAD06BB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787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Design de novos modelos de negócio digitais - nestor.ayala@ufrgs.br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863F-6A7C-40EC-B516-6A0EE19652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8428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Design de novos modelos de negócio digitais - nestor.ayala@ufrgs.br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863F-6A7C-40EC-B516-6A0EE19652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5557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8F4653D9-48A5-4B29-B1C6-F71192539E12}"/>
              </a:ext>
            </a:extLst>
          </p:cNvPr>
          <p:cNvSpPr/>
          <p:nvPr userDrawn="1"/>
        </p:nvSpPr>
        <p:spPr>
          <a:xfrm>
            <a:off x="0" y="6525344"/>
            <a:ext cx="12192000" cy="332656"/>
          </a:xfrm>
          <a:prstGeom prst="rect">
            <a:avLst/>
          </a:prstGeom>
          <a:solidFill>
            <a:srgbClr val="F9C2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" name="Grupo 49">
            <a:extLst>
              <a:ext uri="{FF2B5EF4-FFF2-40B4-BE49-F238E27FC236}">
                <a16:creationId xmlns:a16="http://schemas.microsoft.com/office/drawing/2014/main" id="{05F3DBA2-0CCA-4C97-8C62-D9969A71E45F}"/>
              </a:ext>
            </a:extLst>
          </p:cNvPr>
          <p:cNvGrpSpPr/>
          <p:nvPr userDrawn="1"/>
        </p:nvGrpSpPr>
        <p:grpSpPr>
          <a:xfrm rot="5400000">
            <a:off x="11595895" y="344964"/>
            <a:ext cx="943991" cy="254066"/>
            <a:chOff x="930994" y="3213319"/>
            <a:chExt cx="3191400" cy="165825"/>
          </a:xfrm>
        </p:grpSpPr>
        <p:sp>
          <p:nvSpPr>
            <p:cNvPr id="7" name="Google Shape;121;p27">
              <a:extLst>
                <a:ext uri="{FF2B5EF4-FFF2-40B4-BE49-F238E27FC236}">
                  <a16:creationId xmlns:a16="http://schemas.microsoft.com/office/drawing/2014/main" id="{FDCA3BCD-97D4-4E5E-8FD7-E8FF683B00B1}"/>
                </a:ext>
              </a:extLst>
            </p:cNvPr>
            <p:cNvSpPr/>
            <p:nvPr/>
          </p:nvSpPr>
          <p:spPr>
            <a:xfrm>
              <a:off x="930994" y="3213319"/>
              <a:ext cx="1063801" cy="165825"/>
            </a:xfrm>
            <a:prstGeom prst="rect">
              <a:avLst/>
            </a:prstGeom>
            <a:solidFill>
              <a:srgbClr val="C2CC5E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Google Shape;122;p27">
              <a:extLst>
                <a:ext uri="{FF2B5EF4-FFF2-40B4-BE49-F238E27FC236}">
                  <a16:creationId xmlns:a16="http://schemas.microsoft.com/office/drawing/2014/main" id="{0C085597-38AF-4556-89F9-6AEAB8577C86}"/>
                </a:ext>
              </a:extLst>
            </p:cNvPr>
            <p:cNvSpPr/>
            <p:nvPr/>
          </p:nvSpPr>
          <p:spPr>
            <a:xfrm>
              <a:off x="1994795" y="3213319"/>
              <a:ext cx="1063801" cy="165825"/>
            </a:xfrm>
            <a:prstGeom prst="rect">
              <a:avLst/>
            </a:prstGeom>
            <a:solidFill>
              <a:srgbClr val="C2374B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Google Shape;123;p27">
              <a:extLst>
                <a:ext uri="{FF2B5EF4-FFF2-40B4-BE49-F238E27FC236}">
                  <a16:creationId xmlns:a16="http://schemas.microsoft.com/office/drawing/2014/main" id="{55C60817-BCC7-49F8-8D0A-72B997FBF30C}"/>
                </a:ext>
              </a:extLst>
            </p:cNvPr>
            <p:cNvSpPr/>
            <p:nvPr/>
          </p:nvSpPr>
          <p:spPr>
            <a:xfrm>
              <a:off x="3058593" y="3213319"/>
              <a:ext cx="1063801" cy="165825"/>
            </a:xfrm>
            <a:prstGeom prst="rect">
              <a:avLst/>
            </a:prstGeom>
            <a:solidFill>
              <a:srgbClr val="FCC7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Retângulo 10">
            <a:extLst>
              <a:ext uri="{FF2B5EF4-FFF2-40B4-BE49-F238E27FC236}">
                <a16:creationId xmlns:a16="http://schemas.microsoft.com/office/drawing/2014/main" id="{BC1D11B8-0EC3-4E3C-8317-D31D07D53176}"/>
              </a:ext>
            </a:extLst>
          </p:cNvPr>
          <p:cNvSpPr/>
          <p:nvPr userDrawn="1"/>
        </p:nvSpPr>
        <p:spPr>
          <a:xfrm flipV="1">
            <a:off x="0" y="280156"/>
            <a:ext cx="1657398" cy="92784"/>
          </a:xfrm>
          <a:prstGeom prst="rect">
            <a:avLst/>
          </a:prstGeom>
          <a:solidFill>
            <a:srgbClr val="F8C3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</p:spTree>
    <p:extLst>
      <p:ext uri="{BB962C8B-B14F-4D97-AF65-F5344CB8AC3E}">
        <p14:creationId xmlns:p14="http://schemas.microsoft.com/office/powerpoint/2010/main" val="1438891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Design de novos modelos de negócio digitais - nestor.ayala@ufrgs.br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863F-6A7C-40EC-B516-6A0EE19652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2352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Design de novos modelos de negócio digitais - nestor.ayala@ufrgs.br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863F-6A7C-40EC-B516-6A0EE19652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3017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Design de novos modelos de negócio digitais - nestor.ayala@ufrgs.br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863F-6A7C-40EC-B516-6A0EE19652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6270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Design de novos modelos de negócio digitais - nestor.ayala@ufrgs.br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E863F-6A7C-40EC-B516-6A0EE19652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2533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7" r:id="rId1"/>
    <p:sldLayoutId id="2147484268" r:id="rId2"/>
    <p:sldLayoutId id="2147484269" r:id="rId3"/>
    <p:sldLayoutId id="2147484270" r:id="rId4"/>
    <p:sldLayoutId id="2147484271" r:id="rId5"/>
    <p:sldLayoutId id="2147484272" r:id="rId6"/>
    <p:sldLayoutId id="2147484273" r:id="rId7"/>
    <p:sldLayoutId id="2147484274" r:id="rId8"/>
    <p:sldLayoutId id="2147484275" r:id="rId9"/>
    <p:sldLayoutId id="2147484276" r:id="rId10"/>
    <p:sldLayoutId id="214748430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Design de novos modelos de negócio digitais - nestor.ayala@ufrgs.br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E863F-6A7C-40EC-B516-6A0EE19652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4513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8" r:id="rId1"/>
    <p:sldLayoutId id="2147484279" r:id="rId2"/>
    <p:sldLayoutId id="2147484280" r:id="rId3"/>
    <p:sldLayoutId id="2147484281" r:id="rId4"/>
    <p:sldLayoutId id="2147484282" r:id="rId5"/>
    <p:sldLayoutId id="2147484283" r:id="rId6"/>
    <p:sldLayoutId id="2147484284" r:id="rId7"/>
    <p:sldLayoutId id="2147484285" r:id="rId8"/>
    <p:sldLayoutId id="2147484286" r:id="rId9"/>
    <p:sldLayoutId id="2147484287" r:id="rId10"/>
    <p:sldLayoutId id="214748428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D457CDF-2C17-4C5E-8E9F-16C2DC034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5508F44-FD19-4EC1-AD82-1DBBB97C7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7CBD004-0843-40ED-A8F9-2D7873B93F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65ADE-20D0-4C8A-ADD0-B42DBF627E5F}" type="datetimeFigureOut">
              <a:rPr lang="pt-BR" smtClean="0"/>
              <a:t>23/11/2023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FD78F4-1DC7-4811-A8D5-F4A730C415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533C6DD-8B78-4E90-8101-BEA07D4433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BF842-3395-4C54-A353-9DABAD06BB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8539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0" r:id="rId1"/>
    <p:sldLayoutId id="2147484291" r:id="rId2"/>
    <p:sldLayoutId id="2147484292" r:id="rId3"/>
    <p:sldLayoutId id="2147484293" r:id="rId4"/>
    <p:sldLayoutId id="2147484294" r:id="rId5"/>
    <p:sldLayoutId id="2147484295" r:id="rId6"/>
    <p:sldLayoutId id="2147484296" r:id="rId7"/>
    <p:sldLayoutId id="2147484297" r:id="rId8"/>
    <p:sldLayoutId id="2147484298" r:id="rId9"/>
    <p:sldLayoutId id="2147484299" r:id="rId10"/>
    <p:sldLayoutId id="214748430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ga.rs.gov.br/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52.jpe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9077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428876" y="2496709"/>
            <a:ext cx="77631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chemeClr val="bg1"/>
                </a:solidFill>
                <a:latin typeface="+mj-lt"/>
              </a:rPr>
              <a:t>Tema: Metodologia para Implantação de Design de Novos Negócios com Dados Governamentais</a:t>
            </a:r>
          </a:p>
          <a:p>
            <a:r>
              <a:rPr lang="pt-BR" sz="4800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4551539" y="5623688"/>
            <a:ext cx="6981246" cy="4381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4832E9D-22F9-43E0-B00B-D39FC0770446}"/>
              </a:ext>
            </a:extLst>
          </p:cNvPr>
          <p:cNvSpPr txBox="1"/>
          <p:nvPr/>
        </p:nvSpPr>
        <p:spPr>
          <a:xfrm>
            <a:off x="79052" y="5713323"/>
            <a:ext cx="6633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+mj-lt"/>
              </a:rPr>
              <a:t>Palestrante</a:t>
            </a:r>
            <a:r>
              <a:rPr lang="pt-BR" sz="2800" dirty="0">
                <a:solidFill>
                  <a:schemeClr val="bg1"/>
                </a:solidFill>
                <a:latin typeface="Laca" panose="020B0004030400060002" pitchFamily="34" charset="0"/>
              </a:rPr>
              <a:t>: Eduardo Lacher</a:t>
            </a:r>
          </a:p>
        </p:txBody>
      </p:sp>
    </p:spTree>
    <p:extLst>
      <p:ext uri="{BB962C8B-B14F-4D97-AF65-F5344CB8AC3E}">
        <p14:creationId xmlns:p14="http://schemas.microsoft.com/office/powerpoint/2010/main" val="4248555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72;p52">
            <a:extLst>
              <a:ext uri="{FF2B5EF4-FFF2-40B4-BE49-F238E27FC236}">
                <a16:creationId xmlns:a16="http://schemas.microsoft.com/office/drawing/2014/main" id="{D032142D-1561-44AA-A7FD-49430D72CEDE}"/>
              </a:ext>
            </a:extLst>
          </p:cNvPr>
          <p:cNvSpPr/>
          <p:nvPr/>
        </p:nvSpPr>
        <p:spPr>
          <a:xfrm>
            <a:off x="452563" y="574584"/>
            <a:ext cx="10882213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>
                <a:ln>
                  <a:noFill/>
                </a:ln>
                <a:solidFill>
                  <a:srgbClr val="696D70"/>
                </a:solidFill>
                <a:effectLst/>
                <a:uLnTx/>
                <a:uFillTx/>
                <a:latin typeface="Montserrat ExtraBold"/>
                <a:ea typeface="+mn-ea"/>
                <a:cs typeface="Calibri"/>
              </a:rPr>
              <a:t>Dados Governamentais</a:t>
            </a:r>
          </a:p>
          <a:p>
            <a:pPr marL="0" marR="0" lvl="0" indent="0" algn="l" defTabSz="914400" rtl="0" eaLnBrk="1" fontAlgn="auto" latinLnBrk="0" hangingPunct="1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tabLst/>
              <a:defRPr/>
            </a:pPr>
            <a:endParaRPr kumimoji="0" lang="pt-BR" sz="4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Montserrat ExtraBold"/>
              <a:ea typeface="+mn-ea"/>
              <a:cs typeface="Calibri"/>
              <a:sym typeface="Quattrocento San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22A9BCC-FE20-4FD8-9DC0-D0E1095553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594" y="2094927"/>
            <a:ext cx="7785958" cy="339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09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DB6467-9EF0-410E-ACC4-E32B90BAC8C6}"/>
              </a:ext>
            </a:extLst>
          </p:cNvPr>
          <p:cNvSpPr txBox="1">
            <a:spLocks/>
          </p:cNvSpPr>
          <p:nvPr/>
        </p:nvSpPr>
        <p:spPr>
          <a:xfrm>
            <a:off x="1796879" y="1858705"/>
            <a:ext cx="8598242" cy="40592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20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8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marR="0" lvl="0" indent="-25200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2CC5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1" i="0" u="none" strike="noStrike" kern="1200" cap="none" spc="0" normalizeH="0" baseline="0" noProof="0">
                <a:ln>
                  <a:noFill/>
                </a:ln>
                <a:solidFill>
                  <a:srgbClr val="696D70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/>
                <a:cs typeface="Segoe UI" panose="020B0502040204020203" pitchFamily="34" charset="0"/>
              </a:rPr>
              <a:t>Ingresso de receitas não tributárias.</a:t>
            </a:r>
          </a:p>
          <a:p>
            <a:pPr marL="457200" marR="0" lvl="0" indent="-25200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2CC5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1" i="0" u="none" strike="noStrike" kern="1200" cap="none" spc="0" normalizeH="0" baseline="0" noProof="0">
                <a:ln>
                  <a:noFill/>
                </a:ln>
                <a:solidFill>
                  <a:srgbClr val="696D70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/>
                <a:cs typeface="Segoe UI" panose="020B0502040204020203" pitchFamily="34" charset="0"/>
              </a:rPr>
              <a:t>Parcerias com a iniciativa privada.</a:t>
            </a:r>
          </a:p>
          <a:p>
            <a:pPr marL="457200" marR="0" lvl="0" indent="-25200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2CC5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1" i="0" u="none" strike="noStrike" kern="1200" cap="none" spc="0" normalizeH="0" baseline="0" noProof="0">
                <a:ln>
                  <a:noFill/>
                </a:ln>
                <a:solidFill>
                  <a:srgbClr val="696D70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/>
                <a:cs typeface="Segoe UI" panose="020B0502040204020203" pitchFamily="34" charset="0"/>
              </a:rPr>
              <a:t>Aproximar o governo do ecossistema de inovação.</a:t>
            </a:r>
          </a:p>
          <a:p>
            <a:pPr marL="457200" marR="0" lvl="0" indent="-25200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2CC5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1" i="0" u="none" strike="noStrike" kern="1200" cap="none" spc="0" normalizeH="0" baseline="0" noProof="0">
                <a:ln>
                  <a:noFill/>
                </a:ln>
                <a:solidFill>
                  <a:srgbClr val="696D70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/>
                <a:cs typeface="Segoe UI" panose="020B0502040204020203" pitchFamily="34" charset="0"/>
              </a:rPr>
              <a:t>Promover pesquisas em universidades e outras </a:t>
            </a:r>
            <a:r>
              <a:rPr kumimoji="0" lang="pt-BR" sz="1800" b="1" i="0" u="none" strike="noStrike" kern="1200" cap="none" spc="0" normalizeH="0" baseline="0" noProof="0" err="1">
                <a:ln>
                  <a:noFill/>
                </a:ln>
                <a:solidFill>
                  <a:srgbClr val="696D70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/>
                <a:cs typeface="Segoe UI" panose="020B0502040204020203" pitchFamily="34" charset="0"/>
              </a:rPr>
              <a:t>ICTs</a:t>
            </a:r>
            <a:r>
              <a:rPr kumimoji="0" lang="pt-BR" sz="1800" b="1" i="0" u="none" strike="noStrike" kern="1200" cap="none" spc="0" normalizeH="0" baseline="0" noProof="0">
                <a:ln>
                  <a:noFill/>
                </a:ln>
                <a:solidFill>
                  <a:srgbClr val="696D70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/>
                <a:cs typeface="Segoe UI" panose="020B0502040204020203" pitchFamily="34" charset="0"/>
              </a:rPr>
              <a:t>.</a:t>
            </a:r>
          </a:p>
          <a:p>
            <a:pPr marL="457200" marR="0" lvl="0" indent="-25200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2CC5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1" i="0" u="none" strike="noStrike" kern="1200" cap="none" spc="0" normalizeH="0" baseline="0" noProof="0">
                <a:ln>
                  <a:noFill/>
                </a:ln>
                <a:solidFill>
                  <a:srgbClr val="696D70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/>
                <a:cs typeface="Segoe UI" panose="020B0502040204020203" pitchFamily="34" charset="0"/>
              </a:rPr>
              <a:t>Fornecer metodologia para outros órgãos que desejarem implementar a iniciativa.</a:t>
            </a:r>
          </a:p>
          <a:p>
            <a:pPr marL="457200" marR="0" lvl="0" indent="-25200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2CC5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696D70"/>
              </a:solidFill>
              <a:effectLst/>
              <a:uLnTx/>
              <a:uFillTx/>
              <a:latin typeface="Montserrat" panose="00000500000000000000" pitchFamily="2" charset="0"/>
              <a:ea typeface="Calibri" panose="020F0502020204030204"/>
              <a:cs typeface="Segoe UI" panose="020B0502040204020203" pitchFamily="34" charset="0"/>
            </a:endParaRPr>
          </a:p>
        </p:txBody>
      </p:sp>
      <p:sp>
        <p:nvSpPr>
          <p:cNvPr id="3" name="Google Shape;472;p52">
            <a:extLst>
              <a:ext uri="{FF2B5EF4-FFF2-40B4-BE49-F238E27FC236}">
                <a16:creationId xmlns:a16="http://schemas.microsoft.com/office/drawing/2014/main" id="{421079F6-6F16-46D8-A384-48133EBAC02F}"/>
              </a:ext>
            </a:extLst>
          </p:cNvPr>
          <p:cNvSpPr/>
          <p:nvPr/>
        </p:nvSpPr>
        <p:spPr>
          <a:xfrm>
            <a:off x="452564" y="574584"/>
            <a:ext cx="5884442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>
                <a:ln>
                  <a:noFill/>
                </a:ln>
                <a:solidFill>
                  <a:srgbClr val="696D70"/>
                </a:solidFill>
                <a:effectLst/>
                <a:uLnTx/>
                <a:uFillTx/>
                <a:latin typeface="Montserrat ExtraBold"/>
                <a:ea typeface="+mn-ea"/>
                <a:cs typeface="Calibri"/>
              </a:rPr>
              <a:t>Objetivos</a:t>
            </a:r>
            <a:endParaRPr kumimoji="0" lang="pt-BR" sz="4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Montserrat ExtraBold"/>
              <a:ea typeface="+mn-ea"/>
              <a:cs typeface="Calibri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276237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097E2C3B-B382-45DC-BDBC-78FC8FFB5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A610D5-5C5E-4512-BBBF-D6D2621B4BD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upo 49">
            <a:extLst>
              <a:ext uri="{FF2B5EF4-FFF2-40B4-BE49-F238E27FC236}">
                <a16:creationId xmlns:a16="http://schemas.microsoft.com/office/drawing/2014/main" id="{C0ACD223-8B01-472C-844A-41AE4D7A5EF2}"/>
              </a:ext>
            </a:extLst>
          </p:cNvPr>
          <p:cNvGrpSpPr/>
          <p:nvPr/>
        </p:nvGrpSpPr>
        <p:grpSpPr>
          <a:xfrm>
            <a:off x="0" y="6501159"/>
            <a:ext cx="12192000" cy="356841"/>
            <a:chOff x="930994" y="3213319"/>
            <a:chExt cx="3191400" cy="165825"/>
          </a:xfrm>
        </p:grpSpPr>
        <p:sp>
          <p:nvSpPr>
            <p:cNvPr id="6" name="Google Shape;121;p27">
              <a:extLst>
                <a:ext uri="{FF2B5EF4-FFF2-40B4-BE49-F238E27FC236}">
                  <a16:creationId xmlns:a16="http://schemas.microsoft.com/office/drawing/2014/main" id="{D771B908-4AC8-4AEE-9DCA-FC22D44C8826}"/>
                </a:ext>
              </a:extLst>
            </p:cNvPr>
            <p:cNvSpPr/>
            <p:nvPr/>
          </p:nvSpPr>
          <p:spPr>
            <a:xfrm>
              <a:off x="930994" y="3213319"/>
              <a:ext cx="1063800" cy="165825"/>
            </a:xfrm>
            <a:prstGeom prst="rect">
              <a:avLst/>
            </a:prstGeom>
            <a:solidFill>
              <a:srgbClr val="C2CC5E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Google Shape;122;p27">
              <a:extLst>
                <a:ext uri="{FF2B5EF4-FFF2-40B4-BE49-F238E27FC236}">
                  <a16:creationId xmlns:a16="http://schemas.microsoft.com/office/drawing/2014/main" id="{0970680B-8CC6-49C1-B50A-C7045FF4D23D}"/>
                </a:ext>
              </a:extLst>
            </p:cNvPr>
            <p:cNvSpPr/>
            <p:nvPr/>
          </p:nvSpPr>
          <p:spPr>
            <a:xfrm>
              <a:off x="1994794" y="3213319"/>
              <a:ext cx="1063800" cy="165825"/>
            </a:xfrm>
            <a:prstGeom prst="rect">
              <a:avLst/>
            </a:prstGeom>
            <a:solidFill>
              <a:srgbClr val="C2374B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Google Shape;123;p27">
              <a:extLst>
                <a:ext uri="{FF2B5EF4-FFF2-40B4-BE49-F238E27FC236}">
                  <a16:creationId xmlns:a16="http://schemas.microsoft.com/office/drawing/2014/main" id="{1A6F3165-24EB-45DB-8ED3-2A176904F56B}"/>
                </a:ext>
              </a:extLst>
            </p:cNvPr>
            <p:cNvSpPr/>
            <p:nvPr/>
          </p:nvSpPr>
          <p:spPr>
            <a:xfrm>
              <a:off x="3058594" y="3213319"/>
              <a:ext cx="1063800" cy="165825"/>
            </a:xfrm>
            <a:prstGeom prst="rect">
              <a:avLst/>
            </a:prstGeom>
            <a:solidFill>
              <a:srgbClr val="FCC7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9" name="Imagem 8">
            <a:extLst>
              <a:ext uri="{FF2B5EF4-FFF2-40B4-BE49-F238E27FC236}">
                <a16:creationId xmlns:a16="http://schemas.microsoft.com/office/drawing/2014/main" id="{990F4E17-DA5C-4E20-A9E9-4C4E0C4F9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9142" y="4943213"/>
            <a:ext cx="4997245" cy="98616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C2135B4-C820-40BB-A71F-09448969FCDB}"/>
              </a:ext>
            </a:extLst>
          </p:cNvPr>
          <p:cNvSpPr txBox="1"/>
          <p:nvPr/>
        </p:nvSpPr>
        <p:spPr>
          <a:xfrm>
            <a:off x="1786166" y="1858617"/>
            <a:ext cx="8619667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Black" panose="00000A00000000000000" pitchFamily="2" charset="0"/>
                <a:ea typeface="+mn-ea"/>
                <a:cs typeface="+mn-cs"/>
              </a:rPr>
              <a:t>Plataforma Digital </a:t>
            </a:r>
            <a:r>
              <a:rPr kumimoji="0" lang="pt-BR" sz="3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Black" panose="00000A00000000000000" pitchFamily="2" charset="0"/>
                <a:ea typeface="+mn-ea"/>
                <a:cs typeface="+mn-cs"/>
              </a:rPr>
              <a:t>SIGa</a:t>
            </a:r>
            <a:endParaRPr kumimoji="0" lang="pt-BR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Black" panose="00000A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Black" panose="00000A00000000000000" pitchFamily="2" charset="0"/>
                <a:ea typeface="+mn-ea"/>
                <a:cs typeface="+mn-cs"/>
              </a:rPr>
              <a:t>Serviços de Informações Gaúchas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1915EC5F-E43C-4B9E-83ED-17AA7BD737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022" y="4796019"/>
            <a:ext cx="2265408" cy="1127945"/>
          </a:xfrm>
          <a:prstGeom prst="rect">
            <a:avLst/>
          </a:prstGeom>
        </p:spPr>
      </p:pic>
      <p:pic>
        <p:nvPicPr>
          <p:cNvPr id="11" name="Imagem 10" descr="marca-procergs-50anos.png">
            <a:extLst>
              <a:ext uri="{FF2B5EF4-FFF2-40B4-BE49-F238E27FC236}">
                <a16:creationId xmlns:a16="http://schemas.microsoft.com/office/drawing/2014/main" id="{BA08316F-63C9-4670-8B91-BAC6F30789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227" y="5128592"/>
            <a:ext cx="2573415" cy="76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49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D83175A7-CA2A-4F54-AF34-5201268D6F29}"/>
              </a:ext>
            </a:extLst>
          </p:cNvPr>
          <p:cNvSpPr/>
          <p:nvPr/>
        </p:nvSpPr>
        <p:spPr>
          <a:xfrm>
            <a:off x="1892738" y="2320297"/>
            <a:ext cx="8851462" cy="18584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3250" tIns="31625" rIns="63250" bIns="31625" anchor="t">
            <a:spAutoFit/>
          </a:bodyPr>
          <a:lstStyle/>
          <a:p>
            <a:pPr marL="893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253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-1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/>
                <a:cs typeface="Calibri" panose="020F0502020204030204"/>
              </a:rPr>
              <a:t>Disponibilização de serviços a partir de dados governamentais, gerando informações com alto valor agregado para promover a inovação e ampliar o potencial dos negócios no Estado do Rio Grande do Sul</a:t>
            </a:r>
          </a:p>
        </p:txBody>
      </p:sp>
      <p:sp>
        <p:nvSpPr>
          <p:cNvPr id="4" name="Google Shape;472;p52">
            <a:extLst>
              <a:ext uri="{FF2B5EF4-FFF2-40B4-BE49-F238E27FC236}">
                <a16:creationId xmlns:a16="http://schemas.microsoft.com/office/drawing/2014/main" id="{01236CFA-2F7D-4837-A03E-E91E7C1B2154}"/>
              </a:ext>
            </a:extLst>
          </p:cNvPr>
          <p:cNvSpPr/>
          <p:nvPr/>
        </p:nvSpPr>
        <p:spPr>
          <a:xfrm>
            <a:off x="452563" y="574584"/>
            <a:ext cx="10420845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>
                <a:ln>
                  <a:noFill/>
                </a:ln>
                <a:solidFill>
                  <a:srgbClr val="696D70"/>
                </a:solidFill>
                <a:effectLst/>
                <a:uLnTx/>
                <a:uFillTx/>
                <a:latin typeface="Montserrat ExtraBold"/>
                <a:ea typeface="+mn-ea"/>
                <a:cs typeface="Calibri"/>
              </a:rPr>
              <a:t>Objetivo da Plataforma Digital </a:t>
            </a:r>
            <a:r>
              <a:rPr kumimoji="0" lang="pt-BR" sz="4000" b="0" i="0" u="none" strike="noStrike" kern="1200" cap="none" spc="0" normalizeH="0" baseline="0" noProof="0" err="1">
                <a:ln>
                  <a:noFill/>
                </a:ln>
                <a:solidFill>
                  <a:srgbClr val="696D70"/>
                </a:solidFill>
                <a:effectLst/>
                <a:uLnTx/>
                <a:uFillTx/>
                <a:latin typeface="Montserrat ExtraBold"/>
                <a:ea typeface="+mn-ea"/>
                <a:cs typeface="Calibri"/>
              </a:rPr>
              <a:t>SIGa</a:t>
            </a:r>
            <a:r>
              <a:rPr kumimoji="0" lang="pt-BR" sz="4000" b="0" i="0" u="none" strike="noStrike" kern="1200" cap="none" spc="0" normalizeH="0" baseline="0" noProof="0">
                <a:ln>
                  <a:noFill/>
                </a:ln>
                <a:solidFill>
                  <a:srgbClr val="696D70"/>
                </a:solidFill>
                <a:effectLst/>
                <a:uLnTx/>
                <a:uFillTx/>
                <a:latin typeface="Montserrat ExtraBold"/>
                <a:ea typeface="+mn-ea"/>
                <a:cs typeface="Calibri"/>
              </a:rPr>
              <a:t> </a:t>
            </a:r>
            <a:endParaRPr kumimoji="0" lang="pt-BR" sz="4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Montserrat ExtraBold"/>
              <a:ea typeface="+mn-ea"/>
              <a:cs typeface="Calibri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230279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72;p52">
            <a:extLst>
              <a:ext uri="{FF2B5EF4-FFF2-40B4-BE49-F238E27FC236}">
                <a16:creationId xmlns:a16="http://schemas.microsoft.com/office/drawing/2014/main" id="{01236CFA-2F7D-4837-A03E-E91E7C1B2154}"/>
              </a:ext>
            </a:extLst>
          </p:cNvPr>
          <p:cNvSpPr/>
          <p:nvPr/>
        </p:nvSpPr>
        <p:spPr>
          <a:xfrm>
            <a:off x="452563" y="574584"/>
            <a:ext cx="10420845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>
                <a:ln>
                  <a:noFill/>
                </a:ln>
                <a:solidFill>
                  <a:srgbClr val="696D70"/>
                </a:solidFill>
                <a:effectLst/>
                <a:uLnTx/>
                <a:uFillTx/>
                <a:latin typeface="Montserrat ExtraBold"/>
                <a:ea typeface="+mn-ea"/>
                <a:cs typeface="Calibri"/>
              </a:rPr>
              <a:t>Arquitetura do </a:t>
            </a:r>
            <a:r>
              <a:rPr kumimoji="0" lang="pt-BR" sz="4000" b="0" i="0" u="none" strike="noStrike" kern="1200" cap="none" spc="0" normalizeH="0" baseline="0" noProof="0" err="1">
                <a:ln>
                  <a:noFill/>
                </a:ln>
                <a:solidFill>
                  <a:srgbClr val="696D70"/>
                </a:solidFill>
                <a:effectLst/>
                <a:uLnTx/>
                <a:uFillTx/>
                <a:latin typeface="Montserrat ExtraBold"/>
                <a:ea typeface="+mn-ea"/>
                <a:cs typeface="Calibri"/>
              </a:rPr>
              <a:t>SIGa</a:t>
            </a:r>
            <a:r>
              <a:rPr kumimoji="0" lang="pt-BR" sz="4000" b="0" i="0" u="none" strike="noStrike" kern="1200" cap="none" spc="0" normalizeH="0" baseline="0" noProof="0">
                <a:ln>
                  <a:noFill/>
                </a:ln>
                <a:solidFill>
                  <a:srgbClr val="696D70"/>
                </a:solidFill>
                <a:effectLst/>
                <a:uLnTx/>
                <a:uFillTx/>
                <a:latin typeface="Montserrat ExtraBold"/>
                <a:ea typeface="+mn-ea"/>
                <a:cs typeface="Calibri"/>
              </a:rPr>
              <a:t> </a:t>
            </a:r>
            <a:endParaRPr kumimoji="0" lang="pt-BR" sz="4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Montserrat ExtraBold"/>
              <a:ea typeface="+mn-ea"/>
              <a:cs typeface="Calibri"/>
              <a:sym typeface="Quattrocento Sans"/>
            </a:endParaRP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5A82A87A-2824-4BE6-B67E-429986FADAA7}"/>
              </a:ext>
            </a:extLst>
          </p:cNvPr>
          <p:cNvSpPr/>
          <p:nvPr/>
        </p:nvSpPr>
        <p:spPr>
          <a:xfrm>
            <a:off x="3947573" y="1606755"/>
            <a:ext cx="3742920" cy="4143651"/>
          </a:xfrm>
          <a:prstGeom prst="roundRect">
            <a:avLst>
              <a:gd name="adj" fmla="val 7904"/>
            </a:avLst>
          </a:prstGeom>
          <a:solidFill>
            <a:schemeClr val="bg1">
              <a:lumMod val="95000"/>
              <a:alpha val="52000"/>
            </a:schemeClr>
          </a:solidFill>
          <a:ln w="28575">
            <a:solidFill>
              <a:srgbClr val="FCF3D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5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C83973E0-3A72-4550-883E-25B56858624B}"/>
              </a:ext>
            </a:extLst>
          </p:cNvPr>
          <p:cNvSpPr/>
          <p:nvPr/>
        </p:nvSpPr>
        <p:spPr>
          <a:xfrm>
            <a:off x="537904" y="3137091"/>
            <a:ext cx="1446267" cy="545745"/>
          </a:xfrm>
          <a:prstGeom prst="roundRect">
            <a:avLst/>
          </a:prstGeom>
          <a:solidFill>
            <a:srgbClr val="C2CC5E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381" tIns="45690" rIns="91381" bIns="456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87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Financeira</a:t>
            </a:r>
            <a:endParaRPr kumimoji="0" lang="pt-BR" sz="1687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083417D8-3861-4508-9AE1-544E87F8CD9B}"/>
              </a:ext>
            </a:extLst>
          </p:cNvPr>
          <p:cNvSpPr/>
          <p:nvPr/>
        </p:nvSpPr>
        <p:spPr>
          <a:xfrm>
            <a:off x="4431433" y="1857531"/>
            <a:ext cx="2730309" cy="1066106"/>
          </a:xfrm>
          <a:prstGeom prst="roundRect">
            <a:avLst>
              <a:gd name="adj" fmla="val 8276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1" tIns="45690" rIns="91381" bIns="456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5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69BE587-58E8-4DC8-8524-039F15B45FEB}"/>
              </a:ext>
            </a:extLst>
          </p:cNvPr>
          <p:cNvSpPr/>
          <p:nvPr/>
        </p:nvSpPr>
        <p:spPr>
          <a:xfrm>
            <a:off x="4516527" y="3357444"/>
            <a:ext cx="2624512" cy="588609"/>
          </a:xfrm>
          <a:prstGeom prst="rect">
            <a:avLst/>
          </a:prstGeom>
          <a:solidFill>
            <a:srgbClr val="C2C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1" tIns="45690" rIns="91381" bIns="456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968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Catálogo de Serviços</a:t>
            </a:r>
            <a:endParaRPr kumimoji="0" lang="pt-BR" sz="1968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DE40C6FD-D295-48B3-B767-518BA6572B49}"/>
              </a:ext>
            </a:extLst>
          </p:cNvPr>
          <p:cNvSpPr/>
          <p:nvPr/>
        </p:nvSpPr>
        <p:spPr>
          <a:xfrm>
            <a:off x="4516527" y="4191979"/>
            <a:ext cx="2624512" cy="602976"/>
          </a:xfrm>
          <a:prstGeom prst="rect">
            <a:avLst/>
          </a:prstGeom>
          <a:solidFill>
            <a:srgbClr val="C2C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1" tIns="45690" rIns="91381" bIns="456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968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Disponibilização 24x7</a:t>
            </a:r>
            <a:endParaRPr kumimoji="0" lang="pt-BR" sz="1968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43B47675-1F9D-4425-8D0B-C2CC01F62EB7}"/>
              </a:ext>
            </a:extLst>
          </p:cNvPr>
          <p:cNvCxnSpPr/>
          <p:nvPr/>
        </p:nvCxnSpPr>
        <p:spPr>
          <a:xfrm>
            <a:off x="2419566" y="3452244"/>
            <a:ext cx="1144026" cy="1179"/>
          </a:xfrm>
          <a:prstGeom prst="straightConnector1">
            <a:avLst/>
          </a:prstGeom>
          <a:ln w="57150">
            <a:solidFill>
              <a:srgbClr val="C2374B"/>
            </a:solidFill>
            <a:headEnd type="none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Retângulo 11">
            <a:extLst>
              <a:ext uri="{FF2B5EF4-FFF2-40B4-BE49-F238E27FC236}">
                <a16:creationId xmlns:a16="http://schemas.microsoft.com/office/drawing/2014/main" id="{875F5AF8-B81A-4365-91DA-4AFF596D12E2}"/>
              </a:ext>
            </a:extLst>
          </p:cNvPr>
          <p:cNvSpPr/>
          <p:nvPr/>
        </p:nvSpPr>
        <p:spPr>
          <a:xfrm>
            <a:off x="9648505" y="3116357"/>
            <a:ext cx="1688001" cy="507669"/>
          </a:xfrm>
          <a:prstGeom prst="rect">
            <a:avLst/>
          </a:prstGeom>
          <a:solidFill>
            <a:srgbClr val="C2C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1" tIns="45690" rIns="91381" bIns="456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DETRAN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2D3ED06-B3CA-4E97-AA5B-3869CB66DB41}"/>
              </a:ext>
            </a:extLst>
          </p:cNvPr>
          <p:cNvSpPr/>
          <p:nvPr/>
        </p:nvSpPr>
        <p:spPr>
          <a:xfrm>
            <a:off x="9648505" y="3812721"/>
            <a:ext cx="1662617" cy="571128"/>
          </a:xfrm>
          <a:prstGeom prst="rect">
            <a:avLst/>
          </a:prstGeom>
          <a:solidFill>
            <a:srgbClr val="C2C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1" tIns="45690" rIns="91381" bIns="456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SEAPI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29C86189-4A03-4990-85A2-69A7B2233F25}"/>
              </a:ext>
            </a:extLst>
          </p:cNvPr>
          <p:cNvSpPr/>
          <p:nvPr/>
        </p:nvSpPr>
        <p:spPr>
          <a:xfrm>
            <a:off x="9673889" y="4575906"/>
            <a:ext cx="1662617" cy="571128"/>
          </a:xfrm>
          <a:prstGeom prst="rect">
            <a:avLst/>
          </a:prstGeom>
          <a:solidFill>
            <a:srgbClr val="C2C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1" tIns="45690" rIns="91381" bIns="456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Outros...</a:t>
            </a:r>
          </a:p>
        </p:txBody>
      </p: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8F794000-14E2-4287-96A4-57DC66B25351}"/>
              </a:ext>
            </a:extLst>
          </p:cNvPr>
          <p:cNvCxnSpPr/>
          <p:nvPr/>
        </p:nvCxnSpPr>
        <p:spPr>
          <a:xfrm flipV="1">
            <a:off x="7952646" y="3392139"/>
            <a:ext cx="1306311" cy="817"/>
          </a:xfrm>
          <a:prstGeom prst="straightConnector1">
            <a:avLst/>
          </a:prstGeom>
          <a:ln w="57150">
            <a:solidFill>
              <a:srgbClr val="C237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23">
            <a:extLst>
              <a:ext uri="{FF2B5EF4-FFF2-40B4-BE49-F238E27FC236}">
                <a16:creationId xmlns:a16="http://schemas.microsoft.com/office/drawing/2014/main" id="{7495D2C8-EB5E-418D-AFF3-048885173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3954" y="4975806"/>
            <a:ext cx="1998948" cy="485459"/>
          </a:xfrm>
          <a:prstGeom prst="rect">
            <a:avLst/>
          </a:prstGeom>
        </p:spPr>
      </p:pic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D3C9BA3A-0660-4601-AD92-7CA6C7DBAC53}"/>
              </a:ext>
            </a:extLst>
          </p:cNvPr>
          <p:cNvSpPr/>
          <p:nvPr/>
        </p:nvSpPr>
        <p:spPr>
          <a:xfrm>
            <a:off x="537904" y="3827756"/>
            <a:ext cx="1446267" cy="545745"/>
          </a:xfrm>
          <a:prstGeom prst="roundRect">
            <a:avLst/>
          </a:prstGeom>
          <a:solidFill>
            <a:srgbClr val="C2CC5E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381" tIns="45690" rIns="91381" bIns="456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87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Seguradora</a:t>
            </a:r>
            <a:endParaRPr kumimoji="0" lang="pt-BR" sz="1687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7125737B-9CDE-463F-9F3E-43D067EF5A97}"/>
              </a:ext>
            </a:extLst>
          </p:cNvPr>
          <p:cNvSpPr/>
          <p:nvPr/>
        </p:nvSpPr>
        <p:spPr>
          <a:xfrm>
            <a:off x="537903" y="4518423"/>
            <a:ext cx="1446267" cy="545745"/>
          </a:xfrm>
          <a:prstGeom prst="roundRect">
            <a:avLst/>
          </a:prstGeom>
          <a:solidFill>
            <a:srgbClr val="C2CC5E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381" tIns="45690" rIns="91381" bIns="456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87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Outros ...</a:t>
            </a:r>
            <a:endParaRPr kumimoji="0" lang="pt-BR" sz="1687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09EDFBBA-88F3-4C46-B33E-FB6042499620}"/>
              </a:ext>
            </a:extLst>
          </p:cNvPr>
          <p:cNvSpPr/>
          <p:nvPr/>
        </p:nvSpPr>
        <p:spPr>
          <a:xfrm>
            <a:off x="305025" y="2356940"/>
            <a:ext cx="1891116" cy="2892422"/>
          </a:xfrm>
          <a:prstGeom prst="rect">
            <a:avLst/>
          </a:prstGeom>
          <a:noFill/>
          <a:ln w="28575">
            <a:solidFill>
              <a:srgbClr val="C2C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5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A2FE3C81-171C-41AA-8B4C-ECF94CC23A0F}"/>
              </a:ext>
            </a:extLst>
          </p:cNvPr>
          <p:cNvSpPr txBox="1"/>
          <p:nvPr/>
        </p:nvSpPr>
        <p:spPr>
          <a:xfrm>
            <a:off x="599678" y="2601971"/>
            <a:ext cx="1309458" cy="3951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381" tIns="45690" rIns="91381" bIns="456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968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Clientes</a:t>
            </a:r>
            <a:endParaRPr kumimoji="0" lang="pt-BR" sz="1968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Imagem 6" descr="Logotipo&#10;&#10;Descrição gerada automaticamente">
            <a:extLst>
              <a:ext uri="{FF2B5EF4-FFF2-40B4-BE49-F238E27FC236}">
                <a16:creationId xmlns:a16="http://schemas.microsoft.com/office/drawing/2014/main" id="{335D0464-D379-4428-9B7A-D53793E0D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077" y="1906471"/>
            <a:ext cx="2001632" cy="989375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DC1CC421-B28F-40F8-842B-E85A08721122}"/>
              </a:ext>
            </a:extLst>
          </p:cNvPr>
          <p:cNvSpPr/>
          <p:nvPr/>
        </p:nvSpPr>
        <p:spPr>
          <a:xfrm>
            <a:off x="9556244" y="2385652"/>
            <a:ext cx="1891116" cy="2892422"/>
          </a:xfrm>
          <a:prstGeom prst="rect">
            <a:avLst/>
          </a:prstGeom>
          <a:noFill/>
          <a:ln w="28575">
            <a:solidFill>
              <a:srgbClr val="C2C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5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F940CE52-0C09-499B-B29D-2CF3005C0B60}"/>
              </a:ext>
            </a:extLst>
          </p:cNvPr>
          <p:cNvSpPr txBox="1"/>
          <p:nvPr/>
        </p:nvSpPr>
        <p:spPr>
          <a:xfrm>
            <a:off x="9721378" y="2386626"/>
            <a:ext cx="1726399" cy="6979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381" tIns="45690" rIns="91381" bIns="456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968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Órgãos Participantes</a:t>
            </a:r>
            <a:endParaRPr kumimoji="0" lang="pt-BR" sz="914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60930F0E-09A0-44DC-B467-AA8DE20A9075}"/>
              </a:ext>
            </a:extLst>
          </p:cNvPr>
          <p:cNvCxnSpPr>
            <a:cxnSpLocks/>
          </p:cNvCxnSpPr>
          <p:nvPr/>
        </p:nvCxnSpPr>
        <p:spPr>
          <a:xfrm flipH="1">
            <a:off x="2382071" y="3782438"/>
            <a:ext cx="1199483" cy="1179"/>
          </a:xfrm>
          <a:prstGeom prst="straightConnector1">
            <a:avLst/>
          </a:prstGeom>
          <a:ln w="57150">
            <a:solidFill>
              <a:srgbClr val="C2374B"/>
            </a:solidFill>
            <a:headEnd type="none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7CD4E3B7-6CFA-4B83-8A2B-4A8015572A3B}"/>
              </a:ext>
            </a:extLst>
          </p:cNvPr>
          <p:cNvCxnSpPr>
            <a:cxnSpLocks/>
          </p:cNvCxnSpPr>
          <p:nvPr/>
        </p:nvCxnSpPr>
        <p:spPr>
          <a:xfrm flipH="1" flipV="1">
            <a:off x="7901749" y="3693610"/>
            <a:ext cx="1310368" cy="817"/>
          </a:xfrm>
          <a:prstGeom prst="straightConnector1">
            <a:avLst/>
          </a:prstGeom>
          <a:ln w="57150">
            <a:solidFill>
              <a:srgbClr val="C237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ângulo 25">
            <a:extLst>
              <a:ext uri="{FF2B5EF4-FFF2-40B4-BE49-F238E27FC236}">
                <a16:creationId xmlns:a16="http://schemas.microsoft.com/office/drawing/2014/main" id="{42D617D9-CCD1-46D4-AB87-AB960A315D8B}"/>
              </a:ext>
            </a:extLst>
          </p:cNvPr>
          <p:cNvSpPr/>
          <p:nvPr/>
        </p:nvSpPr>
        <p:spPr>
          <a:xfrm>
            <a:off x="580573" y="356788"/>
            <a:ext cx="1255939" cy="123208"/>
          </a:xfrm>
          <a:prstGeom prst="rect">
            <a:avLst/>
          </a:prstGeom>
          <a:solidFill>
            <a:srgbClr val="C2C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45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3938307D-7895-476E-BC3D-EC6FEA68DF5C}"/>
              </a:ext>
            </a:extLst>
          </p:cNvPr>
          <p:cNvSpPr/>
          <p:nvPr/>
        </p:nvSpPr>
        <p:spPr>
          <a:xfrm>
            <a:off x="1815544" y="2016525"/>
            <a:ext cx="8560912" cy="30563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3250" tIns="31625" rIns="63250" bIns="31625" anchor="t">
            <a:spAutoFit/>
          </a:bodyPr>
          <a:lstStyle/>
          <a:p>
            <a:pPr marL="402543" marR="0" lvl="0" indent="-4016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2530"/>
              </a:spcAft>
              <a:buClr>
                <a:srgbClr val="C2CC5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1" i="0" u="none" strike="noStrike" kern="1200" cap="none" spc="-1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/>
                <a:cs typeface="Calibri" panose="020F0502020204030204"/>
              </a:rPr>
              <a:t>Informações através de serviços (APIs) - integrações com sistemas dos clientes</a:t>
            </a:r>
            <a:endParaRPr kumimoji="0" lang="pt-BR" sz="18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402543" marR="0" lvl="0" indent="-4016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2530"/>
              </a:spcAft>
              <a:buClr>
                <a:srgbClr val="C2CC5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Dashboards</a:t>
            </a:r>
            <a:endParaRPr kumimoji="0" lang="pt-BR" sz="18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Arial"/>
            </a:endParaRPr>
          </a:p>
          <a:p>
            <a:pPr marL="402543" marR="0" lvl="0" indent="-4016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2530"/>
              </a:spcAft>
              <a:buClr>
                <a:srgbClr val="C2CC5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/>
              </a:rPr>
              <a:t>Informações por demanda: relatórios em diversos formatos</a:t>
            </a:r>
          </a:p>
          <a:p>
            <a:pPr marL="402543" marR="0" lvl="0" indent="-4016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2530"/>
              </a:spcAft>
              <a:buClr>
                <a:srgbClr val="C2CC5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/>
              </a:rPr>
              <a:t>Estrutura de Marketplace</a:t>
            </a:r>
            <a:endParaRPr kumimoji="0" lang="pt-BR" sz="18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3" name="Google Shape;472;p52">
            <a:extLst>
              <a:ext uri="{FF2B5EF4-FFF2-40B4-BE49-F238E27FC236}">
                <a16:creationId xmlns:a16="http://schemas.microsoft.com/office/drawing/2014/main" id="{59B3F202-C198-4888-BB59-93B8CB553CFA}"/>
              </a:ext>
            </a:extLst>
          </p:cNvPr>
          <p:cNvSpPr/>
          <p:nvPr/>
        </p:nvSpPr>
        <p:spPr>
          <a:xfrm>
            <a:off x="452563" y="574584"/>
            <a:ext cx="10420845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>
                <a:ln>
                  <a:noFill/>
                </a:ln>
                <a:solidFill>
                  <a:srgbClr val="696D70"/>
                </a:solidFill>
                <a:effectLst/>
                <a:uLnTx/>
                <a:uFillTx/>
                <a:latin typeface="Montserrat ExtraBold"/>
                <a:ea typeface="+mn-ea"/>
                <a:cs typeface="Calibri"/>
              </a:rPr>
              <a:t>Tipos de Serviços Disponibilizados</a:t>
            </a:r>
            <a:endParaRPr kumimoji="0" lang="pt-BR" sz="4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Montserrat ExtraBold"/>
              <a:ea typeface="+mn-ea"/>
              <a:cs typeface="Calibri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238124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11F9EC73-AD45-4F6A-9C9D-351B43D8026C}"/>
              </a:ext>
            </a:extLst>
          </p:cNvPr>
          <p:cNvSpPr/>
          <p:nvPr/>
        </p:nvSpPr>
        <p:spPr>
          <a:xfrm>
            <a:off x="4273826" y="168965"/>
            <a:ext cx="3260035" cy="844826"/>
          </a:xfrm>
          <a:prstGeom prst="rect">
            <a:avLst/>
          </a:prstGeom>
          <a:solidFill>
            <a:srgbClr val="C2C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m 6">
            <a:extLst>
              <a:ext uri="{FF2B5EF4-FFF2-40B4-BE49-F238E27FC236}">
                <a16:creationId xmlns:a16="http://schemas.microsoft.com/office/drawing/2014/main" id="{2D868BA3-8627-45AD-8567-150973B07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6299"/>
            <a:ext cx="12192000" cy="5601701"/>
          </a:xfrm>
          <a:prstGeom prst="rect">
            <a:avLst/>
          </a:prstGeom>
        </p:spPr>
      </p:pic>
      <p:sp>
        <p:nvSpPr>
          <p:cNvPr id="6" name="CustomShape 1">
            <a:extLst>
              <a:ext uri="{FF2B5EF4-FFF2-40B4-BE49-F238E27FC236}">
                <a16:creationId xmlns:a16="http://schemas.microsoft.com/office/drawing/2014/main" id="{3535BE90-6BD4-43CD-88B5-4ED99DF80B1C}"/>
              </a:ext>
            </a:extLst>
          </p:cNvPr>
          <p:cNvSpPr/>
          <p:nvPr/>
        </p:nvSpPr>
        <p:spPr>
          <a:xfrm>
            <a:off x="4157032" y="208518"/>
            <a:ext cx="3493621" cy="5875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3250" tIns="31625" rIns="63250" bIns="31625" anchor="t">
            <a:spAutoFit/>
          </a:bodyPr>
          <a:lstStyle/>
          <a:p>
            <a:pPr marL="893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253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530" b="0" i="0" u="none" strike="noStrike" kern="1200" cap="none" spc="-1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www.siga.rs.gov.br/</a:t>
            </a:r>
            <a:endParaRPr kumimoji="0" lang="pt-BR" sz="2530" b="0" i="0" u="none" strike="noStrike" kern="1200" cap="none" spc="-1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589C87A9-A99C-4213-94D4-8D2D45B2F3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39230" y="495348"/>
            <a:ext cx="542500" cy="54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09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81E563-7B91-4C81-A24E-18E904297CFB}"/>
              </a:ext>
            </a:extLst>
          </p:cNvPr>
          <p:cNvSpPr txBox="1">
            <a:spLocks/>
          </p:cNvSpPr>
          <p:nvPr/>
        </p:nvSpPr>
        <p:spPr>
          <a:xfrm>
            <a:off x="1836512" y="1915679"/>
            <a:ext cx="9411496" cy="43164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20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8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marR="0" lvl="0" indent="-25200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2CC5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000" b="1" i="0" u="none" strike="noStrike" kern="1200" cap="none" spc="0" normalizeH="0" baseline="0" noProof="0">
                <a:ln>
                  <a:noFill/>
                </a:ln>
                <a:solidFill>
                  <a:srgbClr val="696D70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/>
                <a:cs typeface="Segoe UI" panose="020B0502040204020203" pitchFamily="34" charset="0"/>
              </a:rPr>
              <a:t>O que é?</a:t>
            </a:r>
          </a:p>
          <a:p>
            <a:pPr marL="859631" marR="0" lvl="1" indent="-40243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696D70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anose="020B0604020202020204" pitchFamily="34" charset="0"/>
                <a:sym typeface="Montserrat ExtraBold"/>
              </a:rPr>
              <a:t>Serviço destinado à instituições financeiras;</a:t>
            </a:r>
          </a:p>
          <a:p>
            <a:pPr marL="859631" marR="0" lvl="1" indent="-402431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696D70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anose="020B0604020202020204" pitchFamily="34" charset="0"/>
                <a:sym typeface="Montserrat ExtraBold"/>
              </a:rPr>
              <a:t>Fornece relação de veículos que ingressam/saem de depósitos no RS em d+1;</a:t>
            </a:r>
          </a:p>
          <a:p>
            <a:pPr marL="859631" marR="0" lvl="1" indent="-402431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696D70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anose="020B0604020202020204" pitchFamily="34" charset="0"/>
                <a:sym typeface="Montserrat ExtraBold"/>
              </a:rPr>
              <a:t>Disponibiliza fotos do veículo ao ingressar no depósito;</a:t>
            </a:r>
          </a:p>
          <a:p>
            <a:pPr marL="859631" marR="0" lvl="1" indent="-402431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696D70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anose="020B0604020202020204" pitchFamily="34" charset="0"/>
                <a:sym typeface="Montserrat ExtraBold"/>
              </a:rPr>
              <a:t>Possibilita consulta completa de débitos (diárias, taxas, multas, impostos).</a:t>
            </a:r>
          </a:p>
          <a:p>
            <a:pPr marL="457200" marR="0" lvl="0" indent="-25200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>
                <a:srgbClr val="C2CC5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000" b="1" i="0" u="none" strike="noStrike" kern="1200" cap="none" spc="0" normalizeH="0" baseline="0" noProof="0">
                <a:ln>
                  <a:noFill/>
                </a:ln>
                <a:solidFill>
                  <a:srgbClr val="696D70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/>
                <a:cs typeface="Segoe UI" panose="020B0502040204020203" pitchFamily="34" charset="0"/>
              </a:rPr>
              <a:t>Status: API desenvolvida, aguarda lançamento</a:t>
            </a:r>
          </a:p>
        </p:txBody>
      </p:sp>
      <p:sp>
        <p:nvSpPr>
          <p:cNvPr id="3" name="Google Shape;472;p52">
            <a:extLst>
              <a:ext uri="{FF2B5EF4-FFF2-40B4-BE49-F238E27FC236}">
                <a16:creationId xmlns:a16="http://schemas.microsoft.com/office/drawing/2014/main" id="{1A087538-0F5A-4530-BCDD-68E3BB0C9AE1}"/>
              </a:ext>
            </a:extLst>
          </p:cNvPr>
          <p:cNvSpPr/>
          <p:nvPr/>
        </p:nvSpPr>
        <p:spPr>
          <a:xfrm>
            <a:off x="452564" y="574584"/>
            <a:ext cx="11114596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>
                <a:ln>
                  <a:noFill/>
                </a:ln>
                <a:solidFill>
                  <a:srgbClr val="696D70"/>
                </a:solidFill>
                <a:effectLst/>
                <a:uLnTx/>
                <a:uFillTx/>
                <a:latin typeface="Montserrat ExtraBold"/>
                <a:ea typeface="+mn-ea"/>
                <a:cs typeface="Calibri"/>
              </a:rPr>
              <a:t>Projeto Piloto 1: </a:t>
            </a:r>
            <a:r>
              <a:rPr kumimoji="0" lang="pt-BR" sz="3200" b="1" i="0" u="none" strike="noStrike" kern="1200" cap="none" spc="0" normalizeH="0" baseline="0" noProof="0">
                <a:ln>
                  <a:noFill/>
                </a:ln>
                <a:solidFill>
                  <a:srgbClr val="696D70"/>
                </a:solidFill>
                <a:effectLst/>
                <a:uLnTx/>
                <a:uFillTx/>
                <a:latin typeface="Montserrat" panose="00000500000000000000" pitchFamily="50" charset="0"/>
                <a:ea typeface="Montserrat ExtraBold"/>
                <a:cs typeface="Arial" panose="020B0604020202020204" pitchFamily="34" charset="0"/>
                <a:sym typeface="Montserrat ExtraBold"/>
              </a:rPr>
              <a:t>“Movimentação de veículos financiados em depósitos do RS” </a:t>
            </a:r>
            <a:endParaRPr kumimoji="0" lang="pt-BR" sz="3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Montserrat ExtraBold"/>
              <a:ea typeface="+mn-ea"/>
              <a:cs typeface="Calibri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383782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81E563-7B91-4C81-A24E-18E904297CFB}"/>
              </a:ext>
            </a:extLst>
          </p:cNvPr>
          <p:cNvSpPr txBox="1">
            <a:spLocks/>
          </p:cNvSpPr>
          <p:nvPr/>
        </p:nvSpPr>
        <p:spPr>
          <a:xfrm>
            <a:off x="1836512" y="1696222"/>
            <a:ext cx="9411496" cy="49514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20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8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marR="0" lvl="0" indent="-25200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2CC5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696D70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/>
                <a:cs typeface="Segoe UI" panose="020B0502040204020203" pitchFamily="34" charset="0"/>
              </a:rPr>
              <a:t>Aviso do ingresso de veículos financiados com gravame em algum dos depósitos do DETRAN </a:t>
            </a:r>
          </a:p>
          <a:p>
            <a:pPr marL="457200" marR="0" lvl="0" indent="-25200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2CC5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696D70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/>
                <a:cs typeface="Segoe UI" panose="020B0502040204020203" pitchFamily="34" charset="0"/>
              </a:rPr>
              <a:t>A partir da confirmação de veículo em depósito recebe informações:</a:t>
            </a:r>
          </a:p>
          <a:p>
            <a:pPr marL="914400" lvl="1" indent="-252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2CC5E"/>
              </a:buClr>
              <a:buFont typeface="Arial" panose="020B0604020202020204" pitchFamily="34" charset="0"/>
              <a:buChar char="•"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696D70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/>
                <a:cs typeface="Segoe UI" panose="020B0502040204020203" pitchFamily="34" charset="0"/>
              </a:rPr>
              <a:t>Qual depósito (identificação do depósito e localização);  ​</a:t>
            </a:r>
          </a:p>
          <a:p>
            <a:pPr marL="914400" lvl="1" indent="-252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2CC5E"/>
              </a:buClr>
              <a:buFont typeface="Arial" panose="020B0604020202020204" pitchFamily="34" charset="0"/>
              <a:buChar char="•"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696D70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/>
                <a:cs typeface="Segoe UI" panose="020B0502040204020203" pitchFamily="34" charset="0"/>
              </a:rPr>
              <a:t>Quando o veículo ingressou e saiu do depósito; ​</a:t>
            </a:r>
          </a:p>
          <a:p>
            <a:pPr marL="914400" lvl="1" indent="-252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2CC5E"/>
              </a:buClr>
              <a:buFont typeface="Arial" panose="020B0604020202020204" pitchFamily="34" charset="0"/>
              <a:buChar char="•"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696D70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/>
                <a:cs typeface="Segoe UI" panose="020B0502040204020203" pitchFamily="34" charset="0"/>
              </a:rPr>
              <a:t>Despesas totais do veículo, a serem pagas em caso de retirada do veículo, em situação de busca e apreensão;  ​</a:t>
            </a:r>
          </a:p>
          <a:p>
            <a:pPr marL="914400" lvl="1" indent="-252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2CC5E"/>
              </a:buClr>
              <a:buFont typeface="Arial" panose="020B0604020202020204" pitchFamily="34" charset="0"/>
              <a:buChar char="•"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696D70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/>
                <a:cs typeface="Segoe UI" panose="020B0502040204020203" pitchFamily="34" charset="0"/>
              </a:rPr>
              <a:t>Foto do veículo ao ingressar no depósito. Foto já obtida atualmente, por procedimento padronizado, sem elementos de identificação de dados pessoais e sem a presença de pessoas na foto; e ​</a:t>
            </a:r>
          </a:p>
          <a:p>
            <a:pPr marL="914400" lvl="1" indent="-252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2CC5E"/>
              </a:buClr>
              <a:buFont typeface="Arial" panose="020B0604020202020204" pitchFamily="34" charset="0"/>
              <a:buChar char="•"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696D70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/>
                <a:cs typeface="Segoe UI" panose="020B0502040204020203" pitchFamily="34" charset="0"/>
              </a:rPr>
              <a:t>Síntese das restrições administrativas e judiciais do veículo, sem dados pessoais: multas, IPVA e dívida ativa, entre outros. </a:t>
            </a:r>
          </a:p>
        </p:txBody>
      </p:sp>
      <p:sp>
        <p:nvSpPr>
          <p:cNvPr id="3" name="Google Shape;472;p52">
            <a:extLst>
              <a:ext uri="{FF2B5EF4-FFF2-40B4-BE49-F238E27FC236}">
                <a16:creationId xmlns:a16="http://schemas.microsoft.com/office/drawing/2014/main" id="{1A087538-0F5A-4530-BCDD-68E3BB0C9AE1}"/>
              </a:ext>
            </a:extLst>
          </p:cNvPr>
          <p:cNvSpPr/>
          <p:nvPr/>
        </p:nvSpPr>
        <p:spPr>
          <a:xfrm>
            <a:off x="452564" y="574584"/>
            <a:ext cx="11114596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696D70"/>
                </a:solidFill>
                <a:effectLst/>
                <a:uLnTx/>
                <a:uFillTx/>
                <a:latin typeface="Montserrat" panose="00000500000000000000" pitchFamily="50" charset="0"/>
                <a:ea typeface="Montserrat ExtraBold"/>
                <a:cs typeface="Arial" panose="020B0604020202020204" pitchFamily="34" charset="0"/>
                <a:sym typeface="Montserrat ExtraBold"/>
              </a:rPr>
              <a:t>“Movimentação de veículos financiados em depósitos do RS” 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Montserrat ExtraBold"/>
              <a:ea typeface="+mn-ea"/>
              <a:cs typeface="Calibri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399293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556CB3-AAA1-452C-9EBE-27073528EAFB}"/>
              </a:ext>
            </a:extLst>
          </p:cNvPr>
          <p:cNvSpPr txBox="1">
            <a:spLocks/>
          </p:cNvSpPr>
          <p:nvPr/>
        </p:nvSpPr>
        <p:spPr>
          <a:xfrm>
            <a:off x="1836512" y="1792294"/>
            <a:ext cx="8891739" cy="43958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20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8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marR="0" lvl="0" indent="-25200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2CC5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000" b="1" i="0" u="none" strike="noStrike" kern="1200" cap="none" spc="0" normalizeH="0" baseline="0" noProof="0">
                <a:ln>
                  <a:noFill/>
                </a:ln>
                <a:solidFill>
                  <a:srgbClr val="696D70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/>
                <a:cs typeface="Segoe UI" panose="020B0502040204020203" pitchFamily="34" charset="0"/>
              </a:rPr>
              <a:t>O que é?</a:t>
            </a:r>
          </a:p>
          <a:p>
            <a:pPr marL="859631" marR="0" lvl="1" indent="-402431" algn="just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>
                <a:ln>
                  <a:noFill/>
                </a:ln>
                <a:solidFill>
                  <a:srgbClr val="696D70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anose="020B0604020202020204" pitchFamily="34" charset="0"/>
                <a:sym typeface="Montserrat ExtraBold"/>
              </a:rPr>
              <a:t>Edital: </a:t>
            </a:r>
            <a:r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696D70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anose="020B0604020202020204" pitchFamily="34" charset="0"/>
                <a:sym typeface="Montserrat ExtraBold"/>
              </a:rPr>
              <a:t>DESAFIO DE INOVAÇÃO. </a:t>
            </a:r>
          </a:p>
          <a:p>
            <a:pPr marL="859631" marR="0" lvl="1" indent="-402431" algn="just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>
                <a:ln>
                  <a:noFill/>
                </a:ln>
                <a:solidFill>
                  <a:srgbClr val="696D70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anose="020B0604020202020204" pitchFamily="34" charset="0"/>
                <a:sym typeface="Montserrat ExtraBold"/>
              </a:rPr>
              <a:t>Objeto: </a:t>
            </a:r>
            <a:r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696D70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anose="020B0604020202020204" pitchFamily="34" charset="0"/>
                <a:sym typeface="Montserrat ExtraBold"/>
              </a:rPr>
              <a:t>Selecionar </a:t>
            </a:r>
            <a:r>
              <a:rPr kumimoji="0" lang="pt-BR" sz="1400" b="0" i="1" u="none" strike="noStrike" kern="1200" cap="none" spc="0" normalizeH="0" baseline="0" noProof="0">
                <a:ln>
                  <a:noFill/>
                </a:ln>
                <a:solidFill>
                  <a:srgbClr val="696D70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anose="020B0604020202020204" pitchFamily="34" charset="0"/>
                <a:sym typeface="Montserrat ExtraBold"/>
              </a:rPr>
              <a:t>startups</a:t>
            </a:r>
            <a:r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696D70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anose="020B0604020202020204" pitchFamily="34" charset="0"/>
                <a:sym typeface="Montserrat ExtraBold"/>
              </a:rPr>
              <a:t> que criem modelos de serviços monetizáveis com base em dados controlados pelo Governo, para desenvolvimento e lançamento em parceria.</a:t>
            </a:r>
            <a:endParaRPr kumimoji="0" lang="pt-BR" sz="1400" b="1" i="0" u="none" strike="noStrike" kern="1200" cap="none" spc="0" normalizeH="0" baseline="0" noProof="0">
              <a:ln>
                <a:noFill/>
              </a:ln>
              <a:solidFill>
                <a:srgbClr val="696D70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anose="020B0604020202020204" pitchFamily="34" charset="0"/>
              <a:sym typeface="Montserrat ExtraBold"/>
            </a:endParaRPr>
          </a:p>
          <a:p>
            <a:pPr marL="457200" marR="0" lvl="0" indent="-2520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C2CC5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000" b="1" i="0" u="none" strike="noStrike" kern="1200" cap="none" spc="0" normalizeH="0" baseline="0" noProof="0">
                <a:ln>
                  <a:noFill/>
                </a:ln>
                <a:solidFill>
                  <a:srgbClr val="696D70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/>
                <a:cs typeface="Segoe UI" panose="020B0502040204020203" pitchFamily="34" charset="0"/>
              </a:rPr>
              <a:t>Etapa atual: </a:t>
            </a:r>
          </a:p>
          <a:p>
            <a:pPr marL="446088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696D70"/>
              </a:buClr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696D70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/>
                <a:cs typeface="Segoe UI" panose="020B0502040204020203" pitchFamily="34" charset="0"/>
              </a:rPr>
              <a:t>Assinado aditivo contratual para </a:t>
            </a:r>
            <a:r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696D70"/>
                </a:solidFill>
                <a:effectLst/>
                <a:uLnTx/>
                <a:uFillTx/>
                <a:latin typeface="Montserrat" panose="00000500000000000000" pitchFamily="50" charset="0"/>
                <a:ea typeface="+mj-ea"/>
                <a:cs typeface="Arial" panose="020B0604020202020204" pitchFamily="34" charset="0"/>
              </a:rPr>
              <a:t>contratação de aceleradora ou ICT, que irá apoiar o Tesouro e parceiros nesta jornada.</a:t>
            </a:r>
          </a:p>
          <a:p>
            <a:pPr marL="446088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696D70"/>
              </a:buClr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696D70"/>
                </a:solidFill>
                <a:effectLst/>
                <a:uLnTx/>
                <a:uFillTx/>
                <a:latin typeface="Montserrat" panose="00000500000000000000" pitchFamily="50" charset="0"/>
                <a:ea typeface="+mj-ea"/>
                <a:cs typeface="Arial" panose="020B0604020202020204" pitchFamily="34" charset="0"/>
              </a:rPr>
              <a:t>Assinado Termo de Cooperação Técnica com a ENAP – Desafios gov.br</a:t>
            </a:r>
          </a:p>
          <a:p>
            <a:pPr marL="4572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C2CC5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000" b="1" i="0" u="none" strike="noStrike" kern="1200" cap="none" spc="0" normalizeH="0" baseline="0" noProof="0">
                <a:ln>
                  <a:noFill/>
                </a:ln>
                <a:solidFill>
                  <a:srgbClr val="696D70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/>
                <a:cs typeface="Segoe UI" panose="020B0502040204020203" pitchFamily="34" charset="0"/>
              </a:rPr>
              <a:t>Próxima etapa: </a:t>
            </a:r>
            <a:br>
              <a:rPr kumimoji="0" lang="pt-BR" sz="2000" b="1" i="0" u="none" strike="noStrike" kern="1200" cap="none" spc="0" normalizeH="0" baseline="0" noProof="0">
                <a:ln>
                  <a:noFill/>
                </a:ln>
                <a:solidFill>
                  <a:srgbClr val="696D70"/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/>
                <a:cs typeface="Segoe UI" panose="020B0502040204020203" pitchFamily="34" charset="0"/>
              </a:rPr>
            </a:br>
            <a:r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696D70"/>
                </a:solidFill>
                <a:effectLst/>
                <a:uLnTx/>
                <a:uFillTx/>
                <a:latin typeface="Montserrat" panose="00000500000000000000" pitchFamily="50" charset="0"/>
                <a:ea typeface="Calibri" panose="020F0502020204030204"/>
                <a:cs typeface="Arial" panose="020B0604020202020204" pitchFamily="34" charset="0"/>
              </a:rPr>
              <a:t>Aditivo para obtenção de recursos para contratação das </a:t>
            </a:r>
            <a:r>
              <a:rPr kumimoji="0" lang="pt-BR" sz="1400" b="0" i="1" u="none" strike="noStrike" kern="1200" cap="none" spc="0" normalizeH="0" baseline="0" noProof="0">
                <a:ln>
                  <a:noFill/>
                </a:ln>
                <a:solidFill>
                  <a:srgbClr val="696D70"/>
                </a:solidFill>
                <a:effectLst/>
                <a:uLnTx/>
                <a:uFillTx/>
                <a:latin typeface="Montserrat" panose="00000500000000000000" pitchFamily="50" charset="0"/>
                <a:ea typeface="Calibri" panose="020F0502020204030204"/>
                <a:cs typeface="Arial" panose="020B0604020202020204" pitchFamily="34" charset="0"/>
              </a:rPr>
              <a:t>startups</a:t>
            </a:r>
            <a:r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696D70"/>
                </a:solidFill>
                <a:effectLst/>
                <a:uLnTx/>
                <a:uFillTx/>
                <a:latin typeface="Montserrat" panose="00000500000000000000" pitchFamily="50" charset="0"/>
                <a:ea typeface="Calibri" panose="020F0502020204030204"/>
                <a:cs typeface="Arial" panose="020B0604020202020204" pitchFamily="34" charset="0"/>
              </a:rPr>
              <a:t> (em andamento) e lançamento dos editais.</a:t>
            </a: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696D70"/>
              </a:solidFill>
              <a:effectLst/>
              <a:uLnTx/>
              <a:uFillTx/>
              <a:latin typeface="Montserrat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Google Shape;472;p52">
            <a:extLst>
              <a:ext uri="{FF2B5EF4-FFF2-40B4-BE49-F238E27FC236}">
                <a16:creationId xmlns:a16="http://schemas.microsoft.com/office/drawing/2014/main" id="{ABC18325-4320-4521-82CD-E60C4D92F868}"/>
              </a:ext>
            </a:extLst>
          </p:cNvPr>
          <p:cNvSpPr/>
          <p:nvPr/>
        </p:nvSpPr>
        <p:spPr>
          <a:xfrm>
            <a:off x="452564" y="574584"/>
            <a:ext cx="10602532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>
                <a:ln>
                  <a:noFill/>
                </a:ln>
                <a:solidFill>
                  <a:srgbClr val="696D70"/>
                </a:solidFill>
                <a:effectLst/>
                <a:uLnTx/>
                <a:uFillTx/>
                <a:latin typeface="Montserrat ExtraBold"/>
                <a:ea typeface="+mn-ea"/>
                <a:cs typeface="Calibri"/>
              </a:rPr>
              <a:t>Projeto Piloto 2: Seleção/parceria startup – CPSI Marco Legal LC 182/21</a:t>
            </a:r>
          </a:p>
          <a:p>
            <a:pPr marL="0" marR="0" lvl="0" indent="0" algn="l" defTabSz="914400" rtl="0" eaLnBrk="1" fontAlgn="auto" latinLnBrk="0" hangingPunct="1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tabLst/>
              <a:defRPr/>
            </a:pPr>
            <a:endParaRPr kumimoji="0" lang="pt-BR" sz="4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Montserrat ExtraBold"/>
              <a:ea typeface="+mn-ea"/>
              <a:cs typeface="Calibri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35874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xto, Linha do tempo&#10;&#10;Descrição gerada automaticamente">
            <a:extLst>
              <a:ext uri="{FF2B5EF4-FFF2-40B4-BE49-F238E27FC236}">
                <a16:creationId xmlns:a16="http://schemas.microsoft.com/office/drawing/2014/main" id="{CA7D0EE2-5775-47AE-9339-D427592C26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57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57D43DC-E792-E70D-B7B0-0EB927B9A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772" y="4694607"/>
            <a:ext cx="3719040" cy="1958120"/>
          </a:xfrm>
          <a:prstGeom prst="rect">
            <a:avLst/>
          </a:prstGeom>
        </p:spPr>
      </p:pic>
      <p:pic>
        <p:nvPicPr>
          <p:cNvPr id="5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2D453E6D-F581-5F1C-C5DF-468CD778EE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472" y="5648492"/>
            <a:ext cx="1394989" cy="84815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4C6EFB7-CC0D-DBB5-32A6-4702037B9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5460" y="4694607"/>
            <a:ext cx="3719040" cy="1958120"/>
          </a:xfrm>
          <a:prstGeom prst="rect">
            <a:avLst/>
          </a:prstGeom>
        </p:spPr>
      </p:pic>
      <p:pic>
        <p:nvPicPr>
          <p:cNvPr id="8" name="Picture 2" descr="Procergs - Secretaria de Governança e Gestão Estratégica">
            <a:extLst>
              <a:ext uri="{FF2B5EF4-FFF2-40B4-BE49-F238E27FC236}">
                <a16:creationId xmlns:a16="http://schemas.microsoft.com/office/drawing/2014/main" id="{AD6D4BFF-3D56-20B1-09A8-EE6B2C95D1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28" t="36472" r="14927" b="38074"/>
          <a:stretch/>
        </p:blipFill>
        <p:spPr bwMode="auto">
          <a:xfrm>
            <a:off x="7939460" y="6039497"/>
            <a:ext cx="2026363" cy="41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 descr="Imagem de desenho animado&#10;&#10;Descrição gerada automaticamente com confiança baixa">
            <a:extLst>
              <a:ext uri="{FF2B5EF4-FFF2-40B4-BE49-F238E27FC236}">
                <a16:creationId xmlns:a16="http://schemas.microsoft.com/office/drawing/2014/main" id="{7EA1B8DD-0856-8274-2239-2872189139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018" y="5338916"/>
            <a:ext cx="3686630" cy="1651251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EF3321F9-F31C-F1F8-1898-D198DF9A631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55238"/>
          <a:stretch/>
        </p:blipFill>
        <p:spPr>
          <a:xfrm>
            <a:off x="6166095" y="5874474"/>
            <a:ext cx="1489716" cy="71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60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D722C2C6-F588-44B7-AA1E-3847ACD8B6B5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C2C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23BA458-2AE5-49B3-99A2-4321468AFE4A}"/>
              </a:ext>
            </a:extLst>
          </p:cNvPr>
          <p:cNvSpPr/>
          <p:nvPr/>
        </p:nvSpPr>
        <p:spPr>
          <a:xfrm>
            <a:off x="4961005" y="2097259"/>
            <a:ext cx="4108568" cy="923324"/>
          </a:xfrm>
          <a:prstGeom prst="rect">
            <a:avLst/>
          </a:prstGeom>
        </p:spPr>
        <p:txBody>
          <a:bodyPr wrap="square" lIns="91435" tIns="45717" rIns="91435" bIns="45717" anchor="t">
            <a:spAutoFit/>
          </a:bodyPr>
          <a:lstStyle>
            <a:defPPr>
              <a:defRPr lang="pt-BR"/>
            </a:defPPr>
            <a:lvl1pPr marL="0" algn="l" defTabSz="916686" rtl="0" eaLnBrk="1" latinLnBrk="0" hangingPunct="1">
              <a:defRPr sz="18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343" algn="l" defTabSz="916686" rtl="0" eaLnBrk="1" latinLnBrk="0" hangingPunct="1">
              <a:defRPr sz="18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6686" algn="l" defTabSz="916686" rtl="0" eaLnBrk="1" latinLnBrk="0" hangingPunct="1">
              <a:defRPr sz="18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5029" algn="l" defTabSz="916686" rtl="0" eaLnBrk="1" latinLnBrk="0" hangingPunct="1">
              <a:defRPr sz="18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3372" algn="l" defTabSz="916686" rtl="0" eaLnBrk="1" latinLnBrk="0" hangingPunct="1">
              <a:defRPr sz="18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91715" algn="l" defTabSz="916686" rtl="0" eaLnBrk="1" latinLnBrk="0" hangingPunct="1">
              <a:defRPr sz="18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50058" algn="l" defTabSz="916686" rtl="0" eaLnBrk="1" latinLnBrk="0" hangingPunct="1">
              <a:defRPr sz="18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8401" algn="l" defTabSz="916686" rtl="0" eaLnBrk="1" latinLnBrk="0" hangingPunct="1">
              <a:defRPr sz="18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66744" algn="l" defTabSz="916686" rtl="0" eaLnBrk="1" latinLnBrk="0" hangingPunct="1">
              <a:defRPr sz="18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66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500" cap="none" spc="-41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Segoe UI" panose="020B0502040204020203" pitchFamily="34" charset="0"/>
              </a:rPr>
              <a:t>no Agro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11404EF-7412-4D0D-AE71-9D9C902F9E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79" y="1037268"/>
            <a:ext cx="4300563" cy="214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9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Arredondado 4">
            <a:extLst>
              <a:ext uri="{FF2B5EF4-FFF2-40B4-BE49-F238E27FC236}">
                <a16:creationId xmlns:a16="http://schemas.microsoft.com/office/drawing/2014/main" id="{57EBDF97-0C4F-4EB7-8737-2E897A69C39D}"/>
              </a:ext>
            </a:extLst>
          </p:cNvPr>
          <p:cNvSpPr/>
          <p:nvPr/>
        </p:nvSpPr>
        <p:spPr>
          <a:xfrm>
            <a:off x="2192356" y="1582071"/>
            <a:ext cx="2864386" cy="87033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latin typeface="Montserrat" pitchFamily="2" charset="77"/>
              </a:rPr>
              <a:t>Departamento de Defesa Sanitária Animal </a:t>
            </a:r>
          </a:p>
        </p:txBody>
      </p:sp>
      <p:sp>
        <p:nvSpPr>
          <p:cNvPr id="6" name="Retângulo Arredondado 5">
            <a:extLst>
              <a:ext uri="{FF2B5EF4-FFF2-40B4-BE49-F238E27FC236}">
                <a16:creationId xmlns:a16="http://schemas.microsoft.com/office/drawing/2014/main" id="{52ED3F08-5D48-5CE8-B770-5F0D96727D83}"/>
              </a:ext>
            </a:extLst>
          </p:cNvPr>
          <p:cNvSpPr/>
          <p:nvPr/>
        </p:nvSpPr>
        <p:spPr>
          <a:xfrm>
            <a:off x="5187108" y="1582071"/>
            <a:ext cx="2864386" cy="87033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latin typeface="Montserrat" pitchFamily="2" charset="77"/>
              </a:rPr>
              <a:t>Departamento de Defesa Vegetal</a:t>
            </a:r>
          </a:p>
        </p:txBody>
      </p:sp>
      <p:sp>
        <p:nvSpPr>
          <p:cNvPr id="7" name="Retângulo Arredondado 6">
            <a:extLst>
              <a:ext uri="{FF2B5EF4-FFF2-40B4-BE49-F238E27FC236}">
                <a16:creationId xmlns:a16="http://schemas.microsoft.com/office/drawing/2014/main" id="{BD2256C4-DFFF-06E1-F18B-64EB294FC938}"/>
              </a:ext>
            </a:extLst>
          </p:cNvPr>
          <p:cNvSpPr/>
          <p:nvPr/>
        </p:nvSpPr>
        <p:spPr>
          <a:xfrm>
            <a:off x="8181860" y="1582071"/>
            <a:ext cx="2864386" cy="87033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latin typeface="Montserrat" pitchFamily="2" charset="77"/>
              </a:rPr>
              <a:t>Departamento de Diagnóstico e Pesquisa Agropecuária</a:t>
            </a:r>
          </a:p>
        </p:txBody>
      </p:sp>
      <p:sp>
        <p:nvSpPr>
          <p:cNvPr id="8" name="Retângulo Arredondado 7">
            <a:extLst>
              <a:ext uri="{FF2B5EF4-FFF2-40B4-BE49-F238E27FC236}">
                <a16:creationId xmlns:a16="http://schemas.microsoft.com/office/drawing/2014/main" id="{3237FD69-527A-A1DC-B752-EA78C082642B}"/>
              </a:ext>
            </a:extLst>
          </p:cNvPr>
          <p:cNvSpPr/>
          <p:nvPr/>
        </p:nvSpPr>
        <p:spPr>
          <a:xfrm>
            <a:off x="2192356" y="4421549"/>
            <a:ext cx="2864386" cy="87033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ysClr val="windowText" lastClr="000000"/>
                </a:solidFill>
                <a:latin typeface="Montserrat" pitchFamily="2" charset="77"/>
              </a:rPr>
              <a:t>Dados</a:t>
            </a:r>
          </a:p>
          <a:p>
            <a:pPr algn="ctr"/>
            <a:r>
              <a:rPr lang="pt-BR" sz="1200" dirty="0">
                <a:solidFill>
                  <a:sysClr val="windowText" lastClr="000000"/>
                </a:solidFill>
                <a:latin typeface="Montserrat" pitchFamily="2" charset="77"/>
              </a:rPr>
              <a:t>Cadastro de movimentação animal</a:t>
            </a:r>
          </a:p>
          <a:p>
            <a:pPr algn="ctr"/>
            <a:r>
              <a:rPr lang="pt-BR" sz="1200" dirty="0">
                <a:solidFill>
                  <a:sysClr val="windowText" lastClr="000000"/>
                </a:solidFill>
                <a:latin typeface="Montserrat" pitchFamily="2" charset="77"/>
              </a:rPr>
              <a:t>Declaração de rebanho</a:t>
            </a:r>
          </a:p>
        </p:txBody>
      </p:sp>
      <p:sp>
        <p:nvSpPr>
          <p:cNvPr id="9" name="Retângulo Arredondado 8">
            <a:extLst>
              <a:ext uri="{FF2B5EF4-FFF2-40B4-BE49-F238E27FC236}">
                <a16:creationId xmlns:a16="http://schemas.microsoft.com/office/drawing/2014/main" id="{8A248E16-3A88-C955-CE7F-0C837C8862DA}"/>
              </a:ext>
            </a:extLst>
          </p:cNvPr>
          <p:cNvSpPr/>
          <p:nvPr/>
        </p:nvSpPr>
        <p:spPr>
          <a:xfrm>
            <a:off x="2192356" y="5414218"/>
            <a:ext cx="2864386" cy="108401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ysClr val="windowText" lastClr="000000"/>
                </a:solidFill>
                <a:latin typeface="Montserrat" pitchFamily="2" charset="77"/>
              </a:rPr>
              <a:t>Potenciais clientes</a:t>
            </a:r>
          </a:p>
          <a:p>
            <a:pPr algn="ctr"/>
            <a:r>
              <a:rPr lang="pt-BR" sz="1200" dirty="0">
                <a:solidFill>
                  <a:sysClr val="windowText" lastClr="000000"/>
                </a:solidFill>
                <a:latin typeface="Montserrat" pitchFamily="2" charset="77"/>
              </a:rPr>
              <a:t>Financeiras</a:t>
            </a:r>
          </a:p>
          <a:p>
            <a:pPr algn="ctr"/>
            <a:r>
              <a:rPr lang="pt-BR" sz="1200" dirty="0">
                <a:solidFill>
                  <a:sysClr val="windowText" lastClr="000000"/>
                </a:solidFill>
                <a:latin typeface="Montserrat" pitchFamily="2" charset="77"/>
              </a:rPr>
              <a:t>Seguradoras</a:t>
            </a:r>
          </a:p>
          <a:p>
            <a:pPr algn="ctr"/>
            <a:r>
              <a:rPr lang="pt-BR" sz="1200" dirty="0">
                <a:solidFill>
                  <a:sysClr val="windowText" lastClr="000000"/>
                </a:solidFill>
                <a:latin typeface="Montserrat" pitchFamily="2" charset="77"/>
              </a:rPr>
              <a:t>Produtores rurais</a:t>
            </a:r>
          </a:p>
        </p:txBody>
      </p:sp>
      <p:sp>
        <p:nvSpPr>
          <p:cNvPr id="10" name="Retângulo Arredondado 9">
            <a:extLst>
              <a:ext uri="{FF2B5EF4-FFF2-40B4-BE49-F238E27FC236}">
                <a16:creationId xmlns:a16="http://schemas.microsoft.com/office/drawing/2014/main" id="{A5D7D832-D607-BFB1-779A-854F25C793D3}"/>
              </a:ext>
            </a:extLst>
          </p:cNvPr>
          <p:cNvSpPr/>
          <p:nvPr/>
        </p:nvSpPr>
        <p:spPr>
          <a:xfrm>
            <a:off x="2192356" y="2627521"/>
            <a:ext cx="2864386" cy="163979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  <a:latin typeface="Montserrat" pitchFamily="2" charset="77"/>
              </a:rPr>
              <a:t>Oportunidades</a:t>
            </a:r>
          </a:p>
          <a:p>
            <a:pPr algn="ctr"/>
            <a:r>
              <a:rPr lang="pt-BR" sz="1400" dirty="0">
                <a:solidFill>
                  <a:schemeClr val="tx1"/>
                </a:solidFill>
                <a:latin typeface="Montserrat" pitchFamily="2" charset="77"/>
              </a:rPr>
              <a:t>Agilidade na análise de crédito</a:t>
            </a:r>
          </a:p>
          <a:p>
            <a:pPr algn="ctr"/>
            <a:r>
              <a:rPr lang="pt-BR" sz="1400" dirty="0">
                <a:solidFill>
                  <a:schemeClr val="tx1"/>
                </a:solidFill>
                <a:latin typeface="Montserrat" pitchFamily="2" charset="77"/>
              </a:rPr>
              <a:t>Análise de mercado</a:t>
            </a:r>
          </a:p>
          <a:p>
            <a:pPr algn="ctr"/>
            <a:r>
              <a:rPr lang="pt-BR" sz="1400" dirty="0">
                <a:solidFill>
                  <a:schemeClr val="tx1"/>
                </a:solidFill>
                <a:latin typeface="Montserrat" pitchFamily="2" charset="77"/>
              </a:rPr>
              <a:t>Certificação de origem</a:t>
            </a:r>
          </a:p>
        </p:txBody>
      </p:sp>
      <p:sp>
        <p:nvSpPr>
          <p:cNvPr id="11" name="Google Shape;472;p52">
            <a:extLst>
              <a:ext uri="{FF2B5EF4-FFF2-40B4-BE49-F238E27FC236}">
                <a16:creationId xmlns:a16="http://schemas.microsoft.com/office/drawing/2014/main" id="{80F3AF45-7B7C-0A70-6C97-6FC25521B591}"/>
              </a:ext>
            </a:extLst>
          </p:cNvPr>
          <p:cNvSpPr/>
          <p:nvPr/>
        </p:nvSpPr>
        <p:spPr>
          <a:xfrm>
            <a:off x="496631" y="585601"/>
            <a:ext cx="11594125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srgbClr val="696D70"/>
                </a:solidFill>
                <a:effectLst/>
                <a:uLnTx/>
                <a:uFillTx/>
                <a:latin typeface="Montserrat ExtraBold"/>
                <a:ea typeface="+mn-ea"/>
                <a:cs typeface="Calibri"/>
              </a:rPr>
              <a:t>Perspectivas de Novos Negócios - SEAPI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Montserrat ExtraBold"/>
              <a:ea typeface="+mn-ea"/>
              <a:cs typeface="Calibri"/>
              <a:sym typeface="Quattrocento Sans"/>
            </a:endParaRPr>
          </a:p>
        </p:txBody>
      </p:sp>
      <p:sp>
        <p:nvSpPr>
          <p:cNvPr id="12" name="Retângulo Arredondado 11">
            <a:extLst>
              <a:ext uri="{FF2B5EF4-FFF2-40B4-BE49-F238E27FC236}">
                <a16:creationId xmlns:a16="http://schemas.microsoft.com/office/drawing/2014/main" id="{3A89ABF0-B751-F5F6-01E6-0EBF12CD7DC3}"/>
              </a:ext>
            </a:extLst>
          </p:cNvPr>
          <p:cNvSpPr/>
          <p:nvPr/>
        </p:nvSpPr>
        <p:spPr>
          <a:xfrm>
            <a:off x="5187108" y="4405600"/>
            <a:ext cx="2864386" cy="87033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ysClr val="windowText" lastClr="000000"/>
                </a:solidFill>
                <a:latin typeface="Montserrat" pitchFamily="2" charset="77"/>
              </a:rPr>
              <a:t>Dados</a:t>
            </a:r>
            <a:endParaRPr lang="pt-BR" sz="1200" dirty="0">
              <a:solidFill>
                <a:sysClr val="windowText" lastClr="000000"/>
              </a:solidFill>
              <a:latin typeface="Montserrat" pitchFamily="2" charset="77"/>
            </a:endParaRPr>
          </a:p>
          <a:p>
            <a:pPr algn="ctr"/>
            <a:r>
              <a:rPr lang="pt-BR" sz="1200" dirty="0">
                <a:solidFill>
                  <a:sysClr val="windowText" lastClr="000000"/>
                </a:solidFill>
                <a:latin typeface="Montserrat" pitchFamily="2" charset="77"/>
              </a:rPr>
              <a:t>Produção e culturas</a:t>
            </a:r>
          </a:p>
          <a:p>
            <a:pPr algn="ctr"/>
            <a:r>
              <a:rPr lang="pt-BR" sz="1200" dirty="0">
                <a:solidFill>
                  <a:sysClr val="windowText" lastClr="000000"/>
                </a:solidFill>
                <a:latin typeface="Montserrat" pitchFamily="2" charset="77"/>
              </a:rPr>
              <a:t>Produtos agrotóxicos</a:t>
            </a:r>
          </a:p>
        </p:txBody>
      </p:sp>
      <p:sp>
        <p:nvSpPr>
          <p:cNvPr id="13" name="Retângulo Arredondado 12">
            <a:extLst>
              <a:ext uri="{FF2B5EF4-FFF2-40B4-BE49-F238E27FC236}">
                <a16:creationId xmlns:a16="http://schemas.microsoft.com/office/drawing/2014/main" id="{2FFCA00F-0BD5-224B-D1B0-290207EEB853}"/>
              </a:ext>
            </a:extLst>
          </p:cNvPr>
          <p:cNvSpPr/>
          <p:nvPr/>
        </p:nvSpPr>
        <p:spPr>
          <a:xfrm>
            <a:off x="8181860" y="4405598"/>
            <a:ext cx="2864386" cy="87033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ysClr val="windowText" lastClr="000000"/>
                </a:solidFill>
                <a:latin typeface="Montserrat" pitchFamily="2" charset="77"/>
              </a:rPr>
              <a:t>Dados</a:t>
            </a:r>
          </a:p>
          <a:p>
            <a:pPr algn="ctr"/>
            <a:r>
              <a:rPr lang="pt-BR" sz="1200" dirty="0">
                <a:solidFill>
                  <a:sysClr val="windowText" lastClr="000000"/>
                </a:solidFill>
                <a:latin typeface="Montserrat" pitchFamily="2" charset="77"/>
              </a:rPr>
              <a:t>Climáticos - Meteorológicos</a:t>
            </a:r>
          </a:p>
          <a:p>
            <a:pPr algn="ctr"/>
            <a:r>
              <a:rPr lang="pt-BR" sz="1200" dirty="0">
                <a:solidFill>
                  <a:sysClr val="windowText" lastClr="000000"/>
                </a:solidFill>
                <a:latin typeface="Montserrat" pitchFamily="2" charset="77"/>
              </a:rPr>
              <a:t>Análise de Solos</a:t>
            </a:r>
          </a:p>
        </p:txBody>
      </p:sp>
      <p:sp>
        <p:nvSpPr>
          <p:cNvPr id="14" name="Retângulo Arredondado 13">
            <a:extLst>
              <a:ext uri="{FF2B5EF4-FFF2-40B4-BE49-F238E27FC236}">
                <a16:creationId xmlns:a16="http://schemas.microsoft.com/office/drawing/2014/main" id="{C74B1F9E-3011-DC48-D0CB-77381977D743}"/>
              </a:ext>
            </a:extLst>
          </p:cNvPr>
          <p:cNvSpPr/>
          <p:nvPr/>
        </p:nvSpPr>
        <p:spPr>
          <a:xfrm>
            <a:off x="5187108" y="5414218"/>
            <a:ext cx="2864386" cy="108401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ysClr val="windowText" lastClr="000000"/>
                </a:solidFill>
                <a:latin typeface="Montserrat" pitchFamily="2" charset="77"/>
              </a:rPr>
              <a:t>Potenciais clientes</a:t>
            </a:r>
          </a:p>
          <a:p>
            <a:pPr algn="ctr"/>
            <a:r>
              <a:rPr lang="pt-BR" sz="1200" dirty="0">
                <a:solidFill>
                  <a:sysClr val="windowText" lastClr="000000"/>
                </a:solidFill>
                <a:latin typeface="Montserrat" pitchFamily="2" charset="77"/>
              </a:rPr>
              <a:t>Financeiras</a:t>
            </a:r>
          </a:p>
          <a:p>
            <a:pPr algn="ctr"/>
            <a:r>
              <a:rPr lang="pt-BR" sz="1200" dirty="0">
                <a:solidFill>
                  <a:sysClr val="windowText" lastClr="000000"/>
                </a:solidFill>
                <a:latin typeface="Montserrat" pitchFamily="2" charset="77"/>
              </a:rPr>
              <a:t>Seguradoras</a:t>
            </a:r>
          </a:p>
          <a:p>
            <a:pPr algn="ctr"/>
            <a:r>
              <a:rPr lang="pt-BR" sz="1200" dirty="0">
                <a:solidFill>
                  <a:sysClr val="windowText" lastClr="000000"/>
                </a:solidFill>
                <a:latin typeface="Montserrat" pitchFamily="2" charset="77"/>
              </a:rPr>
              <a:t>Produtores rurais</a:t>
            </a:r>
          </a:p>
          <a:p>
            <a:pPr algn="ctr"/>
            <a:r>
              <a:rPr lang="pt-BR" sz="1200" dirty="0">
                <a:solidFill>
                  <a:sysClr val="windowText" lastClr="000000"/>
                </a:solidFill>
                <a:latin typeface="Montserrat" pitchFamily="2" charset="77"/>
              </a:rPr>
              <a:t>Investidores e setor produtivo</a:t>
            </a:r>
          </a:p>
        </p:txBody>
      </p:sp>
      <p:sp>
        <p:nvSpPr>
          <p:cNvPr id="15" name="Retângulo Arredondado 14">
            <a:extLst>
              <a:ext uri="{FF2B5EF4-FFF2-40B4-BE49-F238E27FC236}">
                <a16:creationId xmlns:a16="http://schemas.microsoft.com/office/drawing/2014/main" id="{54F1ECE3-AC12-B58B-3681-3AEEF31AEAE6}"/>
              </a:ext>
            </a:extLst>
          </p:cNvPr>
          <p:cNvSpPr/>
          <p:nvPr/>
        </p:nvSpPr>
        <p:spPr>
          <a:xfrm>
            <a:off x="5187108" y="2627522"/>
            <a:ext cx="2864386" cy="163979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  <a:latin typeface="Montserrat" pitchFamily="2" charset="77"/>
              </a:rPr>
              <a:t>Oportunidades</a:t>
            </a:r>
          </a:p>
          <a:p>
            <a:pPr algn="ctr"/>
            <a:r>
              <a:rPr lang="pt-BR" sz="1400" dirty="0">
                <a:solidFill>
                  <a:schemeClr val="tx1"/>
                </a:solidFill>
                <a:latin typeface="Montserrat" pitchFamily="2" charset="77"/>
              </a:rPr>
              <a:t>Agilidade na análise de crédito</a:t>
            </a:r>
          </a:p>
          <a:p>
            <a:pPr algn="ctr"/>
            <a:r>
              <a:rPr lang="pt-BR" sz="1400" dirty="0">
                <a:solidFill>
                  <a:schemeClr val="tx1"/>
                </a:solidFill>
                <a:latin typeface="Montserrat" pitchFamily="2" charset="77"/>
              </a:rPr>
              <a:t>Análises de mercados</a:t>
            </a:r>
          </a:p>
          <a:p>
            <a:pPr algn="ctr"/>
            <a:r>
              <a:rPr lang="pt-BR" sz="1400" dirty="0">
                <a:solidFill>
                  <a:schemeClr val="tx1"/>
                </a:solidFill>
                <a:latin typeface="Montserrat" pitchFamily="2" charset="77"/>
              </a:rPr>
              <a:t>Segurança legal de produtos</a:t>
            </a:r>
          </a:p>
        </p:txBody>
      </p:sp>
      <p:sp>
        <p:nvSpPr>
          <p:cNvPr id="16" name="Retângulo Arredondado 15">
            <a:extLst>
              <a:ext uri="{FF2B5EF4-FFF2-40B4-BE49-F238E27FC236}">
                <a16:creationId xmlns:a16="http://schemas.microsoft.com/office/drawing/2014/main" id="{7DBC6AA8-21B7-5481-DD10-7DE1D52F0A1F}"/>
              </a:ext>
            </a:extLst>
          </p:cNvPr>
          <p:cNvSpPr/>
          <p:nvPr/>
        </p:nvSpPr>
        <p:spPr>
          <a:xfrm>
            <a:off x="8181860" y="5414218"/>
            <a:ext cx="2864386" cy="108401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ysClr val="windowText" lastClr="000000"/>
                </a:solidFill>
                <a:latin typeface="Montserrat" pitchFamily="2" charset="77"/>
              </a:rPr>
              <a:t>Potenciais clientes</a:t>
            </a:r>
          </a:p>
          <a:p>
            <a:pPr algn="ctr"/>
            <a:r>
              <a:rPr lang="pt-BR" sz="1200" dirty="0">
                <a:solidFill>
                  <a:sysClr val="windowText" lastClr="000000"/>
                </a:solidFill>
                <a:latin typeface="Montserrat" pitchFamily="2" charset="77"/>
              </a:rPr>
              <a:t>Instituições financeiras</a:t>
            </a:r>
          </a:p>
          <a:p>
            <a:pPr algn="ctr"/>
            <a:r>
              <a:rPr lang="pt-BR" sz="1200" dirty="0">
                <a:solidFill>
                  <a:sysClr val="windowText" lastClr="000000"/>
                </a:solidFill>
                <a:latin typeface="Montserrat" pitchFamily="2" charset="77"/>
              </a:rPr>
              <a:t>Seguradoras</a:t>
            </a:r>
          </a:p>
          <a:p>
            <a:pPr algn="ctr"/>
            <a:r>
              <a:rPr lang="pt-BR" sz="1200" dirty="0">
                <a:solidFill>
                  <a:sysClr val="windowText" lastClr="000000"/>
                </a:solidFill>
                <a:latin typeface="Montserrat" pitchFamily="2" charset="77"/>
              </a:rPr>
              <a:t>Cooperativas</a:t>
            </a:r>
          </a:p>
          <a:p>
            <a:pPr algn="ctr"/>
            <a:r>
              <a:rPr lang="pt-BR" sz="1200" dirty="0">
                <a:solidFill>
                  <a:sysClr val="windowText" lastClr="000000"/>
                </a:solidFill>
                <a:latin typeface="Montserrat" pitchFamily="2" charset="77"/>
              </a:rPr>
              <a:t>Federações, Sistema </a:t>
            </a:r>
            <a:r>
              <a:rPr lang="pt-BR" sz="1200" dirty="0" err="1">
                <a:solidFill>
                  <a:sysClr val="windowText" lastClr="000000"/>
                </a:solidFill>
                <a:latin typeface="Montserrat" pitchFamily="2" charset="77"/>
              </a:rPr>
              <a:t>S</a:t>
            </a:r>
            <a:endParaRPr lang="pt-BR" sz="1200" dirty="0">
              <a:solidFill>
                <a:sysClr val="windowText" lastClr="000000"/>
              </a:solidFill>
              <a:latin typeface="Montserrat" pitchFamily="2" charset="77"/>
            </a:endParaRPr>
          </a:p>
        </p:txBody>
      </p:sp>
      <p:sp>
        <p:nvSpPr>
          <p:cNvPr id="17" name="Retângulo Arredondado 16">
            <a:extLst>
              <a:ext uri="{FF2B5EF4-FFF2-40B4-BE49-F238E27FC236}">
                <a16:creationId xmlns:a16="http://schemas.microsoft.com/office/drawing/2014/main" id="{2E74D61C-5F02-F7EF-EE46-37D3E7FDF331}"/>
              </a:ext>
            </a:extLst>
          </p:cNvPr>
          <p:cNvSpPr/>
          <p:nvPr/>
        </p:nvSpPr>
        <p:spPr>
          <a:xfrm>
            <a:off x="8181860" y="2627521"/>
            <a:ext cx="2864386" cy="163979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  <a:latin typeface="Montserrat" pitchFamily="2" charset="77"/>
              </a:rPr>
              <a:t>Oportunidades</a:t>
            </a:r>
          </a:p>
          <a:p>
            <a:pPr algn="ctr"/>
            <a:r>
              <a:rPr lang="pt-BR" sz="1400" dirty="0">
                <a:solidFill>
                  <a:schemeClr val="tx1"/>
                </a:solidFill>
                <a:latin typeface="Montserrat" pitchFamily="2" charset="77"/>
              </a:rPr>
              <a:t>Seguros paramétricos</a:t>
            </a:r>
          </a:p>
          <a:p>
            <a:pPr algn="ctr"/>
            <a:r>
              <a:rPr lang="pt-BR" sz="1400" dirty="0">
                <a:solidFill>
                  <a:schemeClr val="tx1"/>
                </a:solidFill>
                <a:latin typeface="Montserrat" pitchFamily="2" charset="77"/>
              </a:rPr>
              <a:t>Análise de financiamentos</a:t>
            </a:r>
          </a:p>
          <a:p>
            <a:pPr algn="ctr"/>
            <a:r>
              <a:rPr lang="pt-BR" sz="1400" dirty="0">
                <a:solidFill>
                  <a:schemeClr val="tx1"/>
                </a:solidFill>
                <a:latin typeface="Montserrat" pitchFamily="2" charset="77"/>
              </a:rPr>
              <a:t>Monitoramento fitossanitário</a:t>
            </a:r>
          </a:p>
          <a:p>
            <a:pPr algn="ctr"/>
            <a:r>
              <a:rPr lang="pt-BR" sz="1400" dirty="0">
                <a:solidFill>
                  <a:schemeClr val="tx1"/>
                </a:solidFill>
                <a:latin typeface="Montserrat" pitchFamily="2" charset="77"/>
              </a:rPr>
              <a:t>Planejamentos de áreas</a:t>
            </a:r>
          </a:p>
          <a:p>
            <a:pPr algn="ctr"/>
            <a:r>
              <a:rPr lang="pt-BR" sz="1400" dirty="0">
                <a:solidFill>
                  <a:schemeClr val="tx1"/>
                </a:solidFill>
                <a:latin typeface="Montserrat" pitchFamily="2" charset="77"/>
              </a:rPr>
              <a:t>Irrigação, manejo culturas</a:t>
            </a:r>
          </a:p>
        </p:txBody>
      </p:sp>
    </p:spTree>
    <p:extLst>
      <p:ext uri="{BB962C8B-B14F-4D97-AF65-F5344CB8AC3E}">
        <p14:creationId xmlns:p14="http://schemas.microsoft.com/office/powerpoint/2010/main" val="402550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72;p52">
            <a:extLst>
              <a:ext uri="{FF2B5EF4-FFF2-40B4-BE49-F238E27FC236}">
                <a16:creationId xmlns:a16="http://schemas.microsoft.com/office/drawing/2014/main" id="{1E78B3F6-0E76-4AA5-AB6B-26C268D56FC7}"/>
              </a:ext>
            </a:extLst>
          </p:cNvPr>
          <p:cNvSpPr/>
          <p:nvPr/>
        </p:nvSpPr>
        <p:spPr>
          <a:xfrm>
            <a:off x="452563" y="478887"/>
            <a:ext cx="9635654" cy="572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696D70"/>
                </a:solidFill>
                <a:effectLst/>
                <a:uLnTx/>
                <a:uFillTx/>
                <a:latin typeface="Montserrat ExtraBold"/>
                <a:ea typeface="+mn-ea"/>
                <a:cs typeface="Calibri"/>
              </a:rPr>
              <a:t>Desafios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 ExtraBold"/>
              <a:ea typeface="+mn-ea"/>
              <a:cs typeface="Calibri"/>
              <a:sym typeface="Quattrocento Sans"/>
            </a:endParaRPr>
          </a:p>
        </p:txBody>
      </p:sp>
      <p:pic>
        <p:nvPicPr>
          <p:cNvPr id="4" name="Picture 2" descr="Finance concept one hundred reais bills and coins with calculator and pen brazilian money">
            <a:extLst>
              <a:ext uri="{FF2B5EF4-FFF2-40B4-BE49-F238E27FC236}">
                <a16:creationId xmlns:a16="http://schemas.microsoft.com/office/drawing/2014/main" id="{7F3FFF2B-2CAB-44DE-AEFE-AAB59D673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3" y="4088011"/>
            <a:ext cx="3586875" cy="238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F600D2F-508B-4274-8BAE-B788C7DD2E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53" t="11383" r="14452" b="16118"/>
          <a:stretch/>
        </p:blipFill>
        <p:spPr>
          <a:xfrm>
            <a:off x="456981" y="1563292"/>
            <a:ext cx="3582459" cy="2387226"/>
          </a:xfrm>
          <a:prstGeom prst="rect">
            <a:avLst/>
          </a:prstGeom>
        </p:spPr>
      </p:pic>
      <p:pic>
        <p:nvPicPr>
          <p:cNvPr id="6" name="Picture 4" descr="Soccer into goal success concept">
            <a:extLst>
              <a:ext uri="{FF2B5EF4-FFF2-40B4-BE49-F238E27FC236}">
                <a16:creationId xmlns:a16="http://schemas.microsoft.com/office/drawing/2014/main" id="{E1B60A80-C1A3-4D4A-8B19-904913A68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774" y="1563291"/>
            <a:ext cx="3586877" cy="239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Blank directional road">
            <a:extLst>
              <a:ext uri="{FF2B5EF4-FFF2-40B4-BE49-F238E27FC236}">
                <a16:creationId xmlns:a16="http://schemas.microsoft.com/office/drawing/2014/main" id="{C8330D22-0C50-4DC7-9911-4DE44D360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774" y="4088012"/>
            <a:ext cx="3586876" cy="238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0F3A0032-F6C8-48C9-B0B3-1AA81C3BC290}"/>
              </a:ext>
            </a:extLst>
          </p:cNvPr>
          <p:cNvSpPr txBox="1"/>
          <p:nvPr/>
        </p:nvSpPr>
        <p:spPr>
          <a:xfrm>
            <a:off x="453471" y="3581184"/>
            <a:ext cx="2432076" cy="369332"/>
          </a:xfrm>
          <a:prstGeom prst="rect">
            <a:avLst/>
          </a:prstGeom>
          <a:solidFill>
            <a:srgbClr val="C2CC5E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Equipes dedicadas ​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0B5E2D6-AC56-4480-8BC9-E7840CB46320}"/>
              </a:ext>
            </a:extLst>
          </p:cNvPr>
          <p:cNvSpPr txBox="1"/>
          <p:nvPr/>
        </p:nvSpPr>
        <p:spPr>
          <a:xfrm>
            <a:off x="4264774" y="3581184"/>
            <a:ext cx="1811714" cy="369332"/>
          </a:xfrm>
          <a:prstGeom prst="rect">
            <a:avLst/>
          </a:prstGeom>
          <a:solidFill>
            <a:srgbClr val="C2CC5E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Falta fazer gol​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ECE222E-19A2-480C-862A-6F3A972979E3}"/>
              </a:ext>
            </a:extLst>
          </p:cNvPr>
          <p:cNvSpPr txBox="1"/>
          <p:nvPr/>
        </p:nvSpPr>
        <p:spPr>
          <a:xfrm>
            <a:off x="452563" y="6103744"/>
            <a:ext cx="2957861" cy="369332"/>
          </a:xfrm>
          <a:prstGeom prst="rect">
            <a:avLst/>
          </a:prstGeom>
          <a:solidFill>
            <a:srgbClr val="C2CC5E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Repartição dos recursos​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CFE49CC-2115-491B-95D0-2082D38C1E8C}"/>
              </a:ext>
            </a:extLst>
          </p:cNvPr>
          <p:cNvSpPr txBox="1"/>
          <p:nvPr/>
        </p:nvSpPr>
        <p:spPr>
          <a:xfrm>
            <a:off x="4263866" y="6103744"/>
            <a:ext cx="2432076" cy="369332"/>
          </a:xfrm>
          <a:prstGeom prst="rect">
            <a:avLst/>
          </a:prstGeom>
          <a:solidFill>
            <a:srgbClr val="C2CC5E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Forma de ingresso​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6403903A-42E2-4871-AE8C-873A1AC2CE0E}"/>
              </a:ext>
            </a:extLst>
          </p:cNvPr>
          <p:cNvSpPr/>
          <p:nvPr/>
        </p:nvSpPr>
        <p:spPr>
          <a:xfrm>
            <a:off x="580573" y="292990"/>
            <a:ext cx="1255939" cy="123208"/>
          </a:xfrm>
          <a:prstGeom prst="rect">
            <a:avLst/>
          </a:prstGeom>
          <a:solidFill>
            <a:srgbClr val="C2C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12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tângulo 71">
            <a:extLst>
              <a:ext uri="{FF2B5EF4-FFF2-40B4-BE49-F238E27FC236}">
                <a16:creationId xmlns:a16="http://schemas.microsoft.com/office/drawing/2014/main" id="{3D04501C-7B1D-4C5D-99B1-234514A9F54D}"/>
              </a:ext>
            </a:extLst>
          </p:cNvPr>
          <p:cNvSpPr/>
          <p:nvPr/>
        </p:nvSpPr>
        <p:spPr>
          <a:xfrm>
            <a:off x="257108" y="507125"/>
            <a:ext cx="10889863" cy="838687"/>
          </a:xfrm>
          <a:prstGeom prst="rect">
            <a:avLst/>
          </a:prstGeom>
        </p:spPr>
        <p:txBody>
          <a:bodyPr wrap="square" lIns="68576" tIns="34288" rIns="68576" bIns="34288" anchor="t">
            <a:spAutoFit/>
          </a:bodyPr>
          <a:lstStyle>
            <a:defPPr>
              <a:defRPr lang="pt-BR"/>
            </a:defPPr>
            <a:lvl1pPr marL="0" algn="l" defTabSz="916686" rtl="0" eaLnBrk="1" latinLnBrk="0" hangingPunct="1">
              <a:defRPr sz="18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343" algn="l" defTabSz="916686" rtl="0" eaLnBrk="1" latinLnBrk="0" hangingPunct="1">
              <a:defRPr sz="18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6686" algn="l" defTabSz="916686" rtl="0" eaLnBrk="1" latinLnBrk="0" hangingPunct="1">
              <a:defRPr sz="18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5029" algn="l" defTabSz="916686" rtl="0" eaLnBrk="1" latinLnBrk="0" hangingPunct="1">
              <a:defRPr sz="18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3372" algn="l" defTabSz="916686" rtl="0" eaLnBrk="1" latinLnBrk="0" hangingPunct="1">
              <a:defRPr sz="18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91715" algn="l" defTabSz="916686" rtl="0" eaLnBrk="1" latinLnBrk="0" hangingPunct="1">
              <a:defRPr sz="18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50058" algn="l" defTabSz="916686" rtl="0" eaLnBrk="1" latinLnBrk="0" hangingPunct="1">
              <a:defRPr sz="18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8401" algn="l" defTabSz="916686" rtl="0" eaLnBrk="1" latinLnBrk="0" hangingPunct="1">
              <a:defRPr sz="18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66744" algn="l" defTabSz="916686" rtl="0" eaLnBrk="1" latinLnBrk="0" hangingPunct="1">
              <a:defRPr sz="18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pt-BR" sz="2700" b="1" kern="500" spc="-31">
                <a:solidFill>
                  <a:schemeClr val="tx1">
                    <a:lumMod val="85000"/>
                    <a:lumOff val="15000"/>
                  </a:schemeClr>
                </a:solidFill>
                <a:latin typeface="Montserrat Black"/>
                <a:cs typeface="Segoe UI"/>
              </a:rPr>
              <a:t>Modelo de Referência para Design de Novos Negócios com dados governamentais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B7BFA31-F18E-5FB1-5B3C-28D94386D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424" y="1814591"/>
            <a:ext cx="11131152" cy="412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5751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tângulo 71">
            <a:extLst>
              <a:ext uri="{FF2B5EF4-FFF2-40B4-BE49-F238E27FC236}">
                <a16:creationId xmlns:a16="http://schemas.microsoft.com/office/drawing/2014/main" id="{3D04501C-7B1D-4C5D-99B1-234514A9F54D}"/>
              </a:ext>
            </a:extLst>
          </p:cNvPr>
          <p:cNvSpPr/>
          <p:nvPr/>
        </p:nvSpPr>
        <p:spPr>
          <a:xfrm>
            <a:off x="257108" y="507125"/>
            <a:ext cx="10889863" cy="838687"/>
          </a:xfrm>
          <a:prstGeom prst="rect">
            <a:avLst/>
          </a:prstGeom>
        </p:spPr>
        <p:txBody>
          <a:bodyPr wrap="square" lIns="68576" tIns="34288" rIns="68576" bIns="34288" anchor="t">
            <a:spAutoFit/>
          </a:bodyPr>
          <a:lstStyle>
            <a:defPPr>
              <a:defRPr lang="pt-BR"/>
            </a:defPPr>
            <a:lvl1pPr marL="0" algn="l" defTabSz="916686" rtl="0" eaLnBrk="1" latinLnBrk="0" hangingPunct="1">
              <a:defRPr sz="18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343" algn="l" defTabSz="916686" rtl="0" eaLnBrk="1" latinLnBrk="0" hangingPunct="1">
              <a:defRPr sz="18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6686" algn="l" defTabSz="916686" rtl="0" eaLnBrk="1" latinLnBrk="0" hangingPunct="1">
              <a:defRPr sz="18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5029" algn="l" defTabSz="916686" rtl="0" eaLnBrk="1" latinLnBrk="0" hangingPunct="1">
              <a:defRPr sz="18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3372" algn="l" defTabSz="916686" rtl="0" eaLnBrk="1" latinLnBrk="0" hangingPunct="1">
              <a:defRPr sz="18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91715" algn="l" defTabSz="916686" rtl="0" eaLnBrk="1" latinLnBrk="0" hangingPunct="1">
              <a:defRPr sz="18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50058" algn="l" defTabSz="916686" rtl="0" eaLnBrk="1" latinLnBrk="0" hangingPunct="1">
              <a:defRPr sz="18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8401" algn="l" defTabSz="916686" rtl="0" eaLnBrk="1" latinLnBrk="0" hangingPunct="1">
              <a:defRPr sz="18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66744" algn="l" defTabSz="916686" rtl="0" eaLnBrk="1" latinLnBrk="0" hangingPunct="1">
              <a:defRPr sz="18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pt-BR" sz="2700" b="1" kern="500" spc="-31">
                <a:solidFill>
                  <a:schemeClr val="tx1">
                    <a:lumMod val="85000"/>
                    <a:lumOff val="15000"/>
                  </a:schemeClr>
                </a:solidFill>
                <a:latin typeface="Montserrat Black"/>
                <a:cs typeface="Segoe UI"/>
              </a:rPr>
              <a:t>Modelo de Referência para Design de Novos Negócios com dados governamentais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7116C1F5-46CF-1A11-040C-1967215397B3}"/>
              </a:ext>
            </a:extLst>
          </p:cNvPr>
          <p:cNvSpPr/>
          <p:nvPr/>
        </p:nvSpPr>
        <p:spPr>
          <a:xfrm>
            <a:off x="717336" y="2104365"/>
            <a:ext cx="2070339" cy="4083169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pt-BR" sz="1100" dirty="0">
              <a:solidFill>
                <a:srgbClr val="000000"/>
              </a:solidFill>
              <a:cs typeface="Calibri"/>
            </a:endParaRPr>
          </a:p>
          <a:p>
            <a:pPr algn="ctr"/>
            <a:endParaRPr lang="pt-BR" sz="1100" dirty="0">
              <a:solidFill>
                <a:srgbClr val="000000"/>
              </a:solidFill>
              <a:cs typeface="Calibri"/>
            </a:endParaRPr>
          </a:p>
          <a:p>
            <a:pPr marL="171450" indent="-171450">
              <a:buFont typeface="Wingdings"/>
              <a:buChar char="ü"/>
            </a:pPr>
            <a:r>
              <a:rPr lang="pt-BR" sz="1200" dirty="0">
                <a:solidFill>
                  <a:schemeClr val="tx1"/>
                </a:solidFill>
                <a:latin typeface="Montserrat"/>
                <a:cs typeface="Calibri"/>
              </a:rPr>
              <a:t>Descoberta de novas perspectivas de negócios:</a:t>
            </a:r>
          </a:p>
          <a:p>
            <a:endParaRPr lang="pt-BR" sz="1200" dirty="0">
              <a:solidFill>
                <a:schemeClr val="tx1"/>
              </a:solidFill>
              <a:latin typeface="Montserrat"/>
              <a:cs typeface="Calibri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sz="1200" dirty="0">
                <a:solidFill>
                  <a:schemeClr val="tx1"/>
                </a:solidFill>
                <a:latin typeface="Montserrat"/>
                <a:cs typeface="Calibri"/>
              </a:rPr>
              <a:t>Mercados potenciais 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sz="1200" dirty="0">
              <a:solidFill>
                <a:schemeClr val="tx1"/>
              </a:solidFill>
              <a:latin typeface="Montserrat"/>
              <a:cs typeface="Calibri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sz="1200" dirty="0">
                <a:solidFill>
                  <a:schemeClr val="tx1"/>
                </a:solidFill>
                <a:latin typeface="Montserrat"/>
                <a:cs typeface="Calibri"/>
              </a:rPr>
              <a:t>Dados públicos disponíveis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F5FFE782-9C7F-025A-0DFC-9A3DCCAFFD6B}"/>
              </a:ext>
            </a:extLst>
          </p:cNvPr>
          <p:cNvSpPr/>
          <p:nvPr/>
        </p:nvSpPr>
        <p:spPr>
          <a:xfrm>
            <a:off x="3377147" y="2111931"/>
            <a:ext cx="2070339" cy="4079954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pt-BR" sz="1200" dirty="0">
                <a:solidFill>
                  <a:schemeClr val="tx1"/>
                </a:solidFill>
                <a:latin typeface="Montserrat"/>
                <a:cs typeface="Calibri"/>
              </a:rPr>
              <a:t>Análise de oportunidades de </a:t>
            </a:r>
            <a:r>
              <a:rPr lang="pt-BR" sz="1200">
                <a:solidFill>
                  <a:schemeClr val="tx1"/>
                </a:solidFill>
                <a:latin typeface="Montserrat"/>
                <a:cs typeface="Calibri"/>
              </a:rPr>
              <a:t>mercado</a:t>
            </a:r>
            <a:endParaRPr lang="pt-BR">
              <a:solidFill>
                <a:schemeClr val="tx1"/>
              </a:solidFill>
            </a:endParaRPr>
          </a:p>
          <a:p>
            <a:pPr marL="171450" indent="-171450">
              <a:buFont typeface="Wingdings" pitchFamily="2" charset="2"/>
              <a:buChar char="ü"/>
            </a:pPr>
            <a:endParaRPr lang="pt-BR" sz="1200" dirty="0">
              <a:solidFill>
                <a:schemeClr val="tx1"/>
              </a:solidFill>
              <a:latin typeface="Montserrat"/>
              <a:cs typeface="Calibri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pt-BR" sz="1200" dirty="0">
                <a:solidFill>
                  <a:schemeClr val="tx1"/>
                </a:solidFill>
                <a:latin typeface="Montserrat"/>
                <a:cs typeface="Calibri"/>
              </a:rPr>
              <a:t>Definição dos limites e do escopo dos novos serviços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3C2B0889-EF88-CBA8-CDB0-3E4B43EFB740}"/>
              </a:ext>
            </a:extLst>
          </p:cNvPr>
          <p:cNvSpPr/>
          <p:nvPr/>
        </p:nvSpPr>
        <p:spPr>
          <a:xfrm>
            <a:off x="6252619" y="2111932"/>
            <a:ext cx="2070339" cy="4079954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 sz="1100" dirty="0">
              <a:solidFill>
                <a:srgbClr val="000000"/>
              </a:solidFill>
              <a:cs typeface="Calibri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pt-BR" sz="1100" dirty="0">
                <a:solidFill>
                  <a:schemeClr val="tx1"/>
                </a:solidFill>
                <a:latin typeface="Montserrat"/>
                <a:cs typeface="Calibri"/>
              </a:rPr>
              <a:t>Ideação da solução para as oportunidades identificadas</a:t>
            </a:r>
          </a:p>
          <a:p>
            <a:pPr marL="171450" indent="-171450">
              <a:buFont typeface="Wingdings" pitchFamily="2" charset="2"/>
              <a:buChar char="ü"/>
            </a:pPr>
            <a:endParaRPr lang="pt-BR" sz="1100" dirty="0">
              <a:solidFill>
                <a:schemeClr val="tx1"/>
              </a:solidFill>
              <a:latin typeface="Montserrat"/>
              <a:cs typeface="Calibri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pt-BR" sz="1100" dirty="0">
                <a:solidFill>
                  <a:schemeClr val="tx1"/>
                </a:solidFill>
                <a:latin typeface="Montserrat"/>
                <a:cs typeface="Calibri"/>
              </a:rPr>
              <a:t>Prototipagem de baixa fidelidade</a:t>
            </a:r>
          </a:p>
          <a:p>
            <a:r>
              <a:rPr lang="pt-BR" sz="1100" dirty="0">
                <a:solidFill>
                  <a:schemeClr val="tx1"/>
                </a:solidFill>
                <a:latin typeface="Montserrat"/>
                <a:cs typeface="Calibri"/>
              </a:rPr>
              <a:t> 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pt-BR" sz="1100" dirty="0">
                <a:solidFill>
                  <a:schemeClr val="tx1"/>
                </a:solidFill>
                <a:latin typeface="Montserrat"/>
                <a:cs typeface="Calibri"/>
              </a:rPr>
              <a:t>Análise de viabilidade e validação da solução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E2250603-62E5-DFD5-9743-4B7CE276975C}"/>
              </a:ext>
            </a:extLst>
          </p:cNvPr>
          <p:cNvSpPr/>
          <p:nvPr/>
        </p:nvSpPr>
        <p:spPr>
          <a:xfrm>
            <a:off x="9099335" y="2111931"/>
            <a:ext cx="2070339" cy="4079954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pt-BR" sz="1100" dirty="0">
                <a:solidFill>
                  <a:schemeClr val="tx1"/>
                </a:solidFill>
                <a:latin typeface="Montserrat"/>
                <a:cs typeface="Calibri"/>
              </a:rPr>
              <a:t>Priorização de execução das soluções projetadas</a:t>
            </a:r>
          </a:p>
          <a:p>
            <a:pPr marL="171450" indent="-171450">
              <a:buFont typeface="Wingdings" pitchFamily="2" charset="2"/>
              <a:buChar char="ü"/>
            </a:pPr>
            <a:endParaRPr lang="pt-BR" sz="1100" dirty="0">
              <a:solidFill>
                <a:schemeClr val="tx1"/>
              </a:solidFill>
              <a:latin typeface="Montserrat"/>
              <a:cs typeface="Calibri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pt-BR" sz="1100" dirty="0">
                <a:solidFill>
                  <a:schemeClr val="tx1"/>
                </a:solidFill>
                <a:latin typeface="Montserrat"/>
                <a:cs typeface="Calibri"/>
              </a:rPr>
              <a:t>Desenvolvimento da arquitetura tecnológica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1380F5A-10A0-E11A-991E-A250FC7A00DD}"/>
              </a:ext>
            </a:extLst>
          </p:cNvPr>
          <p:cNvSpPr/>
          <p:nvPr/>
        </p:nvSpPr>
        <p:spPr>
          <a:xfrm>
            <a:off x="777332" y="1596810"/>
            <a:ext cx="1955755" cy="3809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200">
                <a:latin typeface="Montserrat"/>
              </a:rPr>
              <a:t>Estágio DESCOBERTA</a:t>
            </a:r>
            <a:endParaRPr lang="en-US" sz="1200">
              <a:latin typeface="Montserrat"/>
              <a:cs typeface="Calibri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F9409FD-4B99-985F-7C3C-B71C0630D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575" y="2293903"/>
            <a:ext cx="779173" cy="78990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E8196E89-FA77-F476-5FD3-02A389E0C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8208" y="2293903"/>
            <a:ext cx="779172" cy="78990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6CAB3740-A948-409E-FC6D-EE5B845D69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9564" y="2296915"/>
            <a:ext cx="789710" cy="78971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F6C82B63-F97F-5531-E693-90AC35740C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9745" y="2296915"/>
            <a:ext cx="789710" cy="789710"/>
          </a:xfrm>
          <a:prstGeom prst="rect">
            <a:avLst/>
          </a:prstGeom>
        </p:spPr>
      </p:pic>
      <p:sp>
        <p:nvSpPr>
          <p:cNvPr id="2" name="Retângulo 7">
            <a:extLst>
              <a:ext uri="{FF2B5EF4-FFF2-40B4-BE49-F238E27FC236}">
                <a16:creationId xmlns:a16="http://schemas.microsoft.com/office/drawing/2014/main" id="{D857FA6B-4924-FF88-1EA9-4F46C973FEA6}"/>
              </a:ext>
            </a:extLst>
          </p:cNvPr>
          <p:cNvSpPr/>
          <p:nvPr/>
        </p:nvSpPr>
        <p:spPr>
          <a:xfrm>
            <a:off x="3438134" y="1596810"/>
            <a:ext cx="1955755" cy="38095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200">
                <a:latin typeface="Montserrat"/>
              </a:rPr>
              <a:t>Estágio DEFINIÇÃO</a:t>
            </a:r>
            <a:endParaRPr lang="en-US" sz="1200">
              <a:latin typeface="Montserrat"/>
              <a:cs typeface="Calibri"/>
            </a:endParaRPr>
          </a:p>
        </p:txBody>
      </p:sp>
      <p:sp>
        <p:nvSpPr>
          <p:cNvPr id="15" name="Retângulo 7">
            <a:extLst>
              <a:ext uri="{FF2B5EF4-FFF2-40B4-BE49-F238E27FC236}">
                <a16:creationId xmlns:a16="http://schemas.microsoft.com/office/drawing/2014/main" id="{70000C3B-2FA3-586A-C2EE-8E73BA03F7C1}"/>
              </a:ext>
            </a:extLst>
          </p:cNvPr>
          <p:cNvSpPr/>
          <p:nvPr/>
        </p:nvSpPr>
        <p:spPr>
          <a:xfrm>
            <a:off x="6319879" y="1596810"/>
            <a:ext cx="1955755" cy="38095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200">
                <a:latin typeface="Montserrat"/>
              </a:rPr>
              <a:t>Estágio DESIGN</a:t>
            </a:r>
            <a:endParaRPr lang="en-US" sz="1200">
              <a:latin typeface="Montserrat"/>
              <a:cs typeface="Calibri"/>
            </a:endParaRPr>
          </a:p>
        </p:txBody>
      </p:sp>
      <p:sp>
        <p:nvSpPr>
          <p:cNvPr id="16" name="Retângulo 7">
            <a:extLst>
              <a:ext uri="{FF2B5EF4-FFF2-40B4-BE49-F238E27FC236}">
                <a16:creationId xmlns:a16="http://schemas.microsoft.com/office/drawing/2014/main" id="{1F4FB0E0-7BD7-7D6E-E4F8-1B695DECA1E7}"/>
              </a:ext>
            </a:extLst>
          </p:cNvPr>
          <p:cNvSpPr/>
          <p:nvPr/>
        </p:nvSpPr>
        <p:spPr>
          <a:xfrm>
            <a:off x="8924533" y="1596810"/>
            <a:ext cx="2412955" cy="380952"/>
          </a:xfrm>
          <a:prstGeom prst="rect">
            <a:avLst/>
          </a:prstGeom>
          <a:solidFill>
            <a:srgbClr val="F9C2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200">
                <a:latin typeface="Montserrat"/>
              </a:rPr>
              <a:t>Estágio DESENVOLVIMENTO</a:t>
            </a:r>
            <a:endParaRPr lang="en-US" sz="1200">
              <a:latin typeface="Montserra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80464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id="{287A82E3-6622-364B-B2F1-93213CDCC7C8}"/>
              </a:ext>
            </a:extLst>
          </p:cNvPr>
          <p:cNvSpPr txBox="1">
            <a:spLocks/>
          </p:cNvSpPr>
          <p:nvPr/>
        </p:nvSpPr>
        <p:spPr>
          <a:xfrm>
            <a:off x="566638" y="2063931"/>
            <a:ext cx="4429095" cy="40023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spcBef>
                <a:spcPct val="0"/>
              </a:spcBef>
              <a:buNone/>
              <a:defRPr sz="3000" b="1"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dirty="0">
                <a:latin typeface="Montserrat" panose="00000500000000000000" pitchFamily="2" charset="0"/>
                <a:cs typeface="Calibri"/>
              </a:rPr>
              <a:t>0. </a:t>
            </a:r>
            <a:r>
              <a:rPr lang="pt-BR" sz="2400" dirty="0">
                <a:latin typeface="Montserrat" panose="00000500000000000000" pitchFamily="2" charset="0"/>
                <a:cs typeface="Calibri"/>
              </a:rPr>
              <a:t>Perspectivas para desenvolvimento de novos negócios </a:t>
            </a:r>
          </a:p>
          <a:p>
            <a:endParaRPr lang="pt-BR" sz="2400" dirty="0">
              <a:latin typeface="Montserrat" panose="00000500000000000000" pitchFamily="2" charset="0"/>
              <a:cs typeface="Calibri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pt-BR" sz="1700" b="0" dirty="0">
                <a:latin typeface="Montserrat"/>
                <a:cs typeface="Calibri"/>
              </a:rPr>
              <a:t>Fase preliminar para a formalização do projeto e da equipe com base em potenciais demandas do mercado e possíveis parceiros interessados.</a:t>
            </a:r>
            <a:endParaRPr lang="pt-BR" sz="1700" b="0" dirty="0">
              <a:latin typeface="Montserrat"/>
              <a:ea typeface="+mj-lt"/>
              <a:cs typeface="+mj-lt"/>
            </a:endParaRPr>
          </a:p>
        </p:txBody>
      </p: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2BD0C2BD-FD96-E9DA-C0CE-457373200F94}"/>
              </a:ext>
            </a:extLst>
          </p:cNvPr>
          <p:cNvCxnSpPr>
            <a:cxnSpLocks/>
          </p:cNvCxnSpPr>
          <p:nvPr/>
        </p:nvCxnSpPr>
        <p:spPr>
          <a:xfrm flipV="1">
            <a:off x="9359189" y="1968112"/>
            <a:ext cx="0" cy="261092"/>
          </a:xfrm>
          <a:prstGeom prst="straightConnector1">
            <a:avLst/>
          </a:prstGeom>
          <a:ln>
            <a:solidFill>
              <a:srgbClr val="C0504D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6DDB6708-C23A-8D2A-F06E-582BC94FCF88}"/>
              </a:ext>
            </a:extLst>
          </p:cNvPr>
          <p:cNvCxnSpPr>
            <a:cxnSpLocks/>
          </p:cNvCxnSpPr>
          <p:nvPr/>
        </p:nvCxnSpPr>
        <p:spPr>
          <a:xfrm flipH="1">
            <a:off x="9096390" y="3021055"/>
            <a:ext cx="1" cy="261092"/>
          </a:xfrm>
          <a:prstGeom prst="straightConnector1">
            <a:avLst/>
          </a:prstGeom>
          <a:ln>
            <a:solidFill>
              <a:srgbClr val="C0504D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77FF0295-F506-10F0-621F-7F4914146A4C}"/>
              </a:ext>
            </a:extLst>
          </p:cNvPr>
          <p:cNvCxnSpPr>
            <a:cxnSpLocks/>
          </p:cNvCxnSpPr>
          <p:nvPr/>
        </p:nvCxnSpPr>
        <p:spPr>
          <a:xfrm>
            <a:off x="9096389" y="4073998"/>
            <a:ext cx="0" cy="261092"/>
          </a:xfrm>
          <a:prstGeom prst="straightConnector1">
            <a:avLst/>
          </a:prstGeom>
          <a:ln>
            <a:solidFill>
              <a:srgbClr val="C0504D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tângulo 34">
            <a:extLst>
              <a:ext uri="{FF2B5EF4-FFF2-40B4-BE49-F238E27FC236}">
                <a16:creationId xmlns:a16="http://schemas.microsoft.com/office/drawing/2014/main" id="{93BB7922-8277-982E-5817-98046B89AFD8}"/>
              </a:ext>
            </a:extLst>
          </p:cNvPr>
          <p:cNvSpPr/>
          <p:nvPr/>
        </p:nvSpPr>
        <p:spPr>
          <a:xfrm>
            <a:off x="566639" y="1613278"/>
            <a:ext cx="2662336" cy="35324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600" dirty="0">
                <a:latin typeface="Montserrat" panose="00000500000000000000" pitchFamily="2" charset="0"/>
              </a:rPr>
              <a:t>Estágio DESCOBERTA</a:t>
            </a:r>
            <a:endParaRPr lang="en-US" dirty="0"/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DCA2E3F1-5BB4-C7F2-B08D-B6D6B63CA6C1}"/>
              </a:ext>
            </a:extLst>
          </p:cNvPr>
          <p:cNvSpPr/>
          <p:nvPr/>
        </p:nvSpPr>
        <p:spPr>
          <a:xfrm>
            <a:off x="7196269" y="1144363"/>
            <a:ext cx="3800249" cy="79185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600" dirty="0">
                <a:solidFill>
                  <a:srgbClr val="000000"/>
                </a:solidFill>
                <a:latin typeface="Montserrat" panose="00000500000000000000" pitchFamily="2" charset="0"/>
              </a:rPr>
              <a:t>0.1 Instituir Projeto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C4CE195C-6D11-0726-2B1A-D483980C7085}"/>
              </a:ext>
            </a:extLst>
          </p:cNvPr>
          <p:cNvSpPr/>
          <p:nvPr/>
        </p:nvSpPr>
        <p:spPr>
          <a:xfrm>
            <a:off x="7196269" y="2229205"/>
            <a:ext cx="3800242" cy="79185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600" dirty="0">
                <a:solidFill>
                  <a:srgbClr val="000000"/>
                </a:solidFill>
                <a:latin typeface="Montserrat"/>
              </a:rPr>
              <a:t>0.2 Formalização da equipe de trabalho</a:t>
            </a:r>
            <a:endParaRPr lang="pt-BR" sz="1600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85E4B65C-F1CB-CCA9-D483-4CA0630250B9}"/>
              </a:ext>
            </a:extLst>
          </p:cNvPr>
          <p:cNvSpPr/>
          <p:nvPr/>
        </p:nvSpPr>
        <p:spPr>
          <a:xfrm>
            <a:off x="7196269" y="3314047"/>
            <a:ext cx="3800240" cy="79185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600" dirty="0">
                <a:solidFill>
                  <a:srgbClr val="000000"/>
                </a:solidFill>
                <a:latin typeface="Montserrat" panose="00000500000000000000" pitchFamily="2" charset="0"/>
              </a:rPr>
              <a:t>0.3 Prospectar oportunidades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C2F83D24-A84E-7C24-BEA7-645A30958DF4}"/>
              </a:ext>
            </a:extLst>
          </p:cNvPr>
          <p:cNvSpPr/>
          <p:nvPr/>
        </p:nvSpPr>
        <p:spPr>
          <a:xfrm>
            <a:off x="7196269" y="4366990"/>
            <a:ext cx="3800240" cy="79185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600" dirty="0">
                <a:solidFill>
                  <a:srgbClr val="000000"/>
                </a:solidFill>
                <a:latin typeface="Montserrat"/>
              </a:rPr>
              <a:t>0.4 Sensibilização dos stakeholders</a:t>
            </a:r>
            <a:endParaRPr lang="pt-BR" sz="1600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206D7B6-76F3-093D-ED89-DFA50DC88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561" y="126206"/>
            <a:ext cx="5691969" cy="676683"/>
          </a:xfrm>
          <a:prstGeom prst="rect">
            <a:avLst/>
          </a:prstGeom>
        </p:spPr>
      </p:pic>
      <p:sp>
        <p:nvSpPr>
          <p:cNvPr id="6" name="Retângulo Arredondado 5">
            <a:extLst>
              <a:ext uri="{FF2B5EF4-FFF2-40B4-BE49-F238E27FC236}">
                <a16:creationId xmlns:a16="http://schemas.microsoft.com/office/drawing/2014/main" id="{0E6F21D7-1E3E-D800-044A-FAF00FCE9102}"/>
              </a:ext>
            </a:extLst>
          </p:cNvPr>
          <p:cNvSpPr/>
          <p:nvPr/>
        </p:nvSpPr>
        <p:spPr>
          <a:xfrm>
            <a:off x="2843561" y="45084"/>
            <a:ext cx="880946" cy="925551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: Cantos Arredondados 13">
            <a:extLst>
              <a:ext uri="{FF2B5EF4-FFF2-40B4-BE49-F238E27FC236}">
                <a16:creationId xmlns:a16="http://schemas.microsoft.com/office/drawing/2014/main" id="{5EE4E23C-483B-748B-B4A1-16D57D276829}"/>
              </a:ext>
            </a:extLst>
          </p:cNvPr>
          <p:cNvSpPr/>
          <p:nvPr/>
        </p:nvSpPr>
        <p:spPr>
          <a:xfrm>
            <a:off x="7146137" y="5409727"/>
            <a:ext cx="3800240" cy="79185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600" dirty="0">
                <a:solidFill>
                  <a:srgbClr val="000000"/>
                </a:solidFill>
                <a:latin typeface="Montserrat"/>
              </a:rPr>
              <a:t>0.5 Levantar os dados disponíveis</a:t>
            </a:r>
          </a:p>
        </p:txBody>
      </p:sp>
      <p:cxnSp>
        <p:nvCxnSpPr>
          <p:cNvPr id="4" name="Conector de Seta Reta 16">
            <a:extLst>
              <a:ext uri="{FF2B5EF4-FFF2-40B4-BE49-F238E27FC236}">
                <a16:creationId xmlns:a16="http://schemas.microsoft.com/office/drawing/2014/main" id="{22176936-B04F-0838-86BD-19E4374A7000}"/>
              </a:ext>
            </a:extLst>
          </p:cNvPr>
          <p:cNvCxnSpPr>
            <a:cxnSpLocks/>
          </p:cNvCxnSpPr>
          <p:nvPr/>
        </p:nvCxnSpPr>
        <p:spPr>
          <a:xfrm>
            <a:off x="9043081" y="5196585"/>
            <a:ext cx="0" cy="261092"/>
          </a:xfrm>
          <a:prstGeom prst="straightConnector1">
            <a:avLst/>
          </a:prstGeom>
          <a:ln>
            <a:solidFill>
              <a:srgbClr val="C0504D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Conector de Seta Reta 16">
            <a:extLst>
              <a:ext uri="{FF2B5EF4-FFF2-40B4-BE49-F238E27FC236}">
                <a16:creationId xmlns:a16="http://schemas.microsoft.com/office/drawing/2014/main" id="{98100159-E82C-6388-EDB8-0C34C150F027}"/>
              </a:ext>
            </a:extLst>
          </p:cNvPr>
          <p:cNvCxnSpPr>
            <a:cxnSpLocks/>
          </p:cNvCxnSpPr>
          <p:nvPr/>
        </p:nvCxnSpPr>
        <p:spPr>
          <a:xfrm>
            <a:off x="8822502" y="1968111"/>
            <a:ext cx="0" cy="261092"/>
          </a:xfrm>
          <a:prstGeom prst="straightConnector1">
            <a:avLst/>
          </a:prstGeom>
          <a:ln>
            <a:solidFill>
              <a:srgbClr val="C0504D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Balão de Seta para a Direita 6">
            <a:extLst>
              <a:ext uri="{FF2B5EF4-FFF2-40B4-BE49-F238E27FC236}">
                <a16:creationId xmlns:a16="http://schemas.microsoft.com/office/drawing/2014/main" id="{6482D2FD-E64C-1A03-7CC4-1A34FF94D74B}"/>
              </a:ext>
            </a:extLst>
          </p:cNvPr>
          <p:cNvSpPr/>
          <p:nvPr/>
        </p:nvSpPr>
        <p:spPr>
          <a:xfrm>
            <a:off x="5040929" y="1144363"/>
            <a:ext cx="2060012" cy="2270847"/>
          </a:xfrm>
          <a:prstGeom prst="rightArrowCallout">
            <a:avLst>
              <a:gd name="adj1" fmla="val 25000"/>
              <a:gd name="adj2" fmla="val 24431"/>
              <a:gd name="adj3" fmla="val 14799"/>
              <a:gd name="adj4" fmla="val 77387"/>
            </a:avLst>
          </a:prstGeom>
          <a:solidFill>
            <a:srgbClr val="F9C2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>
                <a:latin typeface="Montserrat" pitchFamily="2" charset="77"/>
              </a:rPr>
              <a:t>Uso de Instrumentos jurídicos</a:t>
            </a:r>
          </a:p>
          <a:p>
            <a:endParaRPr lang="pt-BR" sz="1600" dirty="0">
              <a:latin typeface="Montserrat" pitchFamily="2" charset="77"/>
            </a:endParaRPr>
          </a:p>
          <a:p>
            <a:r>
              <a:rPr lang="pt-BR" sz="1600" dirty="0">
                <a:latin typeface="Montserrat" pitchFamily="2" charset="77"/>
              </a:rPr>
              <a:t>Contemplar membro da procuradoria geral</a:t>
            </a:r>
          </a:p>
        </p:txBody>
      </p:sp>
    </p:spTree>
    <p:extLst>
      <p:ext uri="{BB962C8B-B14F-4D97-AF65-F5344CB8AC3E}">
        <p14:creationId xmlns:p14="http://schemas.microsoft.com/office/powerpoint/2010/main" val="18133047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6DDB6708-C23A-8D2A-F06E-582BC94FCF88}"/>
              </a:ext>
            </a:extLst>
          </p:cNvPr>
          <p:cNvCxnSpPr>
            <a:cxnSpLocks/>
          </p:cNvCxnSpPr>
          <p:nvPr/>
        </p:nvCxnSpPr>
        <p:spPr>
          <a:xfrm flipH="1">
            <a:off x="9658154" y="3940623"/>
            <a:ext cx="1" cy="261092"/>
          </a:xfrm>
          <a:prstGeom prst="straightConnector1">
            <a:avLst/>
          </a:prstGeom>
          <a:ln>
            <a:solidFill>
              <a:srgbClr val="C0504D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Conector de Seta Reta 20">
            <a:extLst>
              <a:ext uri="{FF2B5EF4-FFF2-40B4-BE49-F238E27FC236}">
                <a16:creationId xmlns:a16="http://schemas.microsoft.com/office/drawing/2014/main" id="{F0CD5643-F715-D790-F113-6A4096D2BE65}"/>
              </a:ext>
            </a:extLst>
          </p:cNvPr>
          <p:cNvCxnSpPr>
            <a:cxnSpLocks/>
          </p:cNvCxnSpPr>
          <p:nvPr/>
        </p:nvCxnSpPr>
        <p:spPr>
          <a:xfrm flipH="1">
            <a:off x="9658154" y="2851756"/>
            <a:ext cx="1" cy="261092"/>
          </a:xfrm>
          <a:prstGeom prst="straightConnector1">
            <a:avLst/>
          </a:prstGeom>
          <a:ln>
            <a:solidFill>
              <a:srgbClr val="C0504D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DCA2E3F1-5BB4-C7F2-B08D-B6D6B63CA6C1}"/>
              </a:ext>
            </a:extLst>
          </p:cNvPr>
          <p:cNvSpPr/>
          <p:nvPr/>
        </p:nvSpPr>
        <p:spPr>
          <a:xfrm>
            <a:off x="7758033" y="2063931"/>
            <a:ext cx="3800249" cy="79185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600">
                <a:solidFill>
                  <a:srgbClr val="000000"/>
                </a:solidFill>
                <a:latin typeface="Montserrat" panose="00000500000000000000" pitchFamily="2" charset="0"/>
              </a:rPr>
              <a:t>1.1 Identificar os bancos de dados</a:t>
            </a:r>
            <a:endParaRPr lang="en-US" sz="1600">
              <a:latin typeface="Montserrat" panose="00000500000000000000" pitchFamily="2" charset="0"/>
            </a:endParaRP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C4CE195C-6D11-0726-2B1A-D483980C7085}"/>
              </a:ext>
            </a:extLst>
          </p:cNvPr>
          <p:cNvSpPr/>
          <p:nvPr/>
        </p:nvSpPr>
        <p:spPr>
          <a:xfrm>
            <a:off x="7758033" y="3148773"/>
            <a:ext cx="3800242" cy="79185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600">
                <a:solidFill>
                  <a:srgbClr val="000000"/>
                </a:solidFill>
                <a:latin typeface="Montserrat" panose="00000500000000000000" pitchFamily="2" charset="0"/>
              </a:rPr>
              <a:t>1.2 Categorizar os dados</a:t>
            </a:r>
            <a:endParaRPr lang="en-US" sz="1600">
              <a:latin typeface="Montserrat" panose="00000500000000000000" pitchFamily="2" charset="0"/>
            </a:endParaRP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85E4B65C-F1CB-CCA9-D483-4CA0630250B9}"/>
              </a:ext>
            </a:extLst>
          </p:cNvPr>
          <p:cNvSpPr/>
          <p:nvPr/>
        </p:nvSpPr>
        <p:spPr>
          <a:xfrm>
            <a:off x="7758033" y="4233615"/>
            <a:ext cx="3800240" cy="79185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600">
                <a:solidFill>
                  <a:srgbClr val="000000"/>
                </a:solidFill>
                <a:latin typeface="Montserrat" panose="00000500000000000000" pitchFamily="2" charset="0"/>
              </a:rPr>
              <a:t>1.3 Identificar os marcos regulatórios</a:t>
            </a:r>
            <a:endParaRPr lang="en-US" sz="1600">
              <a:latin typeface="Montserrat" panose="00000500000000000000" pitchFamily="2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C12723D-3A47-161D-103E-C010DB9CCD45}"/>
              </a:ext>
            </a:extLst>
          </p:cNvPr>
          <p:cNvSpPr/>
          <p:nvPr/>
        </p:nvSpPr>
        <p:spPr>
          <a:xfrm>
            <a:off x="566639" y="1613278"/>
            <a:ext cx="2662336" cy="35324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600">
                <a:latin typeface="Montserrat"/>
              </a:rPr>
              <a:t>Estágio DEFINIÇÃO</a:t>
            </a:r>
            <a:endParaRPr lang="en-US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BB5089F5-3256-9C3D-A8F3-682CF84D02B8}"/>
              </a:ext>
            </a:extLst>
          </p:cNvPr>
          <p:cNvSpPr txBox="1">
            <a:spLocks/>
          </p:cNvSpPr>
          <p:nvPr/>
        </p:nvSpPr>
        <p:spPr>
          <a:xfrm>
            <a:off x="566638" y="2063931"/>
            <a:ext cx="4429095" cy="40023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spcBef>
                <a:spcPct val="0"/>
              </a:spcBef>
              <a:buNone/>
              <a:defRPr sz="3000" b="1"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dirty="0">
                <a:latin typeface="Montserrat"/>
                <a:cs typeface="Calibri"/>
              </a:rPr>
              <a:t>1. </a:t>
            </a:r>
            <a:r>
              <a:rPr lang="pt-BR" sz="2400" dirty="0">
                <a:latin typeface="Montserrat"/>
                <a:cs typeface="Calibri"/>
              </a:rPr>
              <a:t>Diagnóstico de dados</a:t>
            </a:r>
            <a:endParaRPr lang="pt-BR" sz="2400" dirty="0">
              <a:latin typeface="Montserrat" panose="00000500000000000000" pitchFamily="2" charset="0"/>
              <a:cs typeface="Calibri"/>
            </a:endParaRPr>
          </a:p>
          <a:p>
            <a:endParaRPr lang="pt-BR" sz="2400" dirty="0">
              <a:solidFill>
                <a:schemeClr val="accent2"/>
              </a:solidFill>
              <a:latin typeface="Montserrat" panose="00000500000000000000" pitchFamily="2" charset="0"/>
              <a:cs typeface="Calibri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pt-BR" sz="1700" b="0" dirty="0">
                <a:solidFill>
                  <a:srgbClr val="000000"/>
                </a:solidFill>
                <a:latin typeface="Montserrat"/>
                <a:cs typeface="Calibri"/>
              </a:rPr>
              <a:t>Fase de avaliação detalhada dos dados disponíveis, visando compreender sua integridade, confiabilidade e conformidade técnica e regulatória, contribuindo para a qualidade e segurança do serviço digital a ser desenvolvido. </a:t>
            </a:r>
          </a:p>
        </p:txBody>
      </p:sp>
      <p:pic>
        <p:nvPicPr>
          <p:cNvPr id="8" name="Imagem 7" descr="Diagrama&#10;&#10;Descrição gerada automaticamente">
            <a:extLst>
              <a:ext uri="{FF2B5EF4-FFF2-40B4-BE49-F238E27FC236}">
                <a16:creationId xmlns:a16="http://schemas.microsoft.com/office/drawing/2014/main" id="{BA8296BD-AC2A-64C0-4D8D-5E410119D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561" y="126206"/>
            <a:ext cx="5691969" cy="676683"/>
          </a:xfrm>
          <a:prstGeom prst="rect">
            <a:avLst/>
          </a:prstGeom>
        </p:spPr>
      </p:pic>
      <p:sp>
        <p:nvSpPr>
          <p:cNvPr id="27" name="Retângulo Arredondado 5">
            <a:extLst>
              <a:ext uri="{FF2B5EF4-FFF2-40B4-BE49-F238E27FC236}">
                <a16:creationId xmlns:a16="http://schemas.microsoft.com/office/drawing/2014/main" id="{621B0B34-3B55-7580-F5EF-E558C507C086}"/>
              </a:ext>
            </a:extLst>
          </p:cNvPr>
          <p:cNvSpPr/>
          <p:nvPr/>
        </p:nvSpPr>
        <p:spPr>
          <a:xfrm>
            <a:off x="3755815" y="45084"/>
            <a:ext cx="1481960" cy="925551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Balão de Seta para a Direita 2">
            <a:extLst>
              <a:ext uri="{FF2B5EF4-FFF2-40B4-BE49-F238E27FC236}">
                <a16:creationId xmlns:a16="http://schemas.microsoft.com/office/drawing/2014/main" id="{43E59387-A09A-D236-33DD-365D31936AE1}"/>
              </a:ext>
            </a:extLst>
          </p:cNvPr>
          <p:cNvSpPr/>
          <p:nvPr/>
        </p:nvSpPr>
        <p:spPr>
          <a:xfrm>
            <a:off x="4913527" y="2496057"/>
            <a:ext cx="2604988" cy="2139574"/>
          </a:xfrm>
          <a:prstGeom prst="rightArrowCallout">
            <a:avLst>
              <a:gd name="adj1" fmla="val 25000"/>
              <a:gd name="adj2" fmla="val 24431"/>
              <a:gd name="adj3" fmla="val 14799"/>
              <a:gd name="adj4" fmla="val 77387"/>
            </a:avLst>
          </a:prstGeom>
          <a:solidFill>
            <a:srgbClr val="F9C2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>
                <a:latin typeface="Montserrat" pitchFamily="2" charset="77"/>
              </a:rPr>
              <a:t>Atuação de especialistas em dados e regulamentações </a:t>
            </a:r>
          </a:p>
        </p:txBody>
      </p:sp>
    </p:spTree>
    <p:extLst>
      <p:ext uri="{BB962C8B-B14F-4D97-AF65-F5344CB8AC3E}">
        <p14:creationId xmlns:p14="http://schemas.microsoft.com/office/powerpoint/2010/main" val="36042301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74073616-09B2-560F-CAF5-BAFE3FB977CC}"/>
              </a:ext>
            </a:extLst>
          </p:cNvPr>
          <p:cNvCxnSpPr>
            <a:cxnSpLocks/>
          </p:cNvCxnSpPr>
          <p:nvPr/>
        </p:nvCxnSpPr>
        <p:spPr>
          <a:xfrm>
            <a:off x="9490920" y="2556556"/>
            <a:ext cx="0" cy="261092"/>
          </a:xfrm>
          <a:prstGeom prst="straightConnector1">
            <a:avLst/>
          </a:prstGeom>
          <a:ln>
            <a:solidFill>
              <a:srgbClr val="C0504D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6DDB6708-C23A-8D2A-F06E-582BC94FCF88}"/>
              </a:ext>
            </a:extLst>
          </p:cNvPr>
          <p:cNvCxnSpPr>
            <a:cxnSpLocks/>
          </p:cNvCxnSpPr>
          <p:nvPr/>
        </p:nvCxnSpPr>
        <p:spPr>
          <a:xfrm flipH="1">
            <a:off x="9489535" y="3639187"/>
            <a:ext cx="1" cy="310572"/>
          </a:xfrm>
          <a:prstGeom prst="straightConnector1">
            <a:avLst/>
          </a:prstGeom>
          <a:ln>
            <a:solidFill>
              <a:srgbClr val="C0504D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77FF0295-F506-10F0-621F-7F4914146A4C}"/>
              </a:ext>
            </a:extLst>
          </p:cNvPr>
          <p:cNvCxnSpPr>
            <a:cxnSpLocks/>
          </p:cNvCxnSpPr>
          <p:nvPr/>
        </p:nvCxnSpPr>
        <p:spPr>
          <a:xfrm>
            <a:off x="9489534" y="4662442"/>
            <a:ext cx="0" cy="261092"/>
          </a:xfrm>
          <a:prstGeom prst="straightConnector1">
            <a:avLst/>
          </a:prstGeom>
          <a:ln>
            <a:solidFill>
              <a:srgbClr val="C0504D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DCA2E3F1-5BB4-C7F2-B08D-B6D6B63CA6C1}"/>
              </a:ext>
            </a:extLst>
          </p:cNvPr>
          <p:cNvSpPr/>
          <p:nvPr/>
        </p:nvSpPr>
        <p:spPr>
          <a:xfrm>
            <a:off x="7589414" y="1764706"/>
            <a:ext cx="3800249" cy="79185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600">
                <a:solidFill>
                  <a:srgbClr val="000000"/>
                </a:solidFill>
                <a:latin typeface="Montserrat" panose="00000500000000000000" pitchFamily="2" charset="0"/>
              </a:rPr>
              <a:t>2.1 Realizar análise de benchmarking</a:t>
            </a:r>
            <a:endParaRPr lang="en-US" sz="1600">
              <a:latin typeface="Montserrat" panose="00000500000000000000" pitchFamily="2" charset="0"/>
            </a:endParaRP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C4CE195C-6D11-0726-2B1A-D483980C7085}"/>
              </a:ext>
            </a:extLst>
          </p:cNvPr>
          <p:cNvSpPr/>
          <p:nvPr/>
        </p:nvSpPr>
        <p:spPr>
          <a:xfrm>
            <a:off x="7589414" y="2849548"/>
            <a:ext cx="3800242" cy="79185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600">
                <a:solidFill>
                  <a:srgbClr val="000000"/>
                </a:solidFill>
                <a:latin typeface="Montserrat" panose="00000500000000000000" pitchFamily="2" charset="0"/>
              </a:rPr>
              <a:t>2.2 Levantar demandas de potenciais clientes dos serviços de dados</a:t>
            </a:r>
            <a:endParaRPr lang="en-US" sz="1600">
              <a:latin typeface="Montserrat" panose="00000500000000000000" pitchFamily="2" charset="0"/>
            </a:endParaRP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85E4B65C-F1CB-CCA9-D483-4CA0630250B9}"/>
              </a:ext>
            </a:extLst>
          </p:cNvPr>
          <p:cNvSpPr/>
          <p:nvPr/>
        </p:nvSpPr>
        <p:spPr>
          <a:xfrm>
            <a:off x="7589414" y="3945023"/>
            <a:ext cx="3800240" cy="79185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600">
                <a:solidFill>
                  <a:srgbClr val="000000"/>
                </a:solidFill>
                <a:latin typeface="Montserrat" panose="00000500000000000000" pitchFamily="2" charset="0"/>
              </a:rPr>
              <a:t>2.3 Definir o perfil do segmento dos clientes</a:t>
            </a:r>
            <a:endParaRPr lang="en-US" sz="1600">
              <a:latin typeface="Montserrat" panose="00000500000000000000" pitchFamily="2" charset="0"/>
            </a:endParaRP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C2F83D24-A84E-7C24-BEA7-645A30958DF4}"/>
              </a:ext>
            </a:extLst>
          </p:cNvPr>
          <p:cNvSpPr/>
          <p:nvPr/>
        </p:nvSpPr>
        <p:spPr>
          <a:xfrm>
            <a:off x="7589414" y="5029865"/>
            <a:ext cx="3800240" cy="79185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600">
                <a:solidFill>
                  <a:srgbClr val="000000"/>
                </a:solidFill>
                <a:latin typeface="Montserrat" panose="00000500000000000000" pitchFamily="2" charset="0"/>
              </a:rPr>
              <a:t>2.4 Definir o escopo do projeto</a:t>
            </a:r>
            <a:endParaRPr lang="en-US" sz="1600">
              <a:latin typeface="Montserrat" panose="00000500000000000000" pitchFamily="2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177E562-7C2C-66DE-C5C0-417012F14339}"/>
              </a:ext>
            </a:extLst>
          </p:cNvPr>
          <p:cNvSpPr/>
          <p:nvPr/>
        </p:nvSpPr>
        <p:spPr>
          <a:xfrm>
            <a:off x="566639" y="1613278"/>
            <a:ext cx="2662336" cy="35324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600">
                <a:latin typeface="Montserrat"/>
              </a:rPr>
              <a:t>Estágio DEFINIÇÃO</a:t>
            </a:r>
            <a:endParaRPr lang="en-US"/>
          </a:p>
        </p:txBody>
      </p:sp>
      <p:pic>
        <p:nvPicPr>
          <p:cNvPr id="6" name="Imagem 5" descr="Diagrama&#10;&#10;Descrição gerada automaticamente">
            <a:extLst>
              <a:ext uri="{FF2B5EF4-FFF2-40B4-BE49-F238E27FC236}">
                <a16:creationId xmlns:a16="http://schemas.microsoft.com/office/drawing/2014/main" id="{1EE2DC63-03D8-6B42-5F71-50A3E6826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561" y="126206"/>
            <a:ext cx="5691969" cy="676683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72C72932-5B44-66E3-36B0-7F2AEEB9442E}"/>
              </a:ext>
            </a:extLst>
          </p:cNvPr>
          <p:cNvSpPr txBox="1">
            <a:spLocks/>
          </p:cNvSpPr>
          <p:nvPr/>
        </p:nvSpPr>
        <p:spPr>
          <a:xfrm>
            <a:off x="566638" y="2063931"/>
            <a:ext cx="4429095" cy="40023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spcBef>
                <a:spcPct val="0"/>
              </a:spcBef>
              <a:buNone/>
              <a:defRPr sz="3000" b="1"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dirty="0">
                <a:latin typeface="Montserrat"/>
                <a:cs typeface="Calibri"/>
              </a:rPr>
              <a:t>2. </a:t>
            </a:r>
            <a:r>
              <a:rPr lang="pt-BR" sz="2400" dirty="0">
                <a:latin typeface="Montserrat"/>
                <a:cs typeface="Calibri"/>
              </a:rPr>
              <a:t>Identificação das oportunidades</a:t>
            </a:r>
            <a:endParaRPr lang="pt-BR" sz="2400" dirty="0">
              <a:latin typeface="Montserrat" panose="00000500000000000000" pitchFamily="2" charset="0"/>
              <a:cs typeface="Calibri"/>
            </a:endParaRPr>
          </a:p>
          <a:p>
            <a:endParaRPr lang="pt-BR" sz="2400" dirty="0">
              <a:solidFill>
                <a:schemeClr val="accent2"/>
              </a:solidFill>
              <a:latin typeface="Montserrat" panose="00000500000000000000" pitchFamily="2" charset="0"/>
              <a:cs typeface="Calibri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pt-BR" sz="1700" b="0" dirty="0">
                <a:solidFill>
                  <a:srgbClr val="000000"/>
                </a:solidFill>
                <a:latin typeface="Montserrat"/>
                <a:cs typeface="Calibri"/>
              </a:rPr>
              <a:t>Fase de análise aprofundada das demandas por serviços digitais com os dados selecionados e seus potenciais clientes, fundamentada na etapa de imersão da abordagem do </a:t>
            </a:r>
            <a:r>
              <a:rPr lang="pt-BR" sz="1700" b="0" i="1" dirty="0">
                <a:solidFill>
                  <a:srgbClr val="000000"/>
                </a:solidFill>
                <a:latin typeface="Montserrat"/>
                <a:cs typeface="Calibri"/>
              </a:rPr>
              <a:t>Design </a:t>
            </a:r>
            <a:r>
              <a:rPr lang="pt-BR" sz="1700" b="0" i="1" dirty="0" err="1">
                <a:solidFill>
                  <a:srgbClr val="000000"/>
                </a:solidFill>
                <a:latin typeface="Montserrat"/>
                <a:cs typeface="Calibri"/>
              </a:rPr>
              <a:t>Thinking</a:t>
            </a:r>
            <a:r>
              <a:rPr lang="pt-BR" sz="1700" b="0" dirty="0">
                <a:solidFill>
                  <a:srgbClr val="000000"/>
                </a:solidFill>
                <a:latin typeface="Montserrat"/>
                <a:cs typeface="Calibri"/>
              </a:rPr>
              <a:t>. </a:t>
            </a:r>
          </a:p>
        </p:txBody>
      </p:sp>
      <p:sp>
        <p:nvSpPr>
          <p:cNvPr id="13" name="Retângulo Arredondado 5">
            <a:extLst>
              <a:ext uri="{FF2B5EF4-FFF2-40B4-BE49-F238E27FC236}">
                <a16:creationId xmlns:a16="http://schemas.microsoft.com/office/drawing/2014/main" id="{38D27A7F-B113-E90E-B0F6-E388849339A7}"/>
              </a:ext>
            </a:extLst>
          </p:cNvPr>
          <p:cNvSpPr/>
          <p:nvPr/>
        </p:nvSpPr>
        <p:spPr>
          <a:xfrm>
            <a:off x="3755815" y="45084"/>
            <a:ext cx="1481960" cy="925551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Balão de Seta para a Direita 1">
            <a:extLst>
              <a:ext uri="{FF2B5EF4-FFF2-40B4-BE49-F238E27FC236}">
                <a16:creationId xmlns:a16="http://schemas.microsoft.com/office/drawing/2014/main" id="{C752E84A-4BBF-7814-808A-13891685699F}"/>
              </a:ext>
            </a:extLst>
          </p:cNvPr>
          <p:cNvSpPr/>
          <p:nvPr/>
        </p:nvSpPr>
        <p:spPr>
          <a:xfrm>
            <a:off x="5237775" y="2187150"/>
            <a:ext cx="2215083" cy="3238640"/>
          </a:xfrm>
          <a:prstGeom prst="rightArrowCallout">
            <a:avLst>
              <a:gd name="adj1" fmla="val 25000"/>
              <a:gd name="adj2" fmla="val 24431"/>
              <a:gd name="adj3" fmla="val 14799"/>
              <a:gd name="adj4" fmla="val 77387"/>
            </a:avLst>
          </a:prstGeom>
          <a:solidFill>
            <a:srgbClr val="F9C2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>
                <a:latin typeface="Montserrat" pitchFamily="2" charset="77"/>
              </a:rPr>
              <a:t>Considerar ampla gama de organizações</a:t>
            </a:r>
          </a:p>
          <a:p>
            <a:endParaRPr lang="pt-BR" sz="1600" dirty="0">
              <a:latin typeface="Montserrat" pitchFamily="2" charset="77"/>
            </a:endParaRPr>
          </a:p>
          <a:p>
            <a:r>
              <a:rPr lang="pt-BR" sz="1600" dirty="0">
                <a:latin typeface="Montserrat" pitchFamily="2" charset="77"/>
              </a:rPr>
              <a:t>Levantar oportunidades de criação de valor público</a:t>
            </a:r>
          </a:p>
        </p:txBody>
      </p:sp>
    </p:spTree>
    <p:extLst>
      <p:ext uri="{BB962C8B-B14F-4D97-AF65-F5344CB8AC3E}">
        <p14:creationId xmlns:p14="http://schemas.microsoft.com/office/powerpoint/2010/main" val="306781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2BD0C2BD-FD96-E9DA-C0CE-457373200F94}"/>
              </a:ext>
            </a:extLst>
          </p:cNvPr>
          <p:cNvCxnSpPr>
            <a:cxnSpLocks/>
          </p:cNvCxnSpPr>
          <p:nvPr/>
        </p:nvCxnSpPr>
        <p:spPr>
          <a:xfrm flipV="1">
            <a:off x="9547834" y="5170929"/>
            <a:ext cx="0" cy="261092"/>
          </a:xfrm>
          <a:prstGeom prst="straightConnector1">
            <a:avLst/>
          </a:prstGeom>
          <a:ln>
            <a:solidFill>
              <a:srgbClr val="C0504D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6DDB6708-C23A-8D2A-F06E-582BC94FCF88}"/>
              </a:ext>
            </a:extLst>
          </p:cNvPr>
          <p:cNvCxnSpPr>
            <a:cxnSpLocks/>
          </p:cNvCxnSpPr>
          <p:nvPr/>
        </p:nvCxnSpPr>
        <p:spPr>
          <a:xfrm flipH="1">
            <a:off x="9299874" y="3041077"/>
            <a:ext cx="1" cy="261092"/>
          </a:xfrm>
          <a:prstGeom prst="straightConnector1">
            <a:avLst/>
          </a:prstGeom>
          <a:ln>
            <a:solidFill>
              <a:srgbClr val="C0504D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77FF0295-F506-10F0-621F-7F4914146A4C}"/>
              </a:ext>
            </a:extLst>
          </p:cNvPr>
          <p:cNvCxnSpPr>
            <a:cxnSpLocks/>
          </p:cNvCxnSpPr>
          <p:nvPr/>
        </p:nvCxnSpPr>
        <p:spPr>
          <a:xfrm>
            <a:off x="9141535" y="4083387"/>
            <a:ext cx="0" cy="261092"/>
          </a:xfrm>
          <a:prstGeom prst="straightConnector1">
            <a:avLst/>
          </a:prstGeom>
          <a:ln>
            <a:solidFill>
              <a:srgbClr val="C0504D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Conector de Seta Reta 16">
            <a:extLst>
              <a:ext uri="{FF2B5EF4-FFF2-40B4-BE49-F238E27FC236}">
                <a16:creationId xmlns:a16="http://schemas.microsoft.com/office/drawing/2014/main" id="{CCF9AFCC-A111-FBC4-8A22-C67F2ADACA2C}"/>
              </a:ext>
            </a:extLst>
          </p:cNvPr>
          <p:cNvCxnSpPr>
            <a:cxnSpLocks/>
          </p:cNvCxnSpPr>
          <p:nvPr/>
        </p:nvCxnSpPr>
        <p:spPr>
          <a:xfrm>
            <a:off x="9355429" y="2020032"/>
            <a:ext cx="0" cy="261092"/>
          </a:xfrm>
          <a:prstGeom prst="straightConnector1">
            <a:avLst/>
          </a:prstGeom>
          <a:ln>
            <a:solidFill>
              <a:srgbClr val="C0504D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Conector de Seta Reta 16">
            <a:extLst>
              <a:ext uri="{FF2B5EF4-FFF2-40B4-BE49-F238E27FC236}">
                <a16:creationId xmlns:a16="http://schemas.microsoft.com/office/drawing/2014/main" id="{24818D16-3078-9E31-E0CF-A6150461E4E4}"/>
              </a:ext>
            </a:extLst>
          </p:cNvPr>
          <p:cNvCxnSpPr>
            <a:cxnSpLocks/>
          </p:cNvCxnSpPr>
          <p:nvPr/>
        </p:nvCxnSpPr>
        <p:spPr>
          <a:xfrm>
            <a:off x="8956532" y="5173487"/>
            <a:ext cx="0" cy="261092"/>
          </a:xfrm>
          <a:prstGeom prst="straightConnector1">
            <a:avLst/>
          </a:prstGeom>
          <a:ln>
            <a:solidFill>
              <a:srgbClr val="C0504D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DCA2E3F1-5BB4-C7F2-B08D-B6D6B63CA6C1}"/>
              </a:ext>
            </a:extLst>
          </p:cNvPr>
          <p:cNvSpPr/>
          <p:nvPr/>
        </p:nvSpPr>
        <p:spPr>
          <a:xfrm>
            <a:off x="7399753" y="1228183"/>
            <a:ext cx="3800249" cy="79185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600">
                <a:solidFill>
                  <a:srgbClr val="000000"/>
                </a:solidFill>
                <a:latin typeface="Montserrat" panose="00000500000000000000" pitchFamily="2" charset="0"/>
              </a:rPr>
              <a:t>3.1 Definir a proposta de valor</a:t>
            </a:r>
            <a:endParaRPr lang="en-US" sz="1600">
              <a:latin typeface="Montserrat" panose="00000500000000000000" pitchFamily="2" charset="0"/>
            </a:endParaRP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C4CE195C-6D11-0726-2B1A-D483980C7085}"/>
              </a:ext>
            </a:extLst>
          </p:cNvPr>
          <p:cNvSpPr/>
          <p:nvPr/>
        </p:nvSpPr>
        <p:spPr>
          <a:xfrm>
            <a:off x="7399753" y="2281126"/>
            <a:ext cx="3800242" cy="79185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600">
                <a:solidFill>
                  <a:srgbClr val="000000"/>
                </a:solidFill>
                <a:latin typeface="Montserrat"/>
              </a:rPr>
              <a:t>3.2 </a:t>
            </a:r>
            <a:r>
              <a:rPr lang="pt-BR" sz="1600" err="1">
                <a:solidFill>
                  <a:srgbClr val="000000"/>
                </a:solidFill>
                <a:latin typeface="Montserrat"/>
              </a:rPr>
              <a:t>Prototipar</a:t>
            </a:r>
            <a:r>
              <a:rPr lang="pt-BR" sz="1600">
                <a:solidFill>
                  <a:srgbClr val="000000"/>
                </a:solidFill>
                <a:latin typeface="Montserrat"/>
              </a:rPr>
              <a:t> a proposta de valor</a:t>
            </a:r>
            <a:endParaRPr lang="en-US" sz="1600">
              <a:latin typeface="Montserrat"/>
            </a:endParaRP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85E4B65C-F1CB-CCA9-D483-4CA0630250B9}"/>
              </a:ext>
            </a:extLst>
          </p:cNvPr>
          <p:cNvSpPr/>
          <p:nvPr/>
        </p:nvSpPr>
        <p:spPr>
          <a:xfrm>
            <a:off x="7399753" y="3312803"/>
            <a:ext cx="3800240" cy="79185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600">
                <a:solidFill>
                  <a:srgbClr val="000000"/>
                </a:solidFill>
                <a:latin typeface="Montserrat" panose="00000500000000000000" pitchFamily="2" charset="0"/>
              </a:rPr>
              <a:t>3.3 Analisar a viabilidade técnica</a:t>
            </a:r>
            <a:endParaRPr lang="en-US" sz="1600">
              <a:latin typeface="Montserrat" panose="00000500000000000000" pitchFamily="2" charset="0"/>
            </a:endParaRP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C2F83D24-A84E-7C24-BEA7-645A30958DF4}"/>
              </a:ext>
            </a:extLst>
          </p:cNvPr>
          <p:cNvSpPr/>
          <p:nvPr/>
        </p:nvSpPr>
        <p:spPr>
          <a:xfrm>
            <a:off x="7399753" y="4333847"/>
            <a:ext cx="3800240" cy="79185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600">
                <a:solidFill>
                  <a:srgbClr val="000000"/>
                </a:solidFill>
                <a:latin typeface="Montserrat" panose="00000500000000000000" pitchFamily="2" charset="0"/>
              </a:rPr>
              <a:t>3.4 Definir atores para a captura de valor dos novos serviços</a:t>
            </a:r>
            <a:endParaRPr lang="en-US" sz="1600">
              <a:latin typeface="Montserrat" panose="00000500000000000000" pitchFamily="2" charset="0"/>
            </a:endParaRPr>
          </a:p>
        </p:txBody>
      </p:sp>
      <p:sp>
        <p:nvSpPr>
          <p:cNvPr id="8" name="Retângulo: Cantos Arredondados 13">
            <a:extLst>
              <a:ext uri="{FF2B5EF4-FFF2-40B4-BE49-F238E27FC236}">
                <a16:creationId xmlns:a16="http://schemas.microsoft.com/office/drawing/2014/main" id="{59FF2D22-DD81-4FBD-C4E0-CB9813250861}"/>
              </a:ext>
            </a:extLst>
          </p:cNvPr>
          <p:cNvSpPr/>
          <p:nvPr/>
        </p:nvSpPr>
        <p:spPr>
          <a:xfrm>
            <a:off x="7365936" y="5428562"/>
            <a:ext cx="3800240" cy="79185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600">
                <a:solidFill>
                  <a:srgbClr val="000000"/>
                </a:solidFill>
                <a:latin typeface="Montserrat" panose="00000500000000000000" pitchFamily="2" charset="0"/>
              </a:rPr>
              <a:t>3.5 Analisar viabilidade jurídica</a:t>
            </a:r>
            <a:endParaRPr lang="en-US" sz="1600">
              <a:latin typeface="Montserrat" panose="00000500000000000000" pitchFamily="2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8C7EB2B-3901-9B45-AA7C-BDB909B3661C}"/>
              </a:ext>
            </a:extLst>
          </p:cNvPr>
          <p:cNvSpPr/>
          <p:nvPr/>
        </p:nvSpPr>
        <p:spPr>
          <a:xfrm>
            <a:off x="566639" y="1613278"/>
            <a:ext cx="2662336" cy="353243"/>
          </a:xfrm>
          <a:prstGeom prst="rect">
            <a:avLst/>
          </a:prstGeom>
          <a:solidFill>
            <a:srgbClr val="0070C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600">
                <a:latin typeface="Montserrat"/>
              </a:rPr>
              <a:t>Estágio DESIGN</a:t>
            </a:r>
            <a:endParaRPr lang="en-US"/>
          </a:p>
        </p:txBody>
      </p:sp>
      <p:pic>
        <p:nvPicPr>
          <p:cNvPr id="7" name="Imagem 6" descr="Diagrama&#10;&#10;Descrição gerada automaticamente">
            <a:extLst>
              <a:ext uri="{FF2B5EF4-FFF2-40B4-BE49-F238E27FC236}">
                <a16:creationId xmlns:a16="http://schemas.microsoft.com/office/drawing/2014/main" id="{0077A351-8D35-B240-C7F6-8B7A2300E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561" y="126206"/>
            <a:ext cx="5691969" cy="676683"/>
          </a:xfrm>
          <a:prstGeom prst="rect">
            <a:avLst/>
          </a:prstGeom>
        </p:spPr>
      </p:pic>
      <p:sp>
        <p:nvSpPr>
          <p:cNvPr id="16" name="Retângulo Arredondado 5">
            <a:extLst>
              <a:ext uri="{FF2B5EF4-FFF2-40B4-BE49-F238E27FC236}">
                <a16:creationId xmlns:a16="http://schemas.microsoft.com/office/drawing/2014/main" id="{BBFF7D3B-7C1C-0F60-5B36-6660C3EDF73E}"/>
              </a:ext>
            </a:extLst>
          </p:cNvPr>
          <p:cNvSpPr/>
          <p:nvPr/>
        </p:nvSpPr>
        <p:spPr>
          <a:xfrm>
            <a:off x="5462266" y="45084"/>
            <a:ext cx="1481960" cy="925551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95E7502-CA12-A329-42DE-BD387D73AD6D}"/>
              </a:ext>
            </a:extLst>
          </p:cNvPr>
          <p:cNvSpPr txBox="1">
            <a:spLocks/>
          </p:cNvSpPr>
          <p:nvPr/>
        </p:nvSpPr>
        <p:spPr>
          <a:xfrm>
            <a:off x="566638" y="2063931"/>
            <a:ext cx="4429095" cy="40023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spcBef>
                <a:spcPct val="0"/>
              </a:spcBef>
              <a:buNone/>
              <a:defRPr sz="3000" b="1"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dirty="0">
                <a:latin typeface="Montserrat"/>
                <a:cs typeface="Calibri"/>
              </a:rPr>
              <a:t>3. </a:t>
            </a:r>
            <a:r>
              <a:rPr lang="pt-BR" sz="2400" dirty="0">
                <a:latin typeface="Montserrat"/>
                <a:cs typeface="Calibri"/>
              </a:rPr>
              <a:t>Modelagem de oportunidades mapeadas</a:t>
            </a:r>
            <a:endParaRPr lang="pt-BR" sz="2400" dirty="0">
              <a:latin typeface="Montserrat" panose="00000500000000000000" pitchFamily="2" charset="0"/>
              <a:cs typeface="Calibri"/>
            </a:endParaRPr>
          </a:p>
          <a:p>
            <a:endParaRPr lang="pt-BR" sz="2400" dirty="0">
              <a:solidFill>
                <a:schemeClr val="accent2"/>
              </a:solidFill>
              <a:latin typeface="Montserrat"/>
              <a:cs typeface="Calibri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pt-BR" sz="1700" b="0" dirty="0">
                <a:solidFill>
                  <a:srgbClr val="000000"/>
                </a:solidFill>
                <a:latin typeface="Montserrat"/>
                <a:cs typeface="Calibri"/>
              </a:rPr>
              <a:t>Fase que aprofunda a compreensão das oportunidades identificadas, explorando os perfis de segmentos de clientes. Envolve a definição da proposta de valor dos novos serviços de dados e jornada que melhor atendam esses perfis. Fundamentada no </a:t>
            </a:r>
            <a:r>
              <a:rPr lang="pt-BR" sz="1700" b="0" i="1" dirty="0">
                <a:solidFill>
                  <a:srgbClr val="000000"/>
                </a:solidFill>
                <a:latin typeface="Montserrat"/>
                <a:cs typeface="Calibri"/>
              </a:rPr>
              <a:t>Design </a:t>
            </a:r>
            <a:r>
              <a:rPr lang="pt-BR" sz="1700" b="0" i="1" dirty="0" err="1">
                <a:solidFill>
                  <a:srgbClr val="000000"/>
                </a:solidFill>
                <a:latin typeface="Montserrat"/>
                <a:cs typeface="Calibri"/>
              </a:rPr>
              <a:t>Thinking</a:t>
            </a:r>
            <a:r>
              <a:rPr lang="pt-BR" sz="1700" b="0" dirty="0">
                <a:solidFill>
                  <a:srgbClr val="000000"/>
                </a:solidFill>
                <a:latin typeface="Montserrat"/>
                <a:cs typeface="Calibri"/>
              </a:rPr>
              <a:t>.</a:t>
            </a:r>
            <a:endParaRPr lang="pt-BR" sz="1700" b="0" i="1" dirty="0">
              <a:latin typeface="Montserrat"/>
              <a:cs typeface="Calibri"/>
            </a:endParaRPr>
          </a:p>
        </p:txBody>
      </p:sp>
      <p:sp>
        <p:nvSpPr>
          <p:cNvPr id="3" name="Balão de Seta para a Direita 2">
            <a:extLst>
              <a:ext uri="{FF2B5EF4-FFF2-40B4-BE49-F238E27FC236}">
                <a16:creationId xmlns:a16="http://schemas.microsoft.com/office/drawing/2014/main" id="{B5789299-DBA1-377E-A7F5-42E89B27B507}"/>
              </a:ext>
            </a:extLst>
          </p:cNvPr>
          <p:cNvSpPr/>
          <p:nvPr/>
        </p:nvSpPr>
        <p:spPr>
          <a:xfrm>
            <a:off x="5206307" y="3060789"/>
            <a:ext cx="2193446" cy="2301256"/>
          </a:xfrm>
          <a:prstGeom prst="rightArrowCallout">
            <a:avLst>
              <a:gd name="adj1" fmla="val 25000"/>
              <a:gd name="adj2" fmla="val 24431"/>
              <a:gd name="adj3" fmla="val 14799"/>
              <a:gd name="adj4" fmla="val 77387"/>
            </a:avLst>
          </a:prstGeom>
          <a:solidFill>
            <a:srgbClr val="F9C2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>
                <a:latin typeface="Montserrat" pitchFamily="2" charset="77"/>
              </a:rPr>
              <a:t>Considerar a complexidade da estrutura de governança das instituições envolvidas</a:t>
            </a:r>
          </a:p>
        </p:txBody>
      </p:sp>
    </p:spTree>
    <p:extLst>
      <p:ext uri="{BB962C8B-B14F-4D97-AF65-F5344CB8AC3E}">
        <p14:creationId xmlns:p14="http://schemas.microsoft.com/office/powerpoint/2010/main" val="26872279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C4CE195C-6D11-0726-2B1A-D483980C7085}"/>
              </a:ext>
            </a:extLst>
          </p:cNvPr>
          <p:cNvSpPr/>
          <p:nvPr/>
        </p:nvSpPr>
        <p:spPr>
          <a:xfrm>
            <a:off x="7212466" y="3262133"/>
            <a:ext cx="3800242" cy="79185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600">
                <a:solidFill>
                  <a:srgbClr val="000000"/>
                </a:solidFill>
                <a:latin typeface="Montserrat" panose="00000500000000000000" pitchFamily="2" charset="0"/>
              </a:rPr>
              <a:t>4.2 Analisar a viabilidade econômico-financeira</a:t>
            </a:r>
            <a:endParaRPr lang="en-US" sz="1600">
              <a:latin typeface="Montserrat" panose="00000500000000000000" pitchFamily="2" charset="0"/>
            </a:endParaRPr>
          </a:p>
        </p:txBody>
      </p:sp>
      <p:cxnSp>
        <p:nvCxnSpPr>
          <p:cNvPr id="2" name="Conector de Seta Reta 20">
            <a:extLst>
              <a:ext uri="{FF2B5EF4-FFF2-40B4-BE49-F238E27FC236}">
                <a16:creationId xmlns:a16="http://schemas.microsoft.com/office/drawing/2014/main" id="{F0CD5643-F715-D790-F113-6A4096D2BE65}"/>
              </a:ext>
            </a:extLst>
          </p:cNvPr>
          <p:cNvCxnSpPr>
            <a:cxnSpLocks/>
          </p:cNvCxnSpPr>
          <p:nvPr/>
        </p:nvCxnSpPr>
        <p:spPr>
          <a:xfrm flipH="1">
            <a:off x="9112587" y="2965116"/>
            <a:ext cx="1" cy="261092"/>
          </a:xfrm>
          <a:prstGeom prst="straightConnector1">
            <a:avLst/>
          </a:prstGeom>
          <a:ln>
            <a:solidFill>
              <a:srgbClr val="C0504D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DCA2E3F1-5BB4-C7F2-B08D-B6D6B63CA6C1}"/>
              </a:ext>
            </a:extLst>
          </p:cNvPr>
          <p:cNvSpPr/>
          <p:nvPr/>
        </p:nvSpPr>
        <p:spPr>
          <a:xfrm>
            <a:off x="7212466" y="2177291"/>
            <a:ext cx="3800249" cy="79185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600">
                <a:solidFill>
                  <a:srgbClr val="000000"/>
                </a:solidFill>
                <a:latin typeface="Montserrat" panose="00000500000000000000" pitchFamily="2" charset="0"/>
              </a:rPr>
              <a:t>4.1 Definir os modelos de negócio para os serviços de dados</a:t>
            </a:r>
            <a:endParaRPr lang="en-US" sz="1600">
              <a:latin typeface="Montserrat" panose="00000500000000000000" pitchFamily="2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FBB3278-6D20-D5DE-4F8D-422C0B6B033F}"/>
              </a:ext>
            </a:extLst>
          </p:cNvPr>
          <p:cNvSpPr/>
          <p:nvPr/>
        </p:nvSpPr>
        <p:spPr>
          <a:xfrm>
            <a:off x="566639" y="1613278"/>
            <a:ext cx="2662336" cy="353243"/>
          </a:xfrm>
          <a:prstGeom prst="rect">
            <a:avLst/>
          </a:prstGeom>
          <a:solidFill>
            <a:srgbClr val="0070C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600">
                <a:latin typeface="Montserrat"/>
              </a:rPr>
              <a:t>Estágio DESIGN</a:t>
            </a:r>
            <a:endParaRPr lang="en-US"/>
          </a:p>
        </p:txBody>
      </p:sp>
      <p:pic>
        <p:nvPicPr>
          <p:cNvPr id="7" name="Imagem 6" descr="Diagrama&#10;&#10;Descrição gerada automaticamente">
            <a:extLst>
              <a:ext uri="{FF2B5EF4-FFF2-40B4-BE49-F238E27FC236}">
                <a16:creationId xmlns:a16="http://schemas.microsoft.com/office/drawing/2014/main" id="{2A6A334F-D867-1CF5-F46C-0B14393E0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561" y="126206"/>
            <a:ext cx="5691969" cy="676683"/>
          </a:xfrm>
          <a:prstGeom prst="rect">
            <a:avLst/>
          </a:prstGeom>
        </p:spPr>
      </p:pic>
      <p:sp>
        <p:nvSpPr>
          <p:cNvPr id="13" name="Retângulo Arredondado 5">
            <a:extLst>
              <a:ext uri="{FF2B5EF4-FFF2-40B4-BE49-F238E27FC236}">
                <a16:creationId xmlns:a16="http://schemas.microsoft.com/office/drawing/2014/main" id="{06661F25-CFB9-5703-978F-B1A2C198AB62}"/>
              </a:ext>
            </a:extLst>
          </p:cNvPr>
          <p:cNvSpPr/>
          <p:nvPr/>
        </p:nvSpPr>
        <p:spPr>
          <a:xfrm>
            <a:off x="5462266" y="45084"/>
            <a:ext cx="1481960" cy="925551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82497BE1-BC37-8E0E-AB1F-E84EE9965717}"/>
              </a:ext>
            </a:extLst>
          </p:cNvPr>
          <p:cNvSpPr txBox="1">
            <a:spLocks/>
          </p:cNvSpPr>
          <p:nvPr/>
        </p:nvSpPr>
        <p:spPr>
          <a:xfrm>
            <a:off x="566638" y="2063931"/>
            <a:ext cx="4429095" cy="40023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spcBef>
                <a:spcPct val="0"/>
              </a:spcBef>
              <a:buNone/>
              <a:defRPr sz="3000" b="1"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dirty="0">
                <a:latin typeface="Montserrat"/>
                <a:cs typeface="Calibri"/>
              </a:rPr>
              <a:t>4. </a:t>
            </a:r>
            <a:r>
              <a:rPr lang="pt-BR" sz="2400" dirty="0">
                <a:latin typeface="Montserrat"/>
                <a:cs typeface="Calibri"/>
              </a:rPr>
              <a:t>Definição de modelo de negócio para as propostas</a:t>
            </a:r>
            <a:endParaRPr lang="pt-BR" sz="2400" dirty="0">
              <a:latin typeface="Montserrat" panose="00000500000000000000" pitchFamily="2" charset="0"/>
              <a:cs typeface="Calibri"/>
            </a:endParaRPr>
          </a:p>
          <a:p>
            <a:endParaRPr lang="pt-BR" sz="2400" dirty="0">
              <a:solidFill>
                <a:schemeClr val="accent2"/>
              </a:solidFill>
              <a:latin typeface="Montserrat"/>
              <a:cs typeface="Calibri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pt-BR" sz="1700" b="0" dirty="0">
                <a:solidFill>
                  <a:srgbClr val="000000"/>
                </a:solidFill>
                <a:latin typeface="Montserrat"/>
                <a:cs typeface="Calibri"/>
              </a:rPr>
              <a:t>Fase de definição dos elementos que caracterizam os modelos de negócio para cada perfil de clientes e proposta de valor definida. Inclui a análise de viabilidade da solução em termos econômico e financeiro. </a:t>
            </a:r>
          </a:p>
        </p:txBody>
      </p:sp>
      <p:sp>
        <p:nvSpPr>
          <p:cNvPr id="3" name="Balão de Seta para a Direita 2">
            <a:extLst>
              <a:ext uri="{FF2B5EF4-FFF2-40B4-BE49-F238E27FC236}">
                <a16:creationId xmlns:a16="http://schemas.microsoft.com/office/drawing/2014/main" id="{0D0AC86A-561B-9E97-8E09-DE777635A240}"/>
              </a:ext>
            </a:extLst>
          </p:cNvPr>
          <p:cNvSpPr/>
          <p:nvPr/>
        </p:nvSpPr>
        <p:spPr>
          <a:xfrm>
            <a:off x="5068332" y="1966521"/>
            <a:ext cx="2071534" cy="2880901"/>
          </a:xfrm>
          <a:prstGeom prst="rightArrowCallout">
            <a:avLst>
              <a:gd name="adj1" fmla="val 25000"/>
              <a:gd name="adj2" fmla="val 24431"/>
              <a:gd name="adj3" fmla="val 14799"/>
              <a:gd name="adj4" fmla="val 77387"/>
            </a:avLst>
          </a:prstGeom>
          <a:solidFill>
            <a:srgbClr val="F9C2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>
                <a:latin typeface="Montserrat" pitchFamily="2" charset="77"/>
              </a:rPr>
              <a:t>Considerar diversas estratégias de precificação</a:t>
            </a:r>
          </a:p>
          <a:p>
            <a:endParaRPr lang="pt-BR" sz="1600" dirty="0">
              <a:latin typeface="Montserrat" pitchFamily="2" charset="77"/>
            </a:endParaRPr>
          </a:p>
          <a:p>
            <a:r>
              <a:rPr lang="pt-BR" sz="1600" dirty="0">
                <a:latin typeface="Montserrat" pitchFamily="2" charset="77"/>
              </a:rPr>
              <a:t>Abordar três cenários (</a:t>
            </a:r>
            <a:r>
              <a:rPr lang="pt-BR" sz="1600" dirty="0"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</a:rPr>
              <a:t>realista, pessimista e otimista)</a:t>
            </a:r>
            <a:endParaRPr lang="pt-BR" sz="16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54154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ACD0EC0-089A-4307-A0F1-1B82A9858A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604" y="0"/>
            <a:ext cx="12222760" cy="6873583"/>
          </a:xfrm>
          <a:prstGeom prst="rect">
            <a:avLst/>
          </a:prstGeom>
        </p:spPr>
      </p:pic>
      <p:pic>
        <p:nvPicPr>
          <p:cNvPr id="5" name="Imagem 4" descr="RISCOS.png">
            <a:extLst>
              <a:ext uri="{FF2B5EF4-FFF2-40B4-BE49-F238E27FC236}">
                <a16:creationId xmlns:a16="http://schemas.microsoft.com/office/drawing/2014/main" id="{3321751C-5943-41FB-AF0E-B28E94DF7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00" y="3989353"/>
            <a:ext cx="1167366" cy="128972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EDC5CB0C-A707-4193-BABF-142C99809942}"/>
              </a:ext>
            </a:extLst>
          </p:cNvPr>
          <p:cNvSpPr/>
          <p:nvPr/>
        </p:nvSpPr>
        <p:spPr>
          <a:xfrm>
            <a:off x="9674087" y="4757530"/>
            <a:ext cx="2027583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6CAC60E-5544-4AEB-8305-4F6A29203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7680" y="5782728"/>
            <a:ext cx="4170376" cy="82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9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5FBB3278-6D20-D5DE-4F8D-422C0B6B033F}"/>
              </a:ext>
            </a:extLst>
          </p:cNvPr>
          <p:cNvSpPr/>
          <p:nvPr/>
        </p:nvSpPr>
        <p:spPr>
          <a:xfrm>
            <a:off x="566638" y="1532450"/>
            <a:ext cx="2662336" cy="353243"/>
          </a:xfrm>
          <a:prstGeom prst="rect">
            <a:avLst/>
          </a:prstGeom>
          <a:solidFill>
            <a:srgbClr val="0070C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600">
                <a:latin typeface="Montserrat"/>
              </a:rPr>
              <a:t>Estágio DESIGN</a:t>
            </a:r>
            <a:endParaRPr lang="en-US"/>
          </a:p>
        </p:txBody>
      </p:sp>
      <p:pic>
        <p:nvPicPr>
          <p:cNvPr id="7" name="Imagem 6" descr="Diagrama&#10;&#10;Descrição gerada automaticamente">
            <a:extLst>
              <a:ext uri="{FF2B5EF4-FFF2-40B4-BE49-F238E27FC236}">
                <a16:creationId xmlns:a16="http://schemas.microsoft.com/office/drawing/2014/main" id="{2A6A334F-D867-1CF5-F46C-0B14393E0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561" y="126206"/>
            <a:ext cx="5691969" cy="676683"/>
          </a:xfrm>
          <a:prstGeom prst="rect">
            <a:avLst/>
          </a:prstGeom>
        </p:spPr>
      </p:pic>
      <p:sp>
        <p:nvSpPr>
          <p:cNvPr id="13" name="Retângulo Arredondado 5">
            <a:extLst>
              <a:ext uri="{FF2B5EF4-FFF2-40B4-BE49-F238E27FC236}">
                <a16:creationId xmlns:a16="http://schemas.microsoft.com/office/drawing/2014/main" id="{06661F25-CFB9-5703-978F-B1A2C198AB62}"/>
              </a:ext>
            </a:extLst>
          </p:cNvPr>
          <p:cNvSpPr/>
          <p:nvPr/>
        </p:nvSpPr>
        <p:spPr>
          <a:xfrm>
            <a:off x="5462266" y="45084"/>
            <a:ext cx="1481960" cy="925551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82497BE1-BC37-8E0E-AB1F-E84EE9965717}"/>
              </a:ext>
            </a:extLst>
          </p:cNvPr>
          <p:cNvSpPr txBox="1">
            <a:spLocks/>
          </p:cNvSpPr>
          <p:nvPr/>
        </p:nvSpPr>
        <p:spPr>
          <a:xfrm>
            <a:off x="566638" y="1902275"/>
            <a:ext cx="9723116" cy="71297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>
              <a:spcBef>
                <a:spcPct val="0"/>
              </a:spcBef>
              <a:buNone/>
              <a:defRPr sz="3000" b="1"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dirty="0">
                <a:latin typeface="Montserrat"/>
                <a:cs typeface="Calibri"/>
              </a:rPr>
              <a:t>4. </a:t>
            </a:r>
            <a:r>
              <a:rPr lang="pt-BR" sz="2400" dirty="0">
                <a:latin typeface="Montserrat"/>
                <a:cs typeface="Calibri"/>
              </a:rPr>
              <a:t>Definição de modelo de negócio para as propostas</a:t>
            </a:r>
            <a:endParaRPr lang="pt-BR" sz="2400" dirty="0">
              <a:latin typeface="Montserrat" panose="00000500000000000000" pitchFamily="2" charset="0"/>
              <a:cs typeface="Calibri"/>
            </a:endParaRPr>
          </a:p>
          <a:p>
            <a:endParaRPr lang="pt-BR" sz="2400" dirty="0">
              <a:solidFill>
                <a:schemeClr val="accent2"/>
              </a:solidFill>
              <a:latin typeface="Montserrat"/>
              <a:cs typeface="Calibri"/>
            </a:endParaRPr>
          </a:p>
        </p:txBody>
      </p:sp>
      <p:pic>
        <p:nvPicPr>
          <p:cNvPr id="3" name="Imagem 2" descr="Tabela&#10;&#10;Descrição gerada automaticamente">
            <a:extLst>
              <a:ext uri="{FF2B5EF4-FFF2-40B4-BE49-F238E27FC236}">
                <a16:creationId xmlns:a16="http://schemas.microsoft.com/office/drawing/2014/main" id="{DB34B653-DC7F-3058-B800-EF68944711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635" y="2747048"/>
            <a:ext cx="6461820" cy="335747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CCED752-3926-3543-B85A-A02AC839F613}"/>
              </a:ext>
            </a:extLst>
          </p:cNvPr>
          <p:cNvSpPr txBox="1"/>
          <p:nvPr/>
        </p:nvSpPr>
        <p:spPr>
          <a:xfrm>
            <a:off x="2969436" y="6104523"/>
            <a:ext cx="4985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Montserrat" pitchFamily="2" charset="77"/>
              </a:rPr>
              <a:t>Modelo de Negócios para Dados Públicos</a:t>
            </a:r>
          </a:p>
        </p:txBody>
      </p:sp>
      <p:sp>
        <p:nvSpPr>
          <p:cNvPr id="2" name="Balão de Seta para a Direita 1">
            <a:extLst>
              <a:ext uri="{FF2B5EF4-FFF2-40B4-BE49-F238E27FC236}">
                <a16:creationId xmlns:a16="http://schemas.microsoft.com/office/drawing/2014/main" id="{35047F1A-748C-89A2-E7B4-B726107B7656}"/>
              </a:ext>
            </a:extLst>
          </p:cNvPr>
          <p:cNvSpPr/>
          <p:nvPr/>
        </p:nvSpPr>
        <p:spPr>
          <a:xfrm>
            <a:off x="771182" y="4175484"/>
            <a:ext cx="1597446" cy="958376"/>
          </a:xfrm>
          <a:prstGeom prst="rightArrowCallout">
            <a:avLst>
              <a:gd name="adj1" fmla="val 25000"/>
              <a:gd name="adj2" fmla="val 24431"/>
              <a:gd name="adj3" fmla="val 14799"/>
              <a:gd name="adj4" fmla="val 77387"/>
            </a:avLst>
          </a:prstGeom>
          <a:solidFill>
            <a:srgbClr val="F9C2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dirty="0">
                <a:latin typeface="Montserrat" pitchFamily="2" charset="77"/>
              </a:rPr>
              <a:t>Fornecedor dos serviços de dados</a:t>
            </a:r>
          </a:p>
        </p:txBody>
      </p:sp>
      <p:sp>
        <p:nvSpPr>
          <p:cNvPr id="9" name="Balão de Seta para a Esquerda 8">
            <a:extLst>
              <a:ext uri="{FF2B5EF4-FFF2-40B4-BE49-F238E27FC236}">
                <a16:creationId xmlns:a16="http://schemas.microsoft.com/office/drawing/2014/main" id="{9328AC1E-9D65-D7D6-3945-40D0BA8F5CC9}"/>
              </a:ext>
            </a:extLst>
          </p:cNvPr>
          <p:cNvSpPr/>
          <p:nvPr/>
        </p:nvSpPr>
        <p:spPr>
          <a:xfrm>
            <a:off x="8962184" y="5278258"/>
            <a:ext cx="1542361" cy="859315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8090"/>
            </a:avLst>
          </a:prstGeom>
          <a:solidFill>
            <a:srgbClr val="F9C2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400" dirty="0">
                <a:latin typeface="Montserrat" pitchFamily="2" charset="77"/>
              </a:rPr>
              <a:t>Benefícios para a sociedade</a:t>
            </a:r>
          </a:p>
        </p:txBody>
      </p:sp>
      <p:sp>
        <p:nvSpPr>
          <p:cNvPr id="10" name="Balão de Seta para a Direita 9">
            <a:extLst>
              <a:ext uri="{FF2B5EF4-FFF2-40B4-BE49-F238E27FC236}">
                <a16:creationId xmlns:a16="http://schemas.microsoft.com/office/drawing/2014/main" id="{25A86025-1F98-38C5-461F-50B17778F975}"/>
              </a:ext>
            </a:extLst>
          </p:cNvPr>
          <p:cNvSpPr/>
          <p:nvPr/>
        </p:nvSpPr>
        <p:spPr>
          <a:xfrm>
            <a:off x="771182" y="5228727"/>
            <a:ext cx="1597446" cy="958376"/>
          </a:xfrm>
          <a:prstGeom prst="rightArrowCallout">
            <a:avLst>
              <a:gd name="adj1" fmla="val 25000"/>
              <a:gd name="adj2" fmla="val 24431"/>
              <a:gd name="adj3" fmla="val 14799"/>
              <a:gd name="adj4" fmla="val 77387"/>
            </a:avLst>
          </a:prstGeom>
          <a:solidFill>
            <a:srgbClr val="F9C2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dirty="0">
                <a:latin typeface="Montserrat" pitchFamily="2" charset="77"/>
              </a:rPr>
              <a:t>Forma de rentabilizar os serviços</a:t>
            </a:r>
          </a:p>
        </p:txBody>
      </p:sp>
    </p:spTree>
    <p:extLst>
      <p:ext uri="{BB962C8B-B14F-4D97-AF65-F5344CB8AC3E}">
        <p14:creationId xmlns:p14="http://schemas.microsoft.com/office/powerpoint/2010/main" val="13577115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C4CE195C-6D11-0726-2B1A-D483980C7085}"/>
              </a:ext>
            </a:extLst>
          </p:cNvPr>
          <p:cNvSpPr/>
          <p:nvPr/>
        </p:nvSpPr>
        <p:spPr>
          <a:xfrm>
            <a:off x="7219017" y="3253774"/>
            <a:ext cx="3800242" cy="79185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600" dirty="0">
                <a:solidFill>
                  <a:srgbClr val="000000"/>
                </a:solidFill>
                <a:latin typeface="Montserrat"/>
              </a:rPr>
              <a:t>5.2 Planejar o desenvolvimento das soluções</a:t>
            </a:r>
            <a:endParaRPr lang="en-US" sz="1600" dirty="0">
              <a:latin typeface="Montserrat"/>
            </a:endParaRPr>
          </a:p>
        </p:txBody>
      </p:sp>
      <p:cxnSp>
        <p:nvCxnSpPr>
          <p:cNvPr id="28" name="Conector de Seta Reta 20">
            <a:extLst>
              <a:ext uri="{FF2B5EF4-FFF2-40B4-BE49-F238E27FC236}">
                <a16:creationId xmlns:a16="http://schemas.microsoft.com/office/drawing/2014/main" id="{EC5F468D-6FC0-773D-2AC6-576BF861684A}"/>
              </a:ext>
            </a:extLst>
          </p:cNvPr>
          <p:cNvCxnSpPr>
            <a:cxnSpLocks/>
          </p:cNvCxnSpPr>
          <p:nvPr/>
        </p:nvCxnSpPr>
        <p:spPr>
          <a:xfrm flipH="1">
            <a:off x="9119138" y="2965116"/>
            <a:ext cx="1" cy="261092"/>
          </a:xfrm>
          <a:prstGeom prst="straightConnector1">
            <a:avLst/>
          </a:prstGeom>
          <a:ln>
            <a:solidFill>
              <a:srgbClr val="C0504D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tângulo: Cantos Arredondados 8">
            <a:extLst>
              <a:ext uri="{FF2B5EF4-FFF2-40B4-BE49-F238E27FC236}">
                <a16:creationId xmlns:a16="http://schemas.microsoft.com/office/drawing/2014/main" id="{BE6A2EEF-200C-D2AB-DC1D-309E2AD3AF15}"/>
              </a:ext>
            </a:extLst>
          </p:cNvPr>
          <p:cNvSpPr/>
          <p:nvPr/>
        </p:nvSpPr>
        <p:spPr>
          <a:xfrm>
            <a:off x="7219017" y="2177291"/>
            <a:ext cx="3800249" cy="79185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600">
                <a:solidFill>
                  <a:srgbClr val="000000"/>
                </a:solidFill>
                <a:latin typeface="Montserrat" panose="00000500000000000000" pitchFamily="2" charset="0"/>
              </a:rPr>
              <a:t>5.1 Definir ordem de execução dos projetos</a:t>
            </a:r>
            <a:endParaRPr lang="en-US" sz="1600">
              <a:latin typeface="Montserrat" panose="00000500000000000000" pitchFamily="2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F777D70-EEEC-A08C-7678-0C0D1590EAA7}"/>
              </a:ext>
            </a:extLst>
          </p:cNvPr>
          <p:cNvSpPr/>
          <p:nvPr/>
        </p:nvSpPr>
        <p:spPr>
          <a:xfrm>
            <a:off x="566639" y="1585569"/>
            <a:ext cx="3216517" cy="353243"/>
          </a:xfrm>
          <a:prstGeom prst="rect">
            <a:avLst/>
          </a:prstGeom>
          <a:solidFill>
            <a:srgbClr val="F9C213"/>
          </a:solidFill>
          <a:ln>
            <a:solidFill>
              <a:srgbClr val="F9C2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600">
                <a:latin typeface="Montserrat"/>
              </a:rPr>
              <a:t>Estágio DESENVOLVIMENTO</a:t>
            </a:r>
            <a:endParaRPr lang="en-US"/>
          </a:p>
        </p:txBody>
      </p:sp>
      <p:pic>
        <p:nvPicPr>
          <p:cNvPr id="6" name="Imagem 5" descr="Diagrama&#10;&#10;Descrição gerada automaticamente">
            <a:extLst>
              <a:ext uri="{FF2B5EF4-FFF2-40B4-BE49-F238E27FC236}">
                <a16:creationId xmlns:a16="http://schemas.microsoft.com/office/drawing/2014/main" id="{3426DA9D-9170-1026-F688-324579909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561" y="126206"/>
            <a:ext cx="5691969" cy="676683"/>
          </a:xfrm>
          <a:prstGeom prst="rect">
            <a:avLst/>
          </a:prstGeom>
        </p:spPr>
      </p:pic>
      <p:sp>
        <p:nvSpPr>
          <p:cNvPr id="11" name="Retângulo Arredondado 5">
            <a:extLst>
              <a:ext uri="{FF2B5EF4-FFF2-40B4-BE49-F238E27FC236}">
                <a16:creationId xmlns:a16="http://schemas.microsoft.com/office/drawing/2014/main" id="{DBB71FFE-7942-ADD2-DBD2-3869731C013F}"/>
              </a:ext>
            </a:extLst>
          </p:cNvPr>
          <p:cNvSpPr/>
          <p:nvPr/>
        </p:nvSpPr>
        <p:spPr>
          <a:xfrm>
            <a:off x="7125787" y="45084"/>
            <a:ext cx="1481960" cy="925551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5F94D04-37AD-5AB6-FF37-B83EBE4DC327}"/>
              </a:ext>
            </a:extLst>
          </p:cNvPr>
          <p:cNvSpPr txBox="1">
            <a:spLocks/>
          </p:cNvSpPr>
          <p:nvPr/>
        </p:nvSpPr>
        <p:spPr>
          <a:xfrm>
            <a:off x="566638" y="2063931"/>
            <a:ext cx="4429095" cy="40023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spcBef>
                <a:spcPct val="0"/>
              </a:spcBef>
              <a:buNone/>
              <a:defRPr sz="3000" b="1"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dirty="0">
                <a:latin typeface="Montserrat"/>
                <a:cs typeface="Calibri"/>
              </a:rPr>
              <a:t>5. </a:t>
            </a:r>
            <a:r>
              <a:rPr lang="pt-BR" sz="2400" dirty="0">
                <a:latin typeface="Montserrat"/>
                <a:cs typeface="Calibri"/>
              </a:rPr>
              <a:t>Planejamento das soluções</a:t>
            </a:r>
            <a:endParaRPr lang="pt-BR" sz="2400" dirty="0">
              <a:latin typeface="Montserrat" panose="00000500000000000000" pitchFamily="2" charset="0"/>
              <a:cs typeface="Calibri"/>
            </a:endParaRPr>
          </a:p>
          <a:p>
            <a:endParaRPr lang="pt-BR" sz="2400" dirty="0">
              <a:solidFill>
                <a:schemeClr val="accent2"/>
              </a:solidFill>
              <a:latin typeface="Montserrat"/>
              <a:cs typeface="Calibri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pt-BR" sz="1700" b="0" dirty="0">
                <a:solidFill>
                  <a:srgbClr val="000000"/>
                </a:solidFill>
                <a:latin typeface="Montserrat"/>
                <a:cs typeface="Calibri"/>
              </a:rPr>
              <a:t>Fase de estruturação do desenvolvimento das soluções definidas como viáveis na fase anterior.</a:t>
            </a:r>
          </a:p>
        </p:txBody>
      </p:sp>
      <p:sp>
        <p:nvSpPr>
          <p:cNvPr id="2" name="Balão de Seta para a Direita 1">
            <a:extLst>
              <a:ext uri="{FF2B5EF4-FFF2-40B4-BE49-F238E27FC236}">
                <a16:creationId xmlns:a16="http://schemas.microsoft.com/office/drawing/2014/main" id="{43F9445A-4A3B-302B-4477-7193C46CDC31}"/>
              </a:ext>
            </a:extLst>
          </p:cNvPr>
          <p:cNvSpPr/>
          <p:nvPr/>
        </p:nvSpPr>
        <p:spPr>
          <a:xfrm>
            <a:off x="4972984" y="2877386"/>
            <a:ext cx="2071534" cy="1544625"/>
          </a:xfrm>
          <a:prstGeom prst="rightArrowCallout">
            <a:avLst>
              <a:gd name="adj1" fmla="val 25000"/>
              <a:gd name="adj2" fmla="val 24431"/>
              <a:gd name="adj3" fmla="val 14799"/>
              <a:gd name="adj4" fmla="val 77387"/>
            </a:avLst>
          </a:prstGeom>
          <a:solidFill>
            <a:srgbClr val="F9C2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>
                <a:latin typeface="Montserrat" pitchFamily="2" charset="77"/>
              </a:rPr>
              <a:t>De forma colaborativa, envolvendo o </a:t>
            </a:r>
            <a:r>
              <a:rPr lang="pt-BR" sz="1600" dirty="0" err="1">
                <a:latin typeface="Montserrat" pitchFamily="2" charset="77"/>
              </a:rPr>
              <a:t>infomediário</a:t>
            </a:r>
            <a:endParaRPr lang="pt-BR" sz="16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73559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BF777D70-EEEC-A08C-7678-0C0D1590EAA7}"/>
              </a:ext>
            </a:extLst>
          </p:cNvPr>
          <p:cNvSpPr/>
          <p:nvPr/>
        </p:nvSpPr>
        <p:spPr>
          <a:xfrm>
            <a:off x="566639" y="1585569"/>
            <a:ext cx="3216517" cy="353243"/>
          </a:xfrm>
          <a:prstGeom prst="rect">
            <a:avLst/>
          </a:prstGeom>
          <a:solidFill>
            <a:srgbClr val="F9C213"/>
          </a:solidFill>
          <a:ln>
            <a:solidFill>
              <a:srgbClr val="F9C2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600">
                <a:latin typeface="Montserrat"/>
              </a:rPr>
              <a:t>Estágio DESENVOLVIMENTO</a:t>
            </a:r>
            <a:endParaRPr lang="en-US"/>
          </a:p>
        </p:txBody>
      </p:sp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487AD631-F9A4-B4FB-4120-2F54E059A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561" y="126206"/>
            <a:ext cx="5691969" cy="676683"/>
          </a:xfrm>
          <a:prstGeom prst="rect">
            <a:avLst/>
          </a:prstGeom>
        </p:spPr>
      </p:pic>
      <p:sp>
        <p:nvSpPr>
          <p:cNvPr id="8" name="Retângulo Arredondado 5">
            <a:extLst>
              <a:ext uri="{FF2B5EF4-FFF2-40B4-BE49-F238E27FC236}">
                <a16:creationId xmlns:a16="http://schemas.microsoft.com/office/drawing/2014/main" id="{B282731E-406E-7CFE-40EE-284841D4D7D2}"/>
              </a:ext>
            </a:extLst>
          </p:cNvPr>
          <p:cNvSpPr/>
          <p:nvPr/>
        </p:nvSpPr>
        <p:spPr>
          <a:xfrm>
            <a:off x="7125787" y="45084"/>
            <a:ext cx="1481960" cy="925551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7BF1F7C0-CB13-CB48-BAFC-5825CB814DEA}"/>
              </a:ext>
            </a:extLst>
          </p:cNvPr>
          <p:cNvSpPr/>
          <p:nvPr/>
        </p:nvSpPr>
        <p:spPr>
          <a:xfrm>
            <a:off x="7182917" y="2244929"/>
            <a:ext cx="3800242" cy="79185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600">
                <a:solidFill>
                  <a:srgbClr val="000000"/>
                </a:solidFill>
                <a:latin typeface="Montserrat"/>
              </a:rPr>
              <a:t>6.2 Definição da tecnologia</a:t>
            </a:r>
            <a:endParaRPr lang="pt-BR" sz="160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cxnSp>
        <p:nvCxnSpPr>
          <p:cNvPr id="13" name="Conector de Seta Reta 20">
            <a:extLst>
              <a:ext uri="{FF2B5EF4-FFF2-40B4-BE49-F238E27FC236}">
                <a16:creationId xmlns:a16="http://schemas.microsoft.com/office/drawing/2014/main" id="{CD0EEC9B-5A27-B3B7-D1A1-514FE3C51A5B}"/>
              </a:ext>
            </a:extLst>
          </p:cNvPr>
          <p:cNvCxnSpPr>
            <a:cxnSpLocks/>
          </p:cNvCxnSpPr>
          <p:nvPr/>
        </p:nvCxnSpPr>
        <p:spPr>
          <a:xfrm flipH="1">
            <a:off x="9083038" y="1956271"/>
            <a:ext cx="1" cy="261092"/>
          </a:xfrm>
          <a:prstGeom prst="straightConnector1">
            <a:avLst/>
          </a:prstGeom>
          <a:ln>
            <a:solidFill>
              <a:srgbClr val="C0504D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tângulo: Cantos Arredondados 8">
            <a:extLst>
              <a:ext uri="{FF2B5EF4-FFF2-40B4-BE49-F238E27FC236}">
                <a16:creationId xmlns:a16="http://schemas.microsoft.com/office/drawing/2014/main" id="{8A41DFE3-C8EF-3297-600D-C03BC905FD74}"/>
              </a:ext>
            </a:extLst>
          </p:cNvPr>
          <p:cNvSpPr/>
          <p:nvPr/>
        </p:nvSpPr>
        <p:spPr>
          <a:xfrm>
            <a:off x="7182917" y="1168446"/>
            <a:ext cx="3800249" cy="79185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600">
                <a:solidFill>
                  <a:srgbClr val="000000"/>
                </a:solidFill>
                <a:latin typeface="Montserrat"/>
              </a:rPr>
              <a:t>6.1 Análise de requisitos e definição de componentes</a:t>
            </a:r>
            <a:endParaRPr lang="pt-BR" sz="160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81CBD065-AE29-B187-5BDB-68EFDD354802}"/>
              </a:ext>
            </a:extLst>
          </p:cNvPr>
          <p:cNvSpPr/>
          <p:nvPr/>
        </p:nvSpPr>
        <p:spPr>
          <a:xfrm>
            <a:off x="7172184" y="3361098"/>
            <a:ext cx="3800242" cy="79185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600">
                <a:solidFill>
                  <a:srgbClr val="000000"/>
                </a:solidFill>
                <a:latin typeface="Montserrat"/>
              </a:rPr>
              <a:t>6.3 Design e modelagem</a:t>
            </a:r>
            <a:endParaRPr lang="pt-BR" sz="160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cxnSp>
        <p:nvCxnSpPr>
          <p:cNvPr id="26" name="Conector de Seta Reta 20">
            <a:extLst>
              <a:ext uri="{FF2B5EF4-FFF2-40B4-BE49-F238E27FC236}">
                <a16:creationId xmlns:a16="http://schemas.microsoft.com/office/drawing/2014/main" id="{FBC9F4C9-3EED-8375-B5B7-6A4A187226D0}"/>
              </a:ext>
            </a:extLst>
          </p:cNvPr>
          <p:cNvCxnSpPr>
            <a:cxnSpLocks/>
          </p:cNvCxnSpPr>
          <p:nvPr/>
        </p:nvCxnSpPr>
        <p:spPr>
          <a:xfrm flipH="1">
            <a:off x="9072305" y="3072440"/>
            <a:ext cx="1" cy="261092"/>
          </a:xfrm>
          <a:prstGeom prst="straightConnector1">
            <a:avLst/>
          </a:prstGeom>
          <a:ln>
            <a:solidFill>
              <a:srgbClr val="C0504D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3C59083D-B3A9-6DA8-15E4-7713D1AB09CA}"/>
              </a:ext>
            </a:extLst>
          </p:cNvPr>
          <p:cNvSpPr/>
          <p:nvPr/>
        </p:nvSpPr>
        <p:spPr>
          <a:xfrm>
            <a:off x="7161452" y="4466534"/>
            <a:ext cx="3800242" cy="79185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600">
                <a:solidFill>
                  <a:srgbClr val="000000"/>
                </a:solidFill>
                <a:latin typeface="Montserrat"/>
              </a:rPr>
              <a:t>6.4 Implementação</a:t>
            </a:r>
            <a:endParaRPr lang="pt-BR" sz="160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cxnSp>
        <p:nvCxnSpPr>
          <p:cNvPr id="29" name="Conector de Seta Reta 20">
            <a:extLst>
              <a:ext uri="{FF2B5EF4-FFF2-40B4-BE49-F238E27FC236}">
                <a16:creationId xmlns:a16="http://schemas.microsoft.com/office/drawing/2014/main" id="{8221502D-9414-5521-9B37-C35569839F4E}"/>
              </a:ext>
            </a:extLst>
          </p:cNvPr>
          <p:cNvCxnSpPr>
            <a:cxnSpLocks/>
          </p:cNvCxnSpPr>
          <p:nvPr/>
        </p:nvCxnSpPr>
        <p:spPr>
          <a:xfrm flipH="1">
            <a:off x="9061573" y="4177876"/>
            <a:ext cx="1" cy="261092"/>
          </a:xfrm>
          <a:prstGeom prst="straightConnector1">
            <a:avLst/>
          </a:prstGeom>
          <a:ln>
            <a:solidFill>
              <a:srgbClr val="C0504D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id="{E1C91B3D-EFA0-24C9-3730-3E2A7309D23B}"/>
              </a:ext>
            </a:extLst>
          </p:cNvPr>
          <p:cNvSpPr/>
          <p:nvPr/>
        </p:nvSpPr>
        <p:spPr>
          <a:xfrm>
            <a:off x="7150719" y="5582703"/>
            <a:ext cx="3800242" cy="79185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600">
                <a:solidFill>
                  <a:srgbClr val="000000"/>
                </a:solidFill>
                <a:latin typeface="Montserrat"/>
              </a:rPr>
              <a:t>6.5 Segurança e monitoramento</a:t>
            </a:r>
            <a:endParaRPr lang="pt-BR" sz="160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cxnSp>
        <p:nvCxnSpPr>
          <p:cNvPr id="31" name="Conector de Seta Reta 20">
            <a:extLst>
              <a:ext uri="{FF2B5EF4-FFF2-40B4-BE49-F238E27FC236}">
                <a16:creationId xmlns:a16="http://schemas.microsoft.com/office/drawing/2014/main" id="{9B1C9C7B-FD29-0533-3B7B-7D98528B2F7F}"/>
              </a:ext>
            </a:extLst>
          </p:cNvPr>
          <p:cNvCxnSpPr>
            <a:cxnSpLocks/>
          </p:cNvCxnSpPr>
          <p:nvPr/>
        </p:nvCxnSpPr>
        <p:spPr>
          <a:xfrm flipH="1">
            <a:off x="9050840" y="5294045"/>
            <a:ext cx="1" cy="261092"/>
          </a:xfrm>
          <a:prstGeom prst="straightConnector1">
            <a:avLst/>
          </a:prstGeom>
          <a:ln>
            <a:solidFill>
              <a:srgbClr val="C0504D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ítulo 1">
            <a:extLst>
              <a:ext uri="{FF2B5EF4-FFF2-40B4-BE49-F238E27FC236}">
                <a16:creationId xmlns:a16="http://schemas.microsoft.com/office/drawing/2014/main" id="{E1BAA5A6-4EA6-B8AE-CC61-2D1EEF219E4F}"/>
              </a:ext>
            </a:extLst>
          </p:cNvPr>
          <p:cNvSpPr txBox="1">
            <a:spLocks/>
          </p:cNvSpPr>
          <p:nvPr/>
        </p:nvSpPr>
        <p:spPr>
          <a:xfrm>
            <a:off x="566638" y="2063931"/>
            <a:ext cx="4429095" cy="40023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spcBef>
                <a:spcPct val="0"/>
              </a:spcBef>
              <a:buNone/>
              <a:defRPr sz="3000" b="1"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dirty="0">
                <a:latin typeface="Montserrat"/>
                <a:cs typeface="Calibri"/>
              </a:rPr>
              <a:t>6. </a:t>
            </a:r>
            <a:r>
              <a:rPr lang="pt-BR" sz="2400" dirty="0">
                <a:latin typeface="Montserrat"/>
                <a:cs typeface="Calibri"/>
              </a:rPr>
              <a:t>Arquitetura da solução</a:t>
            </a:r>
            <a:endParaRPr lang="pt-BR" sz="2400" dirty="0">
              <a:latin typeface="Montserrat" panose="00000500000000000000" pitchFamily="2" charset="0"/>
              <a:cs typeface="Calibri"/>
            </a:endParaRPr>
          </a:p>
          <a:p>
            <a:endParaRPr lang="pt-BR" sz="1700" dirty="0">
              <a:solidFill>
                <a:schemeClr val="accent2"/>
              </a:solidFill>
              <a:latin typeface="Montserrat"/>
              <a:cs typeface="Calibri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pt-BR" sz="1700" b="0" dirty="0">
                <a:solidFill>
                  <a:srgbClr val="000000"/>
                </a:solidFill>
                <a:latin typeface="Montserrat"/>
                <a:cs typeface="Calibri"/>
              </a:rPr>
              <a:t>Fase guiada pelos requisitos e necessidades técnicas levantadas nas fases anteriores, buscando garantir a eficiência, segurança, escalabilidade e a capacidade de criação de valor para todos os </a:t>
            </a:r>
            <a:r>
              <a:rPr lang="pt-BR" sz="1700" b="0" i="1" dirty="0">
                <a:solidFill>
                  <a:srgbClr val="000000"/>
                </a:solidFill>
                <a:latin typeface="Montserrat"/>
                <a:cs typeface="Calibri"/>
              </a:rPr>
              <a:t>stakeholders</a:t>
            </a:r>
            <a:r>
              <a:rPr lang="pt-BR" sz="1700" b="0" dirty="0">
                <a:solidFill>
                  <a:srgbClr val="000000"/>
                </a:solidFill>
                <a:latin typeface="Montserrat"/>
                <a:cs typeface="Calibri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836836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DECF332-753C-93FB-08B1-EA12B5BF7DFB}"/>
              </a:ext>
            </a:extLst>
          </p:cNvPr>
          <p:cNvSpPr txBox="1"/>
          <p:nvPr/>
        </p:nvSpPr>
        <p:spPr>
          <a:xfrm>
            <a:off x="871542" y="1879383"/>
            <a:ext cx="6366540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5E5F5F"/>
                </a:solidFill>
                <a:latin typeface="Montserrat"/>
                <a:ea typeface="+mj-ea"/>
                <a:cs typeface="Calibri"/>
              </a:rPr>
              <a:t>Metodologia padrão - passo a passo, para guiar instituições governamentais, de forma estruturada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5E5F5F"/>
              </a:solidFill>
              <a:latin typeface="Montserrat"/>
              <a:ea typeface="+mj-ea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5E5F5F"/>
                </a:solidFill>
                <a:latin typeface="Montserrat"/>
                <a:ea typeface="+mj-ea"/>
                <a:cs typeface="Calibri"/>
              </a:rPr>
              <a:t>Formato acessível (cartilha)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5E5F5F"/>
              </a:solidFill>
              <a:latin typeface="Montserrat"/>
              <a:ea typeface="+mj-ea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5E5F5F"/>
                </a:solidFill>
                <a:latin typeface="Montserrat"/>
                <a:ea typeface="+mj-ea"/>
                <a:cs typeface="Calibri"/>
              </a:rPr>
              <a:t>Novas aplicações contribuirão para </a:t>
            </a:r>
            <a:r>
              <a:rPr lang="pt-BR" sz="2400">
                <a:solidFill>
                  <a:srgbClr val="5E5F5F"/>
                </a:solidFill>
                <a:latin typeface="Montserrat"/>
                <a:ea typeface="+mj-ea"/>
                <a:cs typeface="Calibri"/>
              </a:rPr>
              <a:t>seu aprimoramento</a:t>
            </a:r>
            <a:endParaRPr lang="pt-BR" sz="2400" dirty="0">
              <a:solidFill>
                <a:srgbClr val="5E5F5F"/>
              </a:solidFill>
              <a:latin typeface="Montserrat"/>
              <a:ea typeface="+mj-ea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5E5F5F"/>
              </a:solidFill>
              <a:latin typeface="Montserrat"/>
              <a:ea typeface="+mj-ea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1B2A990-9A1C-02DD-840D-6A05B2A02E91}"/>
              </a:ext>
            </a:extLst>
          </p:cNvPr>
          <p:cNvSpPr/>
          <p:nvPr/>
        </p:nvSpPr>
        <p:spPr>
          <a:xfrm>
            <a:off x="444394" y="639327"/>
            <a:ext cx="8100083" cy="453966"/>
          </a:xfrm>
          <a:prstGeom prst="rect">
            <a:avLst/>
          </a:prstGeom>
        </p:spPr>
        <p:txBody>
          <a:bodyPr wrap="square" lIns="68576" tIns="34288" rIns="68576" bIns="34288" anchor="t">
            <a:spAutoFit/>
          </a:bodyPr>
          <a:lstStyle>
            <a:defPPr>
              <a:defRPr lang="pt-BR"/>
            </a:defPPr>
            <a:lvl1pPr marL="0" algn="l" defTabSz="916686" rtl="0" eaLnBrk="1" latinLnBrk="0" hangingPunct="1">
              <a:defRPr sz="18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343" algn="l" defTabSz="916686" rtl="0" eaLnBrk="1" latinLnBrk="0" hangingPunct="1">
              <a:defRPr sz="18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6686" algn="l" defTabSz="916686" rtl="0" eaLnBrk="1" latinLnBrk="0" hangingPunct="1">
              <a:defRPr sz="18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5029" algn="l" defTabSz="916686" rtl="0" eaLnBrk="1" latinLnBrk="0" hangingPunct="1">
              <a:defRPr sz="18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3372" algn="l" defTabSz="916686" rtl="0" eaLnBrk="1" latinLnBrk="0" hangingPunct="1">
              <a:defRPr sz="18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91715" algn="l" defTabSz="916686" rtl="0" eaLnBrk="1" latinLnBrk="0" hangingPunct="1">
              <a:defRPr sz="18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50058" algn="l" defTabSz="916686" rtl="0" eaLnBrk="1" latinLnBrk="0" hangingPunct="1">
              <a:defRPr sz="18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8401" algn="l" defTabSz="916686" rtl="0" eaLnBrk="1" latinLnBrk="0" hangingPunct="1">
              <a:defRPr sz="18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66744" algn="l" defTabSz="916686" rtl="0" eaLnBrk="1" latinLnBrk="0" hangingPunct="1">
              <a:defRPr sz="18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pt-BR" sz="2700" b="1" kern="500" spc="-3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Black" panose="00000A00000000000000" pitchFamily="2" charset="0"/>
                <a:cs typeface="Segoe UI" panose="020B0502040204020203" pitchFamily="34" charset="0"/>
              </a:rPr>
              <a:t>Modelo de Referência 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AB96D3B-C346-0A47-2D99-B7EBC2377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9324" y="1879383"/>
            <a:ext cx="3337915" cy="433929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924943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" y="-135172"/>
            <a:ext cx="12189077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B174728-3E8E-46A5-B387-FAD1E13BA392}"/>
              </a:ext>
            </a:extLst>
          </p:cNvPr>
          <p:cNvSpPr txBox="1"/>
          <p:nvPr/>
        </p:nvSpPr>
        <p:spPr>
          <a:xfrm>
            <a:off x="905671" y="279477"/>
            <a:ext cx="41597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29679F"/>
                </a:solidFill>
              </a:rPr>
              <a:t>Título Aqui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62769F0-D850-4AA2-AA7B-A8324404699F}"/>
              </a:ext>
            </a:extLst>
          </p:cNvPr>
          <p:cNvSpPr txBox="1"/>
          <p:nvPr/>
        </p:nvSpPr>
        <p:spPr>
          <a:xfrm>
            <a:off x="905671" y="1424706"/>
            <a:ext cx="82939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Lorem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ipsum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dolor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sit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amet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,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consectetur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adipiscing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elit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.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Duis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neque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turpis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,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rutrum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id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varius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sit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amet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,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venenatis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id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arcu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.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Pellentesque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non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metus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et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lorem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auctor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volutpat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.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Sed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laoreet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dictum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felis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, eu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dapibus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tortor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scelerisque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sit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amet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.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Maecenas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rhoncus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nisl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tortor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, vitae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blandit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ipsum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scelerisque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in. Nunc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mauris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velit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,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mattis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vel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justo id,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vehicula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pellentesque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libero.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Sed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efficitur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,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nisl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quis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consequat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facilisis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,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turpis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diam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vulputate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libero,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at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sed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orci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.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Suspendisse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bibendum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tellus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et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nulla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condimentum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blandit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. Nam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eget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nisl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sollicitudin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,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congue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dui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quis,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vulputate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dui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.</a:t>
            </a:r>
          </a:p>
          <a:p>
            <a:endParaRPr lang="pt-BR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Lorem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ipsum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dolor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sit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amet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,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consectetur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adipiscing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elit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.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Duis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neque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turpis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,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rutrum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id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varius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sit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amet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,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venenatis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id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arcu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.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Pellentesque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non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metus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et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lorem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auctor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volutpat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.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Sed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laoreet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dictum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felis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, eu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dapibus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tortor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scelerisque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sit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amet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.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Maecenas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rhoncus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nisl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tortor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, vitae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blandit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ipsum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scelerisque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in. Nunc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mauris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velit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,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mattis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vel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justo id,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vehicula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pellentesque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libero.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Sed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efficitur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,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nisl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quis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consequat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facilisis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,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turpis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diam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vulputate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libero,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at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sed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orci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.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Suspendisse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bibendum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tellus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et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nulla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condimentum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blandit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. Nam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eget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nisl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sollicitudin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,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congue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dui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quis,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vulputate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pt-BR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dui</a:t>
            </a:r>
            <a:r>
              <a:rPr lang="pt-BR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.</a:t>
            </a:r>
          </a:p>
          <a:p>
            <a:endParaRPr lang="pt-BR" b="0" i="0" dirty="0">
              <a:solidFill>
                <a:schemeClr val="accent5">
                  <a:lumMod val="75000"/>
                </a:schemeClr>
              </a:solidFill>
              <a:effectLst/>
              <a:latin typeface="+mj-lt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77" cy="685800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545865" y="3058104"/>
            <a:ext cx="5902578" cy="14465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pt-BR" sz="8800" b="1" dirty="0">
                <a:solidFill>
                  <a:schemeClr val="bg1"/>
                </a:solidFill>
              </a:rPr>
              <a:t>OBRIGADO!</a:t>
            </a:r>
            <a:r>
              <a:rPr lang="pt-BR" sz="48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5377646-37C3-BC8A-1609-222BC8F81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832" y="4671701"/>
            <a:ext cx="7858425" cy="810838"/>
          </a:xfrm>
          <a:prstGeom prst="rect">
            <a:avLst/>
          </a:prstGeom>
          <a:solidFill>
            <a:srgbClr val="D5F1F3"/>
          </a:solidFill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40E0555C-A745-7F92-19EF-1B4C0DCD57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5832" y="5955724"/>
            <a:ext cx="372597" cy="380201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F502E7D6-3BCF-19A7-ADA2-89B4FBA62C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8843" y="6029143"/>
            <a:ext cx="2919406" cy="23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94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58408790-D547-481B-B81C-ECABA376E021}"/>
              </a:ext>
            </a:extLst>
          </p:cNvPr>
          <p:cNvSpPr txBox="1"/>
          <p:nvPr/>
        </p:nvSpPr>
        <p:spPr>
          <a:xfrm>
            <a:off x="897397" y="3624078"/>
            <a:ext cx="1316688" cy="26776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202032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anose="020B0604020202020204" pitchFamily="34" charset="0"/>
              </a:rPr>
              <a:t>Início gestão: diretriz inovação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202032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202032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anose="020B0604020202020204" pitchFamily="34" charset="0"/>
              </a:rPr>
              <a:t>Relações universidades antecedentes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202032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202032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anose="020B0604020202020204" pitchFamily="34" charset="0"/>
              </a:rPr>
              <a:t>Unisinos e Pacto Alegre se unem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202032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1" u="none" strike="noStrike" kern="1200" cap="none" spc="0" normalizeH="0" baseline="0" noProof="0" dirty="0">
                <a:ln>
                  <a:noFill/>
                </a:ln>
                <a:solidFill>
                  <a:srgbClr val="202032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anose="020B0604020202020204" pitchFamily="34" charset="0"/>
              </a:rPr>
              <a:t>Workshop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202032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anose="020B0604020202020204" pitchFamily="34" charset="0"/>
              </a:rPr>
              <a:t> de estruturação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FD6AD30-A1F2-4A0F-8A94-16B446D265F1}"/>
              </a:ext>
            </a:extLst>
          </p:cNvPr>
          <p:cNvSpPr txBox="1"/>
          <p:nvPr/>
        </p:nvSpPr>
        <p:spPr>
          <a:xfrm>
            <a:off x="2694381" y="3624078"/>
            <a:ext cx="1467187" cy="14875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>
                <a:ln>
                  <a:noFill/>
                </a:ln>
                <a:solidFill>
                  <a:srgbClr val="202032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anose="020B0604020202020204" pitchFamily="34" charset="0"/>
              </a:rPr>
              <a:t>Nasce o PIT (maio)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rgbClr val="202032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anose="020B0604020202020204" pitchFamily="34" charset="0"/>
              </a:rPr>
              <a:t>RS assina com BID o PROFISCO II, prevendo </a:t>
            </a:r>
            <a:b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rgbClr val="202032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anose="020B0604020202020204" pitchFamily="34" charset="0"/>
              </a:rPr>
            </a:b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rgbClr val="202032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anose="020B0604020202020204" pitchFamily="34" charset="0"/>
              </a:rPr>
              <a:t>US$ 2,4M para projetos do PIT</a:t>
            </a:r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srgbClr val="202032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FE13138-2D13-478A-B8EA-502AAD45FA78}"/>
              </a:ext>
            </a:extLst>
          </p:cNvPr>
          <p:cNvSpPr txBox="1"/>
          <p:nvPr/>
        </p:nvSpPr>
        <p:spPr>
          <a:xfrm>
            <a:off x="4518098" y="3624077"/>
            <a:ext cx="1422772" cy="31495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202032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anose="020B0604020202020204" pitchFamily="34" charset="0"/>
              </a:rPr>
              <a:t>Contratados os 3 primeiros projetos pelo PROFISCO II:</a:t>
            </a:r>
          </a:p>
          <a:p>
            <a:pPr marL="171450" marR="0" lvl="0" indent="-1714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202032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anose="020B0604020202020204" pitchFamily="34" charset="0"/>
              </a:rPr>
              <a:t>Barômetro Fiscal</a:t>
            </a:r>
          </a:p>
          <a:p>
            <a:pPr marL="171450" marR="0" lvl="0" indent="-1714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202032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anose="020B0604020202020204" pitchFamily="34" charset="0"/>
              </a:rPr>
              <a:t>Design de Novos Negócios</a:t>
            </a:r>
          </a:p>
          <a:p>
            <a:pPr marL="171450" marR="0" lvl="0" indent="-1714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202032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anose="020B0604020202020204" pitchFamily="34" charset="0"/>
              </a:rPr>
              <a:t>Central de Informações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202032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anose="020B0604020202020204" pitchFamily="34" charset="0"/>
              </a:rPr>
              <a:t>Aproximação do ecossistema de inovação (</a:t>
            </a:r>
            <a:r>
              <a:rPr kumimoji="0" lang="pt-BR" sz="1200" b="0" i="1" u="none" strike="noStrike" kern="1200" cap="none" spc="0" normalizeH="0" baseline="0" noProof="0" dirty="0">
                <a:ln>
                  <a:noFill/>
                </a:ln>
                <a:solidFill>
                  <a:srgbClr val="202032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anose="020B0604020202020204" pitchFamily="34" charset="0"/>
              </a:rPr>
              <a:t>hubs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202032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anose="020B0604020202020204" pitchFamily="34" charset="0"/>
              </a:rPr>
              <a:t>, parques, </a:t>
            </a:r>
            <a:r>
              <a:rPr kumimoji="0" lang="pt-BR" sz="1200" b="0" i="1" u="none" strike="noStrike" kern="1200" cap="none" spc="0" normalizeH="0" baseline="0" noProof="0" dirty="0">
                <a:ln>
                  <a:noFill/>
                </a:ln>
                <a:solidFill>
                  <a:srgbClr val="202032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anose="020B0604020202020204" pitchFamily="34" charset="0"/>
              </a:rPr>
              <a:t>startups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202032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7CD6BBF-93DF-4514-A33A-197293497764}"/>
              </a:ext>
            </a:extLst>
          </p:cNvPr>
          <p:cNvSpPr txBox="1"/>
          <p:nvPr/>
        </p:nvSpPr>
        <p:spPr>
          <a:xfrm>
            <a:off x="6270319" y="3624078"/>
            <a:ext cx="1303964" cy="2410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rgbClr val="202032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anose="020B0604020202020204" pitchFamily="34" charset="0"/>
              </a:rPr>
              <a:t>Contratados mais 5 projeto:</a:t>
            </a:r>
          </a:p>
          <a:p>
            <a:pPr marL="171450" marR="0" lvl="0" indent="-1714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rgbClr val="202032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anose="020B0604020202020204" pitchFamily="34" charset="0"/>
              </a:rPr>
              <a:t>Precificação NFe</a:t>
            </a:r>
          </a:p>
          <a:p>
            <a:pPr marL="171450" marR="0" lvl="0" indent="-1714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rgbClr val="202032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anose="020B0604020202020204" pitchFamily="34" charset="0"/>
              </a:rPr>
              <a:t>App</a:t>
            </a:r>
          </a:p>
          <a:p>
            <a:pPr marL="171450" marR="0" lvl="0" indent="-1714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rgbClr val="202032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anose="020B0604020202020204" pitchFamily="34" charset="0"/>
              </a:rPr>
              <a:t>Barômetro – Fase 2</a:t>
            </a:r>
          </a:p>
          <a:p>
            <a:pPr marL="171450" marR="0" lvl="0" indent="-1714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rgbClr val="202032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anose="020B0604020202020204" pitchFamily="34" charset="0"/>
              </a:rPr>
              <a:t>PFP</a:t>
            </a:r>
          </a:p>
          <a:p>
            <a:pPr marL="171450" marR="0" lvl="0" indent="-1714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rgbClr val="202032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anose="020B0604020202020204" pitchFamily="34" charset="0"/>
              </a:rPr>
              <a:t>MAEP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rgbClr val="202032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anose="020B0604020202020204" pitchFamily="34" charset="0"/>
              </a:rPr>
              <a:t>Divulgação em diversos fóruns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5BAD50E-6C63-46B4-B8A9-3A0B2565C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218" y="1696228"/>
            <a:ext cx="1076185" cy="122352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0FCFC2B-927F-4BED-9556-3F35FA784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285" y="2208697"/>
            <a:ext cx="1076184" cy="711051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21E6D9F1-02E6-4EB4-B946-1A52455E24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4132" y="1449604"/>
            <a:ext cx="1277968" cy="1470144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99E2FB35-9C01-43C0-8512-13F602334C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2198" y="1494845"/>
            <a:ext cx="1509767" cy="1425019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F57A70D7-B07C-4004-8894-E1CE809B6330}"/>
              </a:ext>
            </a:extLst>
          </p:cNvPr>
          <p:cNvSpPr/>
          <p:nvPr/>
        </p:nvSpPr>
        <p:spPr>
          <a:xfrm>
            <a:off x="563526" y="2918963"/>
            <a:ext cx="10999146" cy="537974"/>
          </a:xfrm>
          <a:prstGeom prst="rect">
            <a:avLst/>
          </a:prstGeom>
          <a:solidFill>
            <a:srgbClr val="F6C0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663ECA7-6806-4F06-9CA4-850B22A438F8}"/>
              </a:ext>
            </a:extLst>
          </p:cNvPr>
          <p:cNvSpPr txBox="1"/>
          <p:nvPr/>
        </p:nvSpPr>
        <p:spPr>
          <a:xfrm>
            <a:off x="1115451" y="2983777"/>
            <a:ext cx="88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>
                <a:ln>
                  <a:noFill/>
                </a:ln>
                <a:solidFill>
                  <a:srgbClr val="202032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anose="020B0604020202020204" pitchFamily="34" charset="0"/>
              </a:rPr>
              <a:t>2019</a:t>
            </a: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0E8529C-90E6-4C83-A646-31C86D5A2FBD}"/>
              </a:ext>
            </a:extLst>
          </p:cNvPr>
          <p:cNvSpPr txBox="1"/>
          <p:nvPr/>
        </p:nvSpPr>
        <p:spPr>
          <a:xfrm>
            <a:off x="2905666" y="2979320"/>
            <a:ext cx="963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>
                <a:ln>
                  <a:noFill/>
                </a:ln>
                <a:solidFill>
                  <a:srgbClr val="202032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anose="020B0604020202020204" pitchFamily="34" charset="0"/>
              </a:rPr>
              <a:t>2020</a:t>
            </a: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7B496F3-1B2D-46CC-8B81-FC4F80637D6C}"/>
              </a:ext>
            </a:extLst>
          </p:cNvPr>
          <p:cNvSpPr txBox="1"/>
          <p:nvPr/>
        </p:nvSpPr>
        <p:spPr>
          <a:xfrm>
            <a:off x="4762639" y="2972487"/>
            <a:ext cx="875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>
                <a:ln>
                  <a:noFill/>
                </a:ln>
                <a:solidFill>
                  <a:srgbClr val="202032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anose="020B0604020202020204" pitchFamily="34" charset="0"/>
              </a:rPr>
              <a:t>2021</a:t>
            </a: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5DC33F30-EDE4-4900-8E95-7CD3B04E6B21}"/>
              </a:ext>
            </a:extLst>
          </p:cNvPr>
          <p:cNvSpPr txBox="1"/>
          <p:nvPr/>
        </p:nvSpPr>
        <p:spPr>
          <a:xfrm>
            <a:off x="6417774" y="2983777"/>
            <a:ext cx="936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>
                <a:ln>
                  <a:noFill/>
                </a:ln>
                <a:solidFill>
                  <a:srgbClr val="202032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anose="020B0604020202020204" pitchFamily="34" charset="0"/>
              </a:rPr>
              <a:t>2022</a:t>
            </a: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F173183-62D6-4C75-8B77-93AD67CDD96D}"/>
              </a:ext>
            </a:extLst>
          </p:cNvPr>
          <p:cNvSpPr txBox="1"/>
          <p:nvPr/>
        </p:nvSpPr>
        <p:spPr>
          <a:xfrm>
            <a:off x="9532581" y="2983777"/>
            <a:ext cx="1542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>
                <a:ln>
                  <a:noFill/>
                </a:ln>
                <a:solidFill>
                  <a:srgbClr val="202032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anose="020B0604020202020204" pitchFamily="34" charset="0"/>
              </a:rPr>
              <a:t>FUTURO</a:t>
            </a: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3D6949A9-BC31-4850-A866-0A50EE68A254}"/>
              </a:ext>
            </a:extLst>
          </p:cNvPr>
          <p:cNvSpPr txBox="1"/>
          <p:nvPr/>
        </p:nvSpPr>
        <p:spPr>
          <a:xfrm>
            <a:off x="9582916" y="3624078"/>
            <a:ext cx="1403217" cy="1723549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>
                <a:solidFill>
                  <a:srgbClr val="202032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Nova Governança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>
                <a:solidFill>
                  <a:srgbClr val="202032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Ampliação do Ecossistema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>
                <a:solidFill>
                  <a:srgbClr val="202032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Contratação de startups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>
                <a:solidFill>
                  <a:srgbClr val="202032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PROFISCO III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1AE594D9-8557-4E8D-88DF-98763F6C31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078" y="1759223"/>
            <a:ext cx="1077172" cy="1160525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3FDEC130-6280-4102-B36C-499A1CA1C353}"/>
              </a:ext>
            </a:extLst>
          </p:cNvPr>
          <p:cNvSpPr txBox="1"/>
          <p:nvPr/>
        </p:nvSpPr>
        <p:spPr>
          <a:xfrm>
            <a:off x="7879802" y="3624078"/>
            <a:ext cx="140321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202032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anose="020B0604020202020204" pitchFamily="34" charset="0"/>
              </a:rPr>
              <a:t>Contratação de consultor</a:t>
            </a:r>
          </a:p>
          <a:p>
            <a:pPr marL="171450" marR="0" lvl="0" indent="-1714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202032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anose="020B0604020202020204" pitchFamily="34" charset="0"/>
              </a:rPr>
              <a:t>Linguagem simples</a:t>
            </a:r>
          </a:p>
          <a:p>
            <a:pPr marL="171450" marR="0" lvl="0" indent="-1714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202032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anose="020B0604020202020204" pitchFamily="34" charset="0"/>
              </a:rPr>
              <a:t>Atendimento Unificado</a:t>
            </a:r>
          </a:p>
          <a:p>
            <a:pPr marL="171450" marR="0" lvl="0" indent="-1714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202032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anose="020B0604020202020204" pitchFamily="34" charset="0"/>
              </a:rPr>
              <a:t>RPA</a:t>
            </a:r>
          </a:p>
          <a:p>
            <a:pPr defTabSz="914377">
              <a:spcBef>
                <a:spcPts val="800"/>
              </a:spcBef>
              <a:defRPr/>
            </a:pPr>
            <a:r>
              <a:rPr lang="pt-BR" sz="1200" b="1" dirty="0">
                <a:solidFill>
                  <a:srgbClr val="202032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LDO + Simples</a:t>
            </a:r>
          </a:p>
          <a:p>
            <a:pPr defTabSz="914377">
              <a:spcBef>
                <a:spcPts val="800"/>
              </a:spcBef>
              <a:defRPr/>
            </a:pPr>
            <a:r>
              <a:rPr lang="pt-BR" sz="1200" b="1" dirty="0">
                <a:solidFill>
                  <a:srgbClr val="202032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Portal Precatórios</a:t>
            </a:r>
          </a:p>
          <a:p>
            <a:pPr defTabSz="914377">
              <a:spcBef>
                <a:spcPts val="800"/>
              </a:spcBef>
              <a:defRPr/>
            </a:pPr>
            <a:r>
              <a:rPr lang="pt-BR" sz="1200" dirty="0">
                <a:solidFill>
                  <a:srgbClr val="202032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Design no Agro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FEDEE279-A0F7-45BE-80D0-7502F8AA60BB}"/>
              </a:ext>
            </a:extLst>
          </p:cNvPr>
          <p:cNvSpPr txBox="1"/>
          <p:nvPr/>
        </p:nvSpPr>
        <p:spPr>
          <a:xfrm>
            <a:off x="8027258" y="2983777"/>
            <a:ext cx="93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>
                <a:ln>
                  <a:noFill/>
                </a:ln>
                <a:solidFill>
                  <a:srgbClr val="202032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anose="020B0604020202020204" pitchFamily="34" charset="0"/>
              </a:rPr>
              <a:t>2023</a:t>
            </a: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0074E6BA-9451-4F63-8FCF-D889782E1F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063" y="1788077"/>
            <a:ext cx="1077172" cy="1131671"/>
          </a:xfrm>
          <a:prstGeom prst="rect">
            <a:avLst/>
          </a:prstGeom>
        </p:spPr>
      </p:pic>
      <p:pic>
        <p:nvPicPr>
          <p:cNvPr id="23" name="Gráfico 22">
            <a:extLst>
              <a:ext uri="{FF2B5EF4-FFF2-40B4-BE49-F238E27FC236}">
                <a16:creationId xmlns:a16="http://schemas.microsoft.com/office/drawing/2014/main" id="{16370420-F84D-4657-BC8E-37A5C9A805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9524" y="299250"/>
            <a:ext cx="299085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2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AABAC38-ADB7-478C-A4FC-A688D9839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242" y="522047"/>
            <a:ext cx="6187516" cy="552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15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097E2C3B-B382-45DC-BDBC-78FC8FFB5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A610D5-5C5E-4512-BBBF-D6D2621B4BD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upo 49">
            <a:extLst>
              <a:ext uri="{FF2B5EF4-FFF2-40B4-BE49-F238E27FC236}">
                <a16:creationId xmlns:a16="http://schemas.microsoft.com/office/drawing/2014/main" id="{C0ACD223-8B01-472C-844A-41AE4D7A5EF2}"/>
              </a:ext>
            </a:extLst>
          </p:cNvPr>
          <p:cNvGrpSpPr/>
          <p:nvPr/>
        </p:nvGrpSpPr>
        <p:grpSpPr>
          <a:xfrm>
            <a:off x="0" y="6501159"/>
            <a:ext cx="12192000" cy="356841"/>
            <a:chOff x="930994" y="3213319"/>
            <a:chExt cx="3191400" cy="165825"/>
          </a:xfrm>
        </p:grpSpPr>
        <p:sp>
          <p:nvSpPr>
            <p:cNvPr id="6" name="Google Shape;121;p27">
              <a:extLst>
                <a:ext uri="{FF2B5EF4-FFF2-40B4-BE49-F238E27FC236}">
                  <a16:creationId xmlns:a16="http://schemas.microsoft.com/office/drawing/2014/main" id="{D771B908-4AC8-4AEE-9DCA-FC22D44C8826}"/>
                </a:ext>
              </a:extLst>
            </p:cNvPr>
            <p:cNvSpPr/>
            <p:nvPr/>
          </p:nvSpPr>
          <p:spPr>
            <a:xfrm>
              <a:off x="930994" y="3213319"/>
              <a:ext cx="1063800" cy="165825"/>
            </a:xfrm>
            <a:prstGeom prst="rect">
              <a:avLst/>
            </a:prstGeom>
            <a:solidFill>
              <a:srgbClr val="C2CC5E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Google Shape;122;p27">
              <a:extLst>
                <a:ext uri="{FF2B5EF4-FFF2-40B4-BE49-F238E27FC236}">
                  <a16:creationId xmlns:a16="http://schemas.microsoft.com/office/drawing/2014/main" id="{0970680B-8CC6-49C1-B50A-C7045FF4D23D}"/>
                </a:ext>
              </a:extLst>
            </p:cNvPr>
            <p:cNvSpPr/>
            <p:nvPr/>
          </p:nvSpPr>
          <p:spPr>
            <a:xfrm>
              <a:off x="1994794" y="3213319"/>
              <a:ext cx="1063800" cy="165825"/>
            </a:xfrm>
            <a:prstGeom prst="rect">
              <a:avLst/>
            </a:prstGeom>
            <a:solidFill>
              <a:srgbClr val="C2374B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Google Shape;123;p27">
              <a:extLst>
                <a:ext uri="{FF2B5EF4-FFF2-40B4-BE49-F238E27FC236}">
                  <a16:creationId xmlns:a16="http://schemas.microsoft.com/office/drawing/2014/main" id="{1A6F3165-24EB-45DB-8ED3-2A176904F56B}"/>
                </a:ext>
              </a:extLst>
            </p:cNvPr>
            <p:cNvSpPr/>
            <p:nvPr/>
          </p:nvSpPr>
          <p:spPr>
            <a:xfrm>
              <a:off x="3058594" y="3213319"/>
              <a:ext cx="1063800" cy="165825"/>
            </a:xfrm>
            <a:prstGeom prst="rect">
              <a:avLst/>
            </a:prstGeom>
            <a:solidFill>
              <a:srgbClr val="FCC7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9" name="Imagem 8">
            <a:extLst>
              <a:ext uri="{FF2B5EF4-FFF2-40B4-BE49-F238E27FC236}">
                <a16:creationId xmlns:a16="http://schemas.microsoft.com/office/drawing/2014/main" id="{990F4E17-DA5C-4E20-A9E9-4C4E0C4F9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1306" y="4821288"/>
            <a:ext cx="5615082" cy="1108089"/>
          </a:xfrm>
          <a:prstGeom prst="rect">
            <a:avLst/>
          </a:prstGeom>
        </p:spPr>
      </p:pic>
      <p:pic>
        <p:nvPicPr>
          <p:cNvPr id="106" name="Gráfico 105">
            <a:extLst>
              <a:ext uri="{FF2B5EF4-FFF2-40B4-BE49-F238E27FC236}">
                <a16:creationId xmlns:a16="http://schemas.microsoft.com/office/drawing/2014/main" id="{0A3557A3-178A-436F-A459-A506E7023C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11404" y="811368"/>
            <a:ext cx="8969191" cy="310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8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ogotipo, nome da empresa&#10;&#10;Descrição gerada automaticamente">
            <a:extLst>
              <a:ext uri="{FF2B5EF4-FFF2-40B4-BE49-F238E27FC236}">
                <a16:creationId xmlns:a16="http://schemas.microsoft.com/office/drawing/2014/main" id="{EFF08B62-D96F-45E1-8BB1-C879792BDB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815" y="2453559"/>
            <a:ext cx="1534590" cy="933030"/>
          </a:xfrm>
          <a:prstGeom prst="rect">
            <a:avLst/>
          </a:prstGeom>
        </p:spPr>
      </p:pic>
      <p:pic>
        <p:nvPicPr>
          <p:cNvPr id="3" name="Picture 2" descr="Novos Procuradores do Estado serão empossados no dia 12 de novembro -  Procuradoria-Geral do Estado do RS">
            <a:extLst>
              <a:ext uri="{FF2B5EF4-FFF2-40B4-BE49-F238E27FC236}">
                <a16:creationId xmlns:a16="http://schemas.microsoft.com/office/drawing/2014/main" id="{639B4A6B-DA82-4852-B1BC-041B53885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653" y="4559976"/>
            <a:ext cx="1537255" cy="86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C8BF7C2-8CA9-4F07-A8F0-67F75B687EB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80618" y="4669570"/>
            <a:ext cx="3607049" cy="64346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83DE50C-7096-4D37-9432-862210829A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5015" y="2641521"/>
            <a:ext cx="2781929" cy="82706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BC71F150-7399-4D1B-A390-BF9971CD5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639" y="2709761"/>
            <a:ext cx="3461704" cy="74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472;p52">
            <a:extLst>
              <a:ext uri="{FF2B5EF4-FFF2-40B4-BE49-F238E27FC236}">
                <a16:creationId xmlns:a16="http://schemas.microsoft.com/office/drawing/2014/main" id="{345A62F6-BF8C-415F-A98E-D097D1BE8230}"/>
              </a:ext>
            </a:extLst>
          </p:cNvPr>
          <p:cNvSpPr/>
          <p:nvPr/>
        </p:nvSpPr>
        <p:spPr>
          <a:xfrm>
            <a:off x="452563" y="574584"/>
            <a:ext cx="10882213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>
                <a:ln>
                  <a:noFill/>
                </a:ln>
                <a:solidFill>
                  <a:srgbClr val="696D70"/>
                </a:solidFill>
                <a:effectLst/>
                <a:uLnTx/>
                <a:uFillTx/>
                <a:latin typeface="Montserrat ExtraBold"/>
                <a:ea typeface="+mn-ea"/>
                <a:cs typeface="Calibri"/>
              </a:rPr>
              <a:t>Trabalho Coletivo - Cooperação na prática</a:t>
            </a:r>
            <a:endParaRPr kumimoji="0" lang="pt-BR" sz="3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Montserrat ExtraBold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245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B14E9C-7940-4720-83D6-3F1326D461D9}"/>
              </a:ext>
            </a:extLst>
          </p:cNvPr>
          <p:cNvSpPr txBox="1">
            <a:spLocks/>
          </p:cNvSpPr>
          <p:nvPr/>
        </p:nvSpPr>
        <p:spPr>
          <a:xfrm>
            <a:off x="2053033" y="1892030"/>
            <a:ext cx="8244334" cy="35337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20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8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marR="0" lvl="0" indent="-251460" algn="l" defTabSz="914400" rtl="0" eaLnBrk="1" fontAlgn="auto" latinLnBrk="0" hangingPunct="1">
              <a:lnSpc>
                <a:spcPts val="2200"/>
              </a:lnSpc>
              <a:spcBef>
                <a:spcPts val="300"/>
              </a:spcBef>
              <a:spcAft>
                <a:spcPts val="300"/>
              </a:spcAft>
              <a:buClr>
                <a:srgbClr val="C2CC5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ontserrat"/>
                <a:ea typeface="Calibri" panose="020F0502020204030204"/>
                <a:cs typeface="Segoe UI"/>
              </a:rPr>
              <a:t>Projeto para desenvolver o ofertar serviços inovadores e de alto valor agregado com base em dados públicos de posse do Estado do Rio Grande do Sul.</a:t>
            </a:r>
          </a:p>
          <a:p>
            <a:pPr marL="457200" marR="0" lvl="0" indent="-251460" algn="l" defTabSz="914400" rtl="0" eaLnBrk="1" fontAlgn="auto" latinLnBrk="0" hangingPunct="1">
              <a:lnSpc>
                <a:spcPts val="2200"/>
              </a:lnSpc>
              <a:spcBef>
                <a:spcPts val="300"/>
              </a:spcBef>
              <a:spcAft>
                <a:spcPts val="300"/>
              </a:spcAft>
              <a:buClr>
                <a:srgbClr val="C2CC5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43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457200" marR="0" lvl="0" indent="-251460" algn="l" defTabSz="914400" rtl="0" eaLnBrk="1" fontAlgn="auto" latinLnBrk="0" hangingPunct="1">
              <a:lnSpc>
                <a:spcPts val="2200"/>
              </a:lnSpc>
              <a:spcBef>
                <a:spcPts val="300"/>
              </a:spcBef>
              <a:spcAft>
                <a:spcPts val="300"/>
              </a:spcAft>
              <a:buClr>
                <a:srgbClr val="C2CC5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ontserrat"/>
                <a:ea typeface="Calibri" panose="020F0502020204030204"/>
                <a:cs typeface="Segoe UI"/>
              </a:rPr>
              <a:t>Desenvolvido com recursos do PROFISCO II (convênio com NEO/UFRGS).</a:t>
            </a:r>
          </a:p>
          <a:p>
            <a:pPr marL="457200" marR="0" lvl="0" indent="-251460" algn="l" defTabSz="914400" rtl="0" eaLnBrk="1" fontAlgn="auto" latinLnBrk="0" hangingPunct="1">
              <a:lnSpc>
                <a:spcPts val="2200"/>
              </a:lnSpc>
              <a:spcBef>
                <a:spcPts val="300"/>
              </a:spcBef>
              <a:spcAft>
                <a:spcPts val="300"/>
              </a:spcAft>
              <a:buClr>
                <a:srgbClr val="C2CC5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Montserrat"/>
              <a:ea typeface="Calibri" panose="020F0502020204030204"/>
              <a:cs typeface="Segoe UI"/>
            </a:endParaRPr>
          </a:p>
          <a:p>
            <a:pPr marL="457200" marR="0" lvl="0" indent="-251460" algn="l" defTabSz="914400" rtl="0" eaLnBrk="1" fontAlgn="auto" latinLnBrk="0" hangingPunct="1">
              <a:lnSpc>
                <a:spcPts val="2200"/>
              </a:lnSpc>
              <a:spcBef>
                <a:spcPts val="300"/>
              </a:spcBef>
              <a:spcAft>
                <a:spcPts val="300"/>
              </a:spcAft>
              <a:buClr>
                <a:srgbClr val="C2CC5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ontserrat"/>
                <a:ea typeface="Calibri" panose="020F0502020204030204"/>
                <a:cs typeface="Segoe UI"/>
              </a:rPr>
              <a:t>Projeto acompanhado pelo Conselho de TIC do Estado.</a:t>
            </a:r>
          </a:p>
          <a:p>
            <a:pPr marL="457200" marR="0" lvl="0" indent="-251460" algn="l" defTabSz="914400" rtl="0" eaLnBrk="1" fontAlgn="auto" latinLnBrk="0" hangingPunct="1">
              <a:lnSpc>
                <a:spcPts val="2200"/>
              </a:lnSpc>
              <a:spcBef>
                <a:spcPts val="300"/>
              </a:spcBef>
              <a:spcAft>
                <a:spcPts val="300"/>
              </a:spcAft>
              <a:buClr>
                <a:srgbClr val="C2CC5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Montserrat"/>
              <a:ea typeface="Calibri" panose="020F0502020204030204"/>
              <a:cs typeface="Segoe UI"/>
            </a:endParaRPr>
          </a:p>
          <a:p>
            <a:pPr marL="457200" marR="0" lvl="0" indent="-251460" algn="l" defTabSz="914400" rtl="0" eaLnBrk="1" fontAlgn="auto" latinLnBrk="0" hangingPunct="1">
              <a:lnSpc>
                <a:spcPts val="2200"/>
              </a:lnSpc>
              <a:spcBef>
                <a:spcPts val="300"/>
              </a:spcBef>
              <a:spcAft>
                <a:spcPts val="300"/>
              </a:spcAft>
              <a:buClr>
                <a:srgbClr val="C2CC5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ontserrat" panose="00000500000000000000" pitchFamily="2" charset="0"/>
                <a:ea typeface="Calibri" panose="020F0502020204030204"/>
                <a:cs typeface="Segoe UI" panose="020B0502040204020203" pitchFamily="34" charset="0"/>
              </a:rPr>
              <a:t>Projeto apresentado no South Summit 2022 e 2023.</a:t>
            </a:r>
          </a:p>
          <a:p>
            <a:pPr marL="205105" marR="0" lvl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C2CC5E"/>
              </a:buClr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Montserrat" panose="00000500000000000000" pitchFamily="2" charset="0"/>
              <a:ea typeface="Calibri" panose="020F0502020204030204"/>
              <a:cs typeface="Segoe UI" panose="020B0502040204020203" pitchFamily="34" charset="0"/>
            </a:endParaRPr>
          </a:p>
        </p:txBody>
      </p:sp>
      <p:sp>
        <p:nvSpPr>
          <p:cNvPr id="3" name="Google Shape;472;p52">
            <a:extLst>
              <a:ext uri="{FF2B5EF4-FFF2-40B4-BE49-F238E27FC236}">
                <a16:creationId xmlns:a16="http://schemas.microsoft.com/office/drawing/2014/main" id="{90AFAAC7-411B-466E-AFED-757178ABE5BB}"/>
              </a:ext>
            </a:extLst>
          </p:cNvPr>
          <p:cNvSpPr/>
          <p:nvPr/>
        </p:nvSpPr>
        <p:spPr>
          <a:xfrm>
            <a:off x="452564" y="574584"/>
            <a:ext cx="5884442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>
                <a:ln>
                  <a:noFill/>
                </a:ln>
                <a:solidFill>
                  <a:srgbClr val="696D70"/>
                </a:solidFill>
                <a:effectLst/>
                <a:uLnTx/>
                <a:uFillTx/>
                <a:latin typeface="Montserrat ExtraBold"/>
                <a:ea typeface="+mn-ea"/>
                <a:cs typeface="Calibri"/>
              </a:rPr>
              <a:t>O que é?</a:t>
            </a:r>
            <a:endParaRPr kumimoji="0" lang="pt-BR" sz="4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Montserrat ExtraBold"/>
              <a:ea typeface="+mn-ea"/>
              <a:cs typeface="Calibri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338028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E359F9DA-34D3-407C-BAE9-BD4C02049409}"/>
              </a:ext>
            </a:extLst>
          </p:cNvPr>
          <p:cNvSpPr txBox="1">
            <a:spLocks/>
          </p:cNvSpPr>
          <p:nvPr/>
        </p:nvSpPr>
        <p:spPr>
          <a:xfrm>
            <a:off x="1836512" y="2028825"/>
            <a:ext cx="4911725" cy="345017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3" marR="0" lvl="0" indent="-40798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C2CC5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Aquilo que seria mais uma linha de receita no futuro se transformou</a:t>
            </a:r>
          </a:p>
          <a:p>
            <a:pPr marL="493713" marR="0" lvl="0" indent="-40798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C2CC5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Conselho Estadual </a:t>
            </a:r>
            <a:br>
              <a:rPr kumimoji="0" lang="pt-BR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</a:br>
            <a:r>
              <a:rPr kumimoji="0" lang="pt-BR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de TIC. </a:t>
            </a:r>
            <a:br>
              <a:rPr kumimoji="0" lang="pt-BR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</a:br>
            <a:r>
              <a:rPr kumimoji="0" lang="pt-BR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Monetização =&gt; Design</a:t>
            </a:r>
          </a:p>
          <a:p>
            <a:pPr marL="493713" marR="0" lvl="0" indent="-40798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C2CC5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Conceito de governo aberto</a:t>
            </a:r>
          </a:p>
          <a:p>
            <a:pPr marL="493713" marR="0" lvl="0" indent="-40798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C2CC5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Oportunidade de os órgãos trabalharem de maneira profissional seus dados</a:t>
            </a:r>
          </a:p>
          <a:p>
            <a:pPr marL="493713" marR="0" lvl="0" indent="-40798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C2CC5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Fonte de novos negócios para a economia/nova economia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B05DA7C-C33C-4837-AB2F-18E0400D27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55"/>
          <a:stretch/>
        </p:blipFill>
        <p:spPr>
          <a:xfrm>
            <a:off x="7492549" y="1357332"/>
            <a:ext cx="4070123" cy="412920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07E2A54-01D1-4CFF-ADF6-AEA295E9CE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9783" b="-5292"/>
          <a:stretch/>
        </p:blipFill>
        <p:spPr>
          <a:xfrm>
            <a:off x="6409589" y="2914199"/>
            <a:ext cx="5439083" cy="37511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348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1673</Words>
  <Application>Microsoft Office PowerPoint</Application>
  <PresentationFormat>Widescreen</PresentationFormat>
  <Paragraphs>265</Paragraphs>
  <Slides>34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34</vt:i4>
      </vt:variant>
    </vt:vector>
  </HeadingPairs>
  <TitlesOfParts>
    <vt:vector size="45" baseType="lpstr">
      <vt:lpstr>Arial</vt:lpstr>
      <vt:lpstr>Calibri</vt:lpstr>
      <vt:lpstr>Calibri Light</vt:lpstr>
      <vt:lpstr>Laca</vt:lpstr>
      <vt:lpstr>Montserrat</vt:lpstr>
      <vt:lpstr>Montserrat Black</vt:lpstr>
      <vt:lpstr>Montserrat ExtraBold</vt:lpstr>
      <vt:lpstr>Wingdings</vt:lpstr>
      <vt:lpstr>Tema do Office</vt:lpstr>
      <vt:lpstr>1_Tema do Office</vt:lpstr>
      <vt:lpstr>2_Tema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Professor</dc:creator>
  <cp:lastModifiedBy>Aldo Silveira Peres</cp:lastModifiedBy>
  <cp:revision>22</cp:revision>
  <dcterms:created xsi:type="dcterms:W3CDTF">2016-06-09T16:04:05Z</dcterms:created>
  <dcterms:modified xsi:type="dcterms:W3CDTF">2023-11-23T11:11:28Z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ad1aa98-b4b6-4f6d-a238-eb87b534c92d_Enabled">
    <vt:lpwstr>true</vt:lpwstr>
  </property>
  <property fmtid="{D5CDD505-2E9C-101B-9397-08002B2CF9AE}" pid="3" name="MSIP_Label_aad1aa98-b4b6-4f6d-a238-eb87b534c92d_SetDate">
    <vt:lpwstr>2023-07-26T12:41:14Z</vt:lpwstr>
  </property>
  <property fmtid="{D5CDD505-2E9C-101B-9397-08002B2CF9AE}" pid="4" name="MSIP_Label_aad1aa98-b4b6-4f6d-a238-eb87b534c92d_Method">
    <vt:lpwstr>Standard</vt:lpwstr>
  </property>
  <property fmtid="{D5CDD505-2E9C-101B-9397-08002B2CF9AE}" pid="5" name="MSIP_Label_aad1aa98-b4b6-4f6d-a238-eb87b534c92d_Name">
    <vt:lpwstr>defa4170-0d19-0005-0004-bc88714345d2</vt:lpwstr>
  </property>
  <property fmtid="{D5CDD505-2E9C-101B-9397-08002B2CF9AE}" pid="6" name="MSIP_Label_aad1aa98-b4b6-4f6d-a238-eb87b534c92d_SiteId">
    <vt:lpwstr>83bd090b-756e-4a02-a512-e5ea02c03041</vt:lpwstr>
  </property>
  <property fmtid="{D5CDD505-2E9C-101B-9397-08002B2CF9AE}" pid="7" name="MSIP_Label_aad1aa98-b4b6-4f6d-a238-eb87b534c92d_ActionId">
    <vt:lpwstr>1e90a950-0cd6-4b78-942a-4e1e5e2d8bf3</vt:lpwstr>
  </property>
  <property fmtid="{D5CDD505-2E9C-101B-9397-08002B2CF9AE}" pid="8" name="MSIP_Label_aad1aa98-b4b6-4f6d-a238-eb87b534c92d_ContentBits">
    <vt:lpwstr>0</vt:lpwstr>
  </property>
</Properties>
</file>