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60" r:id="rId4"/>
    <p:sldId id="264" r:id="rId5"/>
    <p:sldId id="262" r:id="rId6"/>
    <p:sldId id="266" r:id="rId7"/>
    <p:sldId id="269" r:id="rId8"/>
    <p:sldId id="270" r:id="rId9"/>
    <p:sldId id="265" r:id="rId10"/>
    <p:sldId id="272" r:id="rId11"/>
    <p:sldId id="280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C00"/>
    <a:srgbClr val="FBF6DE"/>
    <a:srgbClr val="3C0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2784" y="12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32CA42FC-7DB5-DD02-126D-3954A0434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979801690_0_18:notes">
            <a:extLst>
              <a:ext uri="{FF2B5EF4-FFF2-40B4-BE49-F238E27FC236}">
                <a16:creationId xmlns:a16="http://schemas.microsoft.com/office/drawing/2014/main" id="{65848855-93F4-A2A9-5FF0-025C1F27EA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979801690_0_18:notes">
            <a:extLst>
              <a:ext uri="{FF2B5EF4-FFF2-40B4-BE49-F238E27FC236}">
                <a16:creationId xmlns:a16="http://schemas.microsoft.com/office/drawing/2014/main" id="{3CD85903-B241-F036-998D-94FAC07F58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266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c97980169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c97980169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EBF2872A-0ABC-62E8-5DD7-4A542A790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979801690_0_18:notes">
            <a:extLst>
              <a:ext uri="{FF2B5EF4-FFF2-40B4-BE49-F238E27FC236}">
                <a16:creationId xmlns:a16="http://schemas.microsoft.com/office/drawing/2014/main" id="{85308696-4EFD-C2EB-1472-2C2D0836B5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979801690_0_18:notes">
            <a:extLst>
              <a:ext uri="{FF2B5EF4-FFF2-40B4-BE49-F238E27FC236}">
                <a16:creationId xmlns:a16="http://schemas.microsoft.com/office/drawing/2014/main" id="{F1ECDE81-2535-7333-CA6B-D416E85DB0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96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A4F63C68-2382-D626-3403-BE15D96D1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979801690_0_18:notes">
            <a:extLst>
              <a:ext uri="{FF2B5EF4-FFF2-40B4-BE49-F238E27FC236}">
                <a16:creationId xmlns:a16="http://schemas.microsoft.com/office/drawing/2014/main" id="{1524D9B0-68CC-FF69-2D1C-0B535E09B2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979801690_0_18:notes">
            <a:extLst>
              <a:ext uri="{FF2B5EF4-FFF2-40B4-BE49-F238E27FC236}">
                <a16:creationId xmlns:a16="http://schemas.microsoft.com/office/drawing/2014/main" id="{00AA4674-1F46-6DCE-D02E-0D96FA27A7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0539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B3F4A91A-4B61-41C1-5430-5BF29C409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979801690_0_18:notes">
            <a:extLst>
              <a:ext uri="{FF2B5EF4-FFF2-40B4-BE49-F238E27FC236}">
                <a16:creationId xmlns:a16="http://schemas.microsoft.com/office/drawing/2014/main" id="{B5700A36-712B-A682-2225-06F944F986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979801690_0_18:notes">
            <a:extLst>
              <a:ext uri="{FF2B5EF4-FFF2-40B4-BE49-F238E27FC236}">
                <a16:creationId xmlns:a16="http://schemas.microsoft.com/office/drawing/2014/main" id="{7B40B7D9-7476-98F2-00A3-1ABF29E647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60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0350581D-9258-29ED-5A5E-72158CC2D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979801690_0_18:notes">
            <a:extLst>
              <a:ext uri="{FF2B5EF4-FFF2-40B4-BE49-F238E27FC236}">
                <a16:creationId xmlns:a16="http://schemas.microsoft.com/office/drawing/2014/main" id="{3DBE3062-36EE-C2D1-7832-8A0727221E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979801690_0_18:notes">
            <a:extLst>
              <a:ext uri="{FF2B5EF4-FFF2-40B4-BE49-F238E27FC236}">
                <a16:creationId xmlns:a16="http://schemas.microsoft.com/office/drawing/2014/main" id="{C5DB9B90-AA25-0478-A9AF-586A16DF4E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379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60220059-37FE-1630-321F-1E3A30334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979801690_0_18:notes">
            <a:extLst>
              <a:ext uri="{FF2B5EF4-FFF2-40B4-BE49-F238E27FC236}">
                <a16:creationId xmlns:a16="http://schemas.microsoft.com/office/drawing/2014/main" id="{BF88B915-96E1-EB5B-B2FD-99223A2C3A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979801690_0_18:notes">
            <a:extLst>
              <a:ext uri="{FF2B5EF4-FFF2-40B4-BE49-F238E27FC236}">
                <a16:creationId xmlns:a16="http://schemas.microsoft.com/office/drawing/2014/main" id="{9AD508AC-03EA-56CC-498B-E788AF9C3D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35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>
          <a:extLst>
            <a:ext uri="{FF2B5EF4-FFF2-40B4-BE49-F238E27FC236}">
              <a16:creationId xmlns:a16="http://schemas.microsoft.com/office/drawing/2014/main" id="{CE11AFEC-21EF-9B26-8576-067EAA66A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c979801690_0_7:notes">
            <a:extLst>
              <a:ext uri="{FF2B5EF4-FFF2-40B4-BE49-F238E27FC236}">
                <a16:creationId xmlns:a16="http://schemas.microsoft.com/office/drawing/2014/main" id="{305C3739-2943-F647-D040-CCEA24E9D5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c979801690_0_7:notes">
            <a:extLst>
              <a:ext uri="{FF2B5EF4-FFF2-40B4-BE49-F238E27FC236}">
                <a16:creationId xmlns:a16="http://schemas.microsoft.com/office/drawing/2014/main" id="{5DAF2085-B4D0-1AE8-EC1D-A7CACDC4DC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19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D59892FC-8E19-4E14-738A-8BD28086A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979801690_0_18:notes">
            <a:extLst>
              <a:ext uri="{FF2B5EF4-FFF2-40B4-BE49-F238E27FC236}">
                <a16:creationId xmlns:a16="http://schemas.microsoft.com/office/drawing/2014/main" id="{EF2C695D-E17A-0824-CA8A-2F00E0A527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979801690_0_18:notes">
            <a:extLst>
              <a:ext uri="{FF2B5EF4-FFF2-40B4-BE49-F238E27FC236}">
                <a16:creationId xmlns:a16="http://schemas.microsoft.com/office/drawing/2014/main" id="{8C5C97E5-6A43-BCD4-3DDD-E70F2FBFA9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12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0B0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COGEF_LOGO_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2025" y="1357000"/>
            <a:ext cx="5355226" cy="23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title="Elemento 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5725" y="540100"/>
            <a:ext cx="958250" cy="95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title="Elemento 01_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1550" y="3115626"/>
            <a:ext cx="1853575" cy="212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D18717D-3EB0-C918-8527-9562F60C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2858" y="3605858"/>
            <a:ext cx="2798284" cy="443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0B04"/>
        </a:solidFill>
        <a:effectLst/>
      </p:bgPr>
    </p:bg>
    <p:spTree>
      <p:nvGrpSpPr>
        <p:cNvPr id="1" name="Shape 70">
          <a:extLst>
            <a:ext uri="{FF2B5EF4-FFF2-40B4-BE49-F238E27FC236}">
              <a16:creationId xmlns:a16="http://schemas.microsoft.com/office/drawing/2014/main" id="{ECFA3DEB-DBFE-B971-8F39-85E75F943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2B14640F-4019-988D-AAF0-F07B249291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52" y="-107259"/>
            <a:ext cx="832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dirty="0">
                <a:solidFill>
                  <a:srgbClr val="FF9C00"/>
                </a:solidFill>
                <a:latin typeface="Sora" pitchFamily="2" charset="0"/>
                <a:cs typeface="Sora" pitchFamily="2" charset="0"/>
              </a:rPr>
              <a:t>Riscos e Desafios Novo Contrato</a:t>
            </a:r>
            <a:endParaRPr sz="3500" b="1" dirty="0">
              <a:solidFill>
                <a:srgbClr val="FF9C00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73" name="Google Shape;73;p15" title="Elemento 02.png">
            <a:extLst>
              <a:ext uri="{FF2B5EF4-FFF2-40B4-BE49-F238E27FC236}">
                <a16:creationId xmlns:a16="http://schemas.microsoft.com/office/drawing/2014/main" id="{4E82D38B-6BCF-58AD-28CF-5E183A5B4F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0700" y="3819700"/>
            <a:ext cx="1461225" cy="14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 title="Logo Sefaz.png">
            <a:extLst>
              <a:ext uri="{FF2B5EF4-FFF2-40B4-BE49-F238E27FC236}">
                <a16:creationId xmlns:a16="http://schemas.microsoft.com/office/drawing/2014/main" id="{BD89F279-BDC3-DA88-ADD5-72CF63AB18C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013" y="4568875"/>
            <a:ext cx="2093000" cy="31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EB17745-3F6E-8A89-A79B-CC7968FEB1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13" t="14263" r="4160" b="10934"/>
          <a:stretch>
            <a:fillRect/>
          </a:stretch>
        </p:blipFill>
        <p:spPr>
          <a:xfrm>
            <a:off x="0" y="465441"/>
            <a:ext cx="9144000" cy="41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8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E17F2-E65E-19D1-A7AA-305C9D797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87F9CEC5-4505-190E-40CD-B3079DE8694A}"/>
              </a:ext>
            </a:extLst>
          </p:cNvPr>
          <p:cNvSpPr/>
          <p:nvPr/>
        </p:nvSpPr>
        <p:spPr>
          <a:xfrm>
            <a:off x="5012674" y="-298832"/>
            <a:ext cx="4131325" cy="5442332"/>
          </a:xfrm>
          <a:prstGeom prst="rect">
            <a:avLst/>
          </a:prstGeom>
          <a:solidFill>
            <a:srgbClr val="3C0B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oogle Shape;54;p13" title="COGEF_LOGO_02.png">
            <a:extLst>
              <a:ext uri="{FF2B5EF4-FFF2-40B4-BE49-F238E27FC236}">
                <a16:creationId xmlns:a16="http://schemas.microsoft.com/office/drawing/2014/main" id="{29DC6505-78C8-578B-E1E1-AB8E8C4D802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8322" y="1770875"/>
            <a:ext cx="3595677" cy="15945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ítulo 3">
            <a:extLst>
              <a:ext uri="{FF2B5EF4-FFF2-40B4-BE49-F238E27FC236}">
                <a16:creationId xmlns:a16="http://schemas.microsoft.com/office/drawing/2014/main" id="{736E67D5-BBBE-388E-7C1A-8EC5FB27FF33}"/>
              </a:ext>
            </a:extLst>
          </p:cNvPr>
          <p:cNvSpPr txBox="1">
            <a:spLocks/>
          </p:cNvSpPr>
          <p:nvPr/>
        </p:nvSpPr>
        <p:spPr>
          <a:xfrm>
            <a:off x="311700" y="36636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dirty="0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0E489E62-2222-2F8F-DCC7-398EFB851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8655" y="1973963"/>
            <a:ext cx="2349293" cy="3379424"/>
          </a:xfrm>
          <a:prstGeom prst="rect">
            <a:avLst/>
          </a:prstGeom>
        </p:spPr>
      </p:pic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2A799881-B0D2-31C6-71B0-00BCB5AA9076}"/>
              </a:ext>
            </a:extLst>
          </p:cNvPr>
          <p:cNvSpPr txBox="1">
            <a:spLocks/>
          </p:cNvSpPr>
          <p:nvPr/>
        </p:nvSpPr>
        <p:spPr>
          <a:xfrm>
            <a:off x="223950" y="1603856"/>
            <a:ext cx="4477025" cy="306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/>
            <a:r>
              <a:rPr lang="pt-BR" sz="4000" dirty="0">
                <a:solidFill>
                  <a:srgbClr val="3C0B04"/>
                </a:solidFill>
                <a:latin typeface="Sora" pitchFamily="2" charset="0"/>
                <a:cs typeface="Sora" pitchFamily="2" charset="0"/>
              </a:rPr>
              <a:t>OBRIGADO!</a:t>
            </a:r>
          </a:p>
          <a:p>
            <a:pPr marL="114300" indent="0"/>
            <a:endParaRPr lang="pt-BR" sz="4000" dirty="0">
              <a:solidFill>
                <a:srgbClr val="3C0B04"/>
              </a:solidFill>
              <a:latin typeface="Sora" pitchFamily="2" charset="0"/>
              <a:cs typeface="Sora" pitchFamily="2" charset="0"/>
            </a:endParaRPr>
          </a:p>
          <a:p>
            <a:pPr marL="114300" indent="0"/>
            <a:r>
              <a:rPr lang="pt-BR" sz="4000" dirty="0">
                <a:solidFill>
                  <a:srgbClr val="3C0B04"/>
                </a:solidFill>
                <a:latin typeface="Sora" pitchFamily="2" charset="0"/>
                <a:cs typeface="Sora" pitchFamily="2" charset="0"/>
              </a:rPr>
              <a:t>DÚVIDAS?</a:t>
            </a:r>
          </a:p>
        </p:txBody>
      </p:sp>
    </p:spTree>
    <p:extLst>
      <p:ext uri="{BB962C8B-B14F-4D97-AF65-F5344CB8AC3E}">
        <p14:creationId xmlns:p14="http://schemas.microsoft.com/office/powerpoint/2010/main" val="284773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442600" y="1361650"/>
            <a:ext cx="53898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 dirty="0">
                <a:solidFill>
                  <a:srgbClr val="3C0B04"/>
                </a:solidFill>
                <a:latin typeface="Sora" pitchFamily="2" charset="0"/>
                <a:cs typeface="Sora" pitchFamily="2" charset="0"/>
              </a:rPr>
              <a:t>INTRODUÇÃO</a:t>
            </a:r>
            <a:endParaRPr sz="3300" b="1" dirty="0">
              <a:solidFill>
                <a:srgbClr val="3C0B04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32277C7-5CE8-8771-ED44-2C1B4585DD36}"/>
              </a:ext>
            </a:extLst>
          </p:cNvPr>
          <p:cNvSpPr/>
          <p:nvPr/>
        </p:nvSpPr>
        <p:spPr>
          <a:xfrm>
            <a:off x="920522" y="517793"/>
            <a:ext cx="7302958" cy="4107914"/>
          </a:xfrm>
          <a:prstGeom prst="rect">
            <a:avLst/>
          </a:prstGeom>
          <a:solidFill>
            <a:srgbClr val="3C0B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36246DF-16E2-4831-35F3-E331DD9BF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3966" y="517793"/>
            <a:ext cx="3660793" cy="5143500"/>
          </a:xfrm>
          <a:prstGeom prst="rect">
            <a:avLst/>
          </a:prstGeom>
        </p:spPr>
      </p:pic>
      <p:pic>
        <p:nvPicPr>
          <p:cNvPr id="65" name="Google Shape;65;p14" title="Ativo 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3328" y="756263"/>
            <a:ext cx="1871925" cy="7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 title="Ativo 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97484">
            <a:off x="4925534" y="778360"/>
            <a:ext cx="1275881" cy="7297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DC6CF269-A2D1-FCF8-A294-655C61F52DC9}"/>
              </a:ext>
            </a:extLst>
          </p:cNvPr>
          <p:cNvSpPr txBox="1">
            <a:spLocks/>
          </p:cNvSpPr>
          <p:nvPr/>
        </p:nvSpPr>
        <p:spPr>
          <a:xfrm>
            <a:off x="1391361" y="1770875"/>
            <a:ext cx="5236614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4500" b="1" dirty="0">
                <a:solidFill>
                  <a:srgbClr val="FBF6DE"/>
                </a:solidFill>
                <a:latin typeface="Sora" pitchFamily="2" charset="0"/>
                <a:cs typeface="Sora" pitchFamily="2" charset="0"/>
              </a:rPr>
              <a:t>Contratação de Desenvolvimento de Software</a:t>
            </a:r>
          </a:p>
        </p:txBody>
      </p:sp>
      <p:sp>
        <p:nvSpPr>
          <p:cNvPr id="2" name="Título 2">
            <a:extLst>
              <a:ext uri="{FF2B5EF4-FFF2-40B4-BE49-F238E27FC236}">
                <a16:creationId xmlns:a16="http://schemas.microsoft.com/office/drawing/2014/main" id="{FC9F98E2-AE68-8914-862F-C80B4E6D825C}"/>
              </a:ext>
            </a:extLst>
          </p:cNvPr>
          <p:cNvSpPr txBox="1">
            <a:spLocks/>
          </p:cNvSpPr>
          <p:nvPr/>
        </p:nvSpPr>
        <p:spPr>
          <a:xfrm>
            <a:off x="1392101" y="2573267"/>
            <a:ext cx="6260378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dirty="0">
                <a:solidFill>
                  <a:srgbClr val="FBF6DE"/>
                </a:solidFill>
                <a:latin typeface="Sora" pitchFamily="2" charset="0"/>
                <a:cs typeface="Sora" pitchFamily="2" charset="0"/>
              </a:rPr>
              <a:t>Artur Rogério Ferreira da Mata</a:t>
            </a:r>
          </a:p>
          <a:p>
            <a:r>
              <a:rPr lang="pt-BR" sz="1800" dirty="0">
                <a:solidFill>
                  <a:srgbClr val="FBF6DE"/>
                </a:solidFill>
                <a:latin typeface="Sora" pitchFamily="2" charset="0"/>
                <a:cs typeface="Sora" pitchFamily="2" charset="0"/>
              </a:rPr>
              <a:t>Auditor / Superintendente de Sistemas e Soluções</a:t>
            </a:r>
          </a:p>
          <a:p>
            <a:r>
              <a:rPr lang="pt-BR" sz="1800" dirty="0">
                <a:solidFill>
                  <a:srgbClr val="FBF6DE"/>
                </a:solidFill>
                <a:latin typeface="Sora" pitchFamily="2" charset="0"/>
                <a:cs typeface="Sora" pitchFamily="2" charset="0"/>
              </a:rPr>
              <a:t>Superintendência Especial de Tecnologia e Informação</a:t>
            </a:r>
          </a:p>
        </p:txBody>
      </p:sp>
      <p:pic>
        <p:nvPicPr>
          <p:cNvPr id="4" name="Google Shape;75;p15" title="Logo Sefaz.png">
            <a:extLst>
              <a:ext uri="{FF2B5EF4-FFF2-40B4-BE49-F238E27FC236}">
                <a16:creationId xmlns:a16="http://schemas.microsoft.com/office/drawing/2014/main" id="{1A78D94A-3EE3-DF71-47D4-6FCD0B6EC53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1520" y="3576289"/>
            <a:ext cx="4437089" cy="825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0B04"/>
        </a:solidFill>
        <a:effectLst/>
      </p:bgPr>
    </p:bg>
    <p:spTree>
      <p:nvGrpSpPr>
        <p:cNvPr id="1" name="Shape 70">
          <a:extLst>
            <a:ext uri="{FF2B5EF4-FFF2-40B4-BE49-F238E27FC236}">
              <a16:creationId xmlns:a16="http://schemas.microsoft.com/office/drawing/2014/main" id="{1034F6B5-9CEC-B24C-B6F6-8872402E1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4BA1956A-B51C-8804-120C-CEEF753890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8987" y="-24325"/>
            <a:ext cx="832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dirty="0">
                <a:solidFill>
                  <a:srgbClr val="FF9C00"/>
                </a:solidFill>
                <a:latin typeface="Sora" pitchFamily="2" charset="0"/>
                <a:cs typeface="Sora" pitchFamily="2" charset="0"/>
              </a:rPr>
              <a:t>Cenário Pré-Contrato (2020)</a:t>
            </a:r>
            <a:endParaRPr sz="3500" b="1" dirty="0">
              <a:solidFill>
                <a:srgbClr val="FF9C00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73" name="Google Shape;73;p15" title="Elemento 02.png">
            <a:extLst>
              <a:ext uri="{FF2B5EF4-FFF2-40B4-BE49-F238E27FC236}">
                <a16:creationId xmlns:a16="http://schemas.microsoft.com/office/drawing/2014/main" id="{82F377DD-D1E8-4176-4B05-D5FA8EE4C15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0700" y="3819700"/>
            <a:ext cx="1461225" cy="14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 title="Logo Sefaz.png">
            <a:extLst>
              <a:ext uri="{FF2B5EF4-FFF2-40B4-BE49-F238E27FC236}">
                <a16:creationId xmlns:a16="http://schemas.microsoft.com/office/drawing/2014/main" id="{A1B31759-35E1-BC77-C439-5250B390FA2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013" y="4568875"/>
            <a:ext cx="2093000" cy="31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1D45741-CFE2-1A49-2707-7837146192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54" t="13974" r="7770" b="1904"/>
          <a:stretch>
            <a:fillRect/>
          </a:stretch>
        </p:blipFill>
        <p:spPr>
          <a:xfrm>
            <a:off x="1" y="548376"/>
            <a:ext cx="9144000" cy="402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DE"/>
        </a:solidFill>
        <a:effectLst/>
      </p:bgPr>
    </p:bg>
    <p:spTree>
      <p:nvGrpSpPr>
        <p:cNvPr id="1" name="Shape 70">
          <a:extLst>
            <a:ext uri="{FF2B5EF4-FFF2-40B4-BE49-F238E27FC236}">
              <a16:creationId xmlns:a16="http://schemas.microsoft.com/office/drawing/2014/main" id="{674DCDD9-7339-5B58-AE00-C63C4C87A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07FF9BB-FE6A-3E17-299F-EABF84CF9E11}"/>
              </a:ext>
            </a:extLst>
          </p:cNvPr>
          <p:cNvSpPr/>
          <p:nvPr/>
        </p:nvSpPr>
        <p:spPr>
          <a:xfrm>
            <a:off x="0" y="-129900"/>
            <a:ext cx="2354580" cy="5353410"/>
          </a:xfrm>
          <a:prstGeom prst="rect">
            <a:avLst/>
          </a:prstGeom>
          <a:solidFill>
            <a:srgbClr val="3C0B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4803B59C-C2FA-FA01-A54C-F98032E762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4580" y="1"/>
            <a:ext cx="6049324" cy="44133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dirty="0">
                <a:solidFill>
                  <a:srgbClr val="FF9C00"/>
                </a:solidFill>
                <a:latin typeface="Sora" pitchFamily="2" charset="0"/>
                <a:cs typeface="Sora" pitchFamily="2" charset="0"/>
              </a:rPr>
              <a:t>Contrato Atual</a:t>
            </a:r>
            <a:endParaRPr sz="3500" b="1" dirty="0">
              <a:solidFill>
                <a:srgbClr val="FF9C00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470840D7-4ED0-4989-6F0B-56B3BA5FE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264848" y="2130931"/>
            <a:ext cx="3644860" cy="259571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EC33B88-EF40-D0BC-C441-3367024E1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240030" y="1714714"/>
            <a:ext cx="2533817" cy="3644860"/>
          </a:xfrm>
          <a:prstGeom prst="rect">
            <a:avLst/>
          </a:prstGeom>
        </p:spPr>
      </p:pic>
      <p:pic>
        <p:nvPicPr>
          <p:cNvPr id="10" name="Google Shape;54;p13" title="COGEF_LOGO_02.png">
            <a:extLst>
              <a:ext uri="{FF2B5EF4-FFF2-40B4-BE49-F238E27FC236}">
                <a16:creationId xmlns:a16="http://schemas.microsoft.com/office/drawing/2014/main" id="{FF6AE6E2-9F58-49FD-12A5-947344B139E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658504"/>
            <a:ext cx="1658974" cy="73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B4E653A-5DA9-5345-5FF6-AFBDA0B4E9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92" t="26666" r="3824" b="7171"/>
          <a:stretch>
            <a:fillRect/>
          </a:stretch>
        </p:blipFill>
        <p:spPr>
          <a:xfrm>
            <a:off x="2354581" y="658505"/>
            <a:ext cx="6789420" cy="448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DE"/>
        </a:solidFill>
        <a:effectLst/>
      </p:bgPr>
    </p:bg>
    <p:spTree>
      <p:nvGrpSpPr>
        <p:cNvPr id="1" name="Shape 70">
          <a:extLst>
            <a:ext uri="{FF2B5EF4-FFF2-40B4-BE49-F238E27FC236}">
              <a16:creationId xmlns:a16="http://schemas.microsoft.com/office/drawing/2014/main" id="{A3674064-C384-8F10-4DB3-CCA59311E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F9FDA99-6CF3-BF37-5C56-53249E5572AF}"/>
              </a:ext>
            </a:extLst>
          </p:cNvPr>
          <p:cNvSpPr/>
          <p:nvPr/>
        </p:nvSpPr>
        <p:spPr>
          <a:xfrm>
            <a:off x="-140700" y="4094977"/>
            <a:ext cx="9405886" cy="1178423"/>
          </a:xfrm>
          <a:prstGeom prst="rect">
            <a:avLst/>
          </a:prstGeom>
          <a:solidFill>
            <a:srgbClr val="3C0B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CB0DCD63-5DC1-8A8A-C5A1-5130114EFD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183" y="-108338"/>
            <a:ext cx="832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dirty="0">
                <a:solidFill>
                  <a:srgbClr val="FF9C00"/>
                </a:solidFill>
                <a:latin typeface="Sora" pitchFamily="2" charset="0"/>
                <a:cs typeface="Sora" pitchFamily="2" charset="0"/>
              </a:rPr>
              <a:t>Modelo de Contratação</a:t>
            </a:r>
            <a:endParaRPr sz="3500" b="1" dirty="0">
              <a:solidFill>
                <a:srgbClr val="FF9C00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2" name="Google Shape;54;p13" title="COGEF_LOGO_02.png">
            <a:extLst>
              <a:ext uri="{FF2B5EF4-FFF2-40B4-BE49-F238E27FC236}">
                <a16:creationId xmlns:a16="http://schemas.microsoft.com/office/drawing/2014/main" id="{7EFB1D26-45A5-3639-279C-CA601B119BA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0304" y="4407828"/>
            <a:ext cx="1658974" cy="73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F8352F4E-DB73-AFDF-10C0-B603DCA18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3255" y="3836077"/>
            <a:ext cx="6657975" cy="6477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AB85C63-BDD4-7BF9-08BB-C10DF9012E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92" t="23746" r="3741" b="9128"/>
          <a:stretch>
            <a:fillRect/>
          </a:stretch>
        </p:blipFill>
        <p:spPr>
          <a:xfrm>
            <a:off x="-1" y="464363"/>
            <a:ext cx="9144001" cy="36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0B04"/>
        </a:solidFill>
        <a:effectLst/>
      </p:bgPr>
    </p:bg>
    <p:spTree>
      <p:nvGrpSpPr>
        <p:cNvPr id="1" name="Shape 70">
          <a:extLst>
            <a:ext uri="{FF2B5EF4-FFF2-40B4-BE49-F238E27FC236}">
              <a16:creationId xmlns:a16="http://schemas.microsoft.com/office/drawing/2014/main" id="{D95144B6-B0BB-DE5B-2694-56EB560D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2DE6F995-AB05-1576-8C08-C0502600FB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899" y="-50573"/>
            <a:ext cx="832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dirty="0">
                <a:solidFill>
                  <a:srgbClr val="FF9C00"/>
                </a:solidFill>
                <a:latin typeface="Sora" pitchFamily="2" charset="0"/>
                <a:cs typeface="Sora" pitchFamily="2" charset="0"/>
              </a:rPr>
              <a:t>Governança e Papéis</a:t>
            </a:r>
            <a:endParaRPr sz="3500" b="1" dirty="0">
              <a:solidFill>
                <a:srgbClr val="FF9C00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73" name="Google Shape;73;p15" title="Elemento 02.png">
            <a:extLst>
              <a:ext uri="{FF2B5EF4-FFF2-40B4-BE49-F238E27FC236}">
                <a16:creationId xmlns:a16="http://schemas.microsoft.com/office/drawing/2014/main" id="{834AF187-A0DE-B9F9-BEA5-4C466F4B33F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0700" y="3819700"/>
            <a:ext cx="1461225" cy="14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 title="Logo Sefaz.png">
            <a:extLst>
              <a:ext uri="{FF2B5EF4-FFF2-40B4-BE49-F238E27FC236}">
                <a16:creationId xmlns:a16="http://schemas.microsoft.com/office/drawing/2014/main" id="{EC1FDE5D-5E9F-5854-CA0D-D3CB6B31997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013" y="4568875"/>
            <a:ext cx="2093000" cy="31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9D4E2307-30E9-ABC7-6460-57CA722DCC4C}"/>
              </a:ext>
            </a:extLst>
          </p:cNvPr>
          <p:cNvGrpSpPr/>
          <p:nvPr/>
        </p:nvGrpSpPr>
        <p:grpSpPr>
          <a:xfrm>
            <a:off x="0" y="548376"/>
            <a:ext cx="9144001" cy="4020500"/>
            <a:chOff x="0" y="548376"/>
            <a:chExt cx="9144001" cy="402050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240E452A-2A93-B1D0-A9B2-309820FF0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985" t="15167" r="2985" b="5516"/>
            <a:stretch>
              <a:fillRect/>
            </a:stretch>
          </p:blipFill>
          <p:spPr>
            <a:xfrm>
              <a:off x="1" y="548376"/>
              <a:ext cx="9144000" cy="4020500"/>
            </a:xfrm>
            <a:prstGeom prst="rect">
              <a:avLst/>
            </a:prstGeom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D6785E5F-4B03-0D7F-B0B8-7D7E7CB7914D}"/>
                </a:ext>
              </a:extLst>
            </p:cNvPr>
            <p:cNvSpPr txBox="1"/>
            <p:nvPr/>
          </p:nvSpPr>
          <p:spPr>
            <a:xfrm>
              <a:off x="0" y="2390565"/>
              <a:ext cx="2091415" cy="30777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Arial Black" panose="020B0A04020102020204" pitchFamily="34" charset="0"/>
                </a:rPr>
                <a:t>Gestor de Negócio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52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0B04"/>
        </a:solidFill>
        <a:effectLst/>
      </p:bgPr>
    </p:bg>
    <p:spTree>
      <p:nvGrpSpPr>
        <p:cNvPr id="1" name="Shape 70">
          <a:extLst>
            <a:ext uri="{FF2B5EF4-FFF2-40B4-BE49-F238E27FC236}">
              <a16:creationId xmlns:a16="http://schemas.microsoft.com/office/drawing/2014/main" id="{779328C5-F037-22C2-3758-C9542CF79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0F7EB5D-EFB1-8C3E-0DB5-FB405A93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4" t="28712" r="2145" b="14095"/>
          <a:stretch>
            <a:fillRect/>
          </a:stretch>
        </p:blipFill>
        <p:spPr>
          <a:xfrm>
            <a:off x="0" y="0"/>
            <a:ext cx="9144000" cy="4568875"/>
          </a:xfrm>
          <a:prstGeom prst="rect">
            <a:avLst/>
          </a:prstGeom>
        </p:spPr>
      </p:pic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3D4FD7C9-2956-DD68-D390-DD91BA3642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786" y="-132460"/>
            <a:ext cx="832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dirty="0">
                <a:solidFill>
                  <a:srgbClr val="FF9C00"/>
                </a:solidFill>
                <a:latin typeface="Sora" pitchFamily="2" charset="0"/>
                <a:cs typeface="Sora" pitchFamily="2" charset="0"/>
              </a:rPr>
              <a:t>Fluxo de Entrega Ágil e Contínua</a:t>
            </a:r>
            <a:endParaRPr sz="3500" b="1" dirty="0">
              <a:solidFill>
                <a:srgbClr val="FF9C00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73" name="Google Shape;73;p15" title="Elemento 02.png">
            <a:extLst>
              <a:ext uri="{FF2B5EF4-FFF2-40B4-BE49-F238E27FC236}">
                <a16:creationId xmlns:a16="http://schemas.microsoft.com/office/drawing/2014/main" id="{77882B29-D16B-132B-882B-BCE687CA54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0700" y="3819700"/>
            <a:ext cx="1461225" cy="14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 title="Logo Sefaz.png">
            <a:extLst>
              <a:ext uri="{FF2B5EF4-FFF2-40B4-BE49-F238E27FC236}">
                <a16:creationId xmlns:a16="http://schemas.microsoft.com/office/drawing/2014/main" id="{FC3A2E6D-0677-4C85-E44D-D0AC35FE327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2013" y="4568875"/>
            <a:ext cx="2093000" cy="31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88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>
          <a:extLst>
            <a:ext uri="{FF2B5EF4-FFF2-40B4-BE49-F238E27FC236}">
              <a16:creationId xmlns:a16="http://schemas.microsoft.com/office/drawing/2014/main" id="{E83E419A-BD2B-BAF0-B797-9802BD180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4023BB53-2CB9-38ED-662A-5C99BD3994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2600" y="1361650"/>
            <a:ext cx="53898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 dirty="0">
                <a:solidFill>
                  <a:srgbClr val="3C0B04"/>
                </a:solidFill>
                <a:latin typeface="Sora" pitchFamily="2" charset="0"/>
                <a:cs typeface="Sora" pitchFamily="2" charset="0"/>
              </a:rPr>
              <a:t>INTRODUÇÃO</a:t>
            </a:r>
            <a:endParaRPr sz="3300" b="1" dirty="0">
              <a:solidFill>
                <a:srgbClr val="3C0B04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FC5538A-FCD2-113C-CAD9-0ECB6E28678D}"/>
              </a:ext>
            </a:extLst>
          </p:cNvPr>
          <p:cNvSpPr/>
          <p:nvPr/>
        </p:nvSpPr>
        <p:spPr>
          <a:xfrm>
            <a:off x="920522" y="517793"/>
            <a:ext cx="7302958" cy="4107914"/>
          </a:xfrm>
          <a:prstGeom prst="rect">
            <a:avLst/>
          </a:prstGeom>
          <a:solidFill>
            <a:srgbClr val="3C0B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A62889A-8DE2-71A0-ED63-80E3AC065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3966" y="517793"/>
            <a:ext cx="3660793" cy="5143500"/>
          </a:xfrm>
          <a:prstGeom prst="rect">
            <a:avLst/>
          </a:prstGeom>
        </p:spPr>
      </p:pic>
      <p:sp>
        <p:nvSpPr>
          <p:cNvPr id="2" name="Google Shape;71;p15">
            <a:extLst>
              <a:ext uri="{FF2B5EF4-FFF2-40B4-BE49-F238E27FC236}">
                <a16:creationId xmlns:a16="http://schemas.microsoft.com/office/drawing/2014/main" id="{970BB59C-54EC-FF32-05EC-FA4C8FE55BEA}"/>
              </a:ext>
            </a:extLst>
          </p:cNvPr>
          <p:cNvSpPr txBox="1">
            <a:spLocks/>
          </p:cNvSpPr>
          <p:nvPr/>
        </p:nvSpPr>
        <p:spPr>
          <a:xfrm>
            <a:off x="1127412" y="412289"/>
            <a:ext cx="68891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500" b="1" dirty="0">
                <a:solidFill>
                  <a:srgbClr val="FF9C00"/>
                </a:solidFill>
                <a:latin typeface="Sora" pitchFamily="2" charset="0"/>
                <a:cs typeface="Sora" pitchFamily="2" charset="0"/>
              </a:rPr>
              <a:t>Distribuição Atual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E2B4BBF-D69F-55B0-917C-74EE03F162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87" t="21639" r="3405" b="7321"/>
          <a:stretch>
            <a:fillRect/>
          </a:stretch>
        </p:blipFill>
        <p:spPr>
          <a:xfrm>
            <a:off x="920521" y="984990"/>
            <a:ext cx="7302958" cy="364071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E750519-153B-C32A-69F8-6AAECE729F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885" t="21638" r="11968" b="13041"/>
          <a:stretch>
            <a:fillRect/>
          </a:stretch>
        </p:blipFill>
        <p:spPr>
          <a:xfrm>
            <a:off x="2784142" y="971341"/>
            <a:ext cx="5439335" cy="36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9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0B04"/>
        </a:solidFill>
        <a:effectLst/>
      </p:bgPr>
    </p:bg>
    <p:spTree>
      <p:nvGrpSpPr>
        <p:cNvPr id="1" name="Shape 70">
          <a:extLst>
            <a:ext uri="{FF2B5EF4-FFF2-40B4-BE49-F238E27FC236}">
              <a16:creationId xmlns:a16="http://schemas.microsoft.com/office/drawing/2014/main" id="{837D89D0-6C4C-F8B6-0BB8-79C960DE0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B43F157-579E-D4B3-56B2-B0767F1BFD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51" t="19683" r="4664" b="8675"/>
          <a:stretch>
            <a:fillRect/>
          </a:stretch>
        </p:blipFill>
        <p:spPr>
          <a:xfrm>
            <a:off x="1" y="0"/>
            <a:ext cx="9144000" cy="4568875"/>
          </a:xfrm>
          <a:prstGeom prst="rect">
            <a:avLst/>
          </a:prstGeom>
        </p:spPr>
      </p:pic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F48149AA-7054-6282-E0BA-AB540425BC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52" y="-107259"/>
            <a:ext cx="832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dirty="0">
                <a:solidFill>
                  <a:srgbClr val="FF9C00"/>
                </a:solidFill>
                <a:latin typeface="Sora" pitchFamily="2" charset="0"/>
                <a:cs typeface="Sora" pitchFamily="2" charset="0"/>
              </a:rPr>
              <a:t>Desafios </a:t>
            </a:r>
            <a:br>
              <a:rPr lang="pt-BR" sz="3500" b="1" dirty="0">
                <a:solidFill>
                  <a:srgbClr val="FF9C00"/>
                </a:solidFill>
                <a:latin typeface="Sora" pitchFamily="2" charset="0"/>
                <a:cs typeface="Sora" pitchFamily="2" charset="0"/>
              </a:rPr>
            </a:br>
            <a:r>
              <a:rPr lang="pt-BR" sz="3500" b="1" dirty="0">
                <a:solidFill>
                  <a:srgbClr val="FF9C00"/>
                </a:solidFill>
                <a:latin typeface="Sora" pitchFamily="2" charset="0"/>
                <a:cs typeface="Sora" pitchFamily="2" charset="0"/>
              </a:rPr>
              <a:t>Novo Contrato</a:t>
            </a:r>
            <a:endParaRPr sz="3500" b="1" dirty="0">
              <a:solidFill>
                <a:srgbClr val="FF9C00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73" name="Google Shape;73;p15" title="Elemento 02.png">
            <a:extLst>
              <a:ext uri="{FF2B5EF4-FFF2-40B4-BE49-F238E27FC236}">
                <a16:creationId xmlns:a16="http://schemas.microsoft.com/office/drawing/2014/main" id="{64E0E88E-B3F1-1935-0B3F-2E02F18DEF3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0700" y="3819700"/>
            <a:ext cx="1461225" cy="14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 title="Logo Sefaz.png">
            <a:extLst>
              <a:ext uri="{FF2B5EF4-FFF2-40B4-BE49-F238E27FC236}">
                <a16:creationId xmlns:a16="http://schemas.microsoft.com/office/drawing/2014/main" id="{E1375C4D-D363-EB15-B809-1B2C25EA90C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2013" y="4568875"/>
            <a:ext cx="2093000" cy="31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40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62</Words>
  <Application>Microsoft Office PowerPoint</Application>
  <PresentationFormat>Apresentação na tela (16:9)</PresentationFormat>
  <Paragraphs>18</Paragraphs>
  <Slides>11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Sora</vt:lpstr>
      <vt:lpstr>Simple Light</vt:lpstr>
      <vt:lpstr>Apresentação do PowerPoint</vt:lpstr>
      <vt:lpstr>INTRODUÇÃO</vt:lpstr>
      <vt:lpstr>Cenário Pré-Contrato (2020)</vt:lpstr>
      <vt:lpstr>Contrato Atual</vt:lpstr>
      <vt:lpstr>Modelo de Contratação</vt:lpstr>
      <vt:lpstr>Governança e Papéis</vt:lpstr>
      <vt:lpstr>Fluxo de Entrega Ágil e Contínua</vt:lpstr>
      <vt:lpstr>INTRODUÇÃO</vt:lpstr>
      <vt:lpstr>Desafios  Novo Contrato</vt:lpstr>
      <vt:lpstr>Riscos e Desafios Novo Contrato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Jose Ivo da Silva Neto</dc:creator>
  <cp:lastModifiedBy>Artur Rogerio Ferreira da Mata</cp:lastModifiedBy>
  <cp:revision>3</cp:revision>
  <dcterms:modified xsi:type="dcterms:W3CDTF">2026-03-11T01:38:32Z</dcterms:modified>
</cp:coreProperties>
</file>